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29.jpg" ContentType="image/jpg"/>
  <Override PartName="/ppt/media/image37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68" r:id="rId2"/>
    <p:sldMasterId id="2147483670" r:id="rId3"/>
    <p:sldMasterId id="2147483676" r:id="rId4"/>
    <p:sldMasterId id="2147483735" r:id="rId5"/>
    <p:sldMasterId id="2147483747" r:id="rId6"/>
  </p:sldMasterIdLst>
  <p:notesMasterIdLst>
    <p:notesMasterId r:id="rId34"/>
  </p:notesMasterIdLst>
  <p:sldIdLst>
    <p:sldId id="323" r:id="rId7"/>
    <p:sldId id="262" r:id="rId8"/>
    <p:sldId id="325" r:id="rId9"/>
    <p:sldId id="263" r:id="rId10"/>
    <p:sldId id="282" r:id="rId11"/>
    <p:sldId id="283" r:id="rId12"/>
    <p:sldId id="366" r:id="rId13"/>
    <p:sldId id="365" r:id="rId14"/>
    <p:sldId id="264" r:id="rId15"/>
    <p:sldId id="265" r:id="rId16"/>
    <p:sldId id="268" r:id="rId17"/>
    <p:sldId id="289" r:id="rId18"/>
    <p:sldId id="352" r:id="rId19"/>
    <p:sldId id="379" r:id="rId20"/>
    <p:sldId id="288" r:id="rId21"/>
    <p:sldId id="271" r:id="rId22"/>
    <p:sldId id="286" r:id="rId23"/>
    <p:sldId id="287" r:id="rId24"/>
    <p:sldId id="368" r:id="rId25"/>
    <p:sldId id="371" r:id="rId26"/>
    <p:sldId id="373" r:id="rId27"/>
    <p:sldId id="374" r:id="rId28"/>
    <p:sldId id="375" r:id="rId29"/>
    <p:sldId id="376" r:id="rId30"/>
    <p:sldId id="377" r:id="rId31"/>
    <p:sldId id="378" r:id="rId32"/>
    <p:sldId id="367" r:id="rId33"/>
  </p:sldIdLst>
  <p:sldSz cx="14630400" cy="8229600"/>
  <p:notesSz cx="9236075" cy="6858000"/>
  <p:defaultTextStyle>
    <a:defPPr>
      <a:defRPr lang="en-US"/>
    </a:defPPr>
    <a:lvl1pPr marL="0" algn="l" defTabSz="130420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2100" algn="l" defTabSz="130420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4205" algn="l" defTabSz="130420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6308" algn="l" defTabSz="130420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08411" algn="l" defTabSz="130420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0500" algn="l" defTabSz="130420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2594" algn="l" defTabSz="130420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64689" algn="l" defTabSz="130420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16815" algn="l" defTabSz="130420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90099"/>
    <a:srgbClr val="777777"/>
    <a:srgbClr val="FF0000"/>
    <a:srgbClr val="66FFFF"/>
    <a:srgbClr val="00FFFF"/>
    <a:srgbClr val="0066CC"/>
    <a:srgbClr val="00CC9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4" autoAdjust="0"/>
    <p:restoredTop sz="79369" autoAdjust="0"/>
  </p:normalViewPr>
  <p:slideViewPr>
    <p:cSldViewPr>
      <p:cViewPr>
        <p:scale>
          <a:sx n="90" d="100"/>
          <a:sy n="90" d="100"/>
        </p:scale>
        <p:origin x="660" y="216"/>
      </p:cViewPr>
      <p:guideLst>
        <p:guide orient="horz" pos="2592"/>
        <p:guide pos="460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9" y="0"/>
            <a:ext cx="4002299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0D40A-7AF7-487A-85C4-06F873D95638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2038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257550"/>
            <a:ext cx="738886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002299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9" y="6513910"/>
            <a:ext cx="4002299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BF490-3F1B-446C-9596-BD8452577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30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420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2100" algn="l" defTabSz="130420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4205" algn="l" defTabSz="130420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6308" algn="l" defTabSz="130420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08411" algn="l" defTabSz="130420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60500" algn="l" defTabSz="130420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2594" algn="l" defTabSz="130420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64689" algn="l" defTabSz="130420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16815" algn="l" defTabSz="130420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2038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BF490-3F1B-446C-9596-BD8452577A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88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2038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FB48F-0697-4664-8350-A44A6DF51AE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09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2038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BF490-3F1B-446C-9596-BD8452577A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66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2038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BF490-3F1B-446C-9596-BD8452577A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64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2038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BF490-3F1B-446C-9596-BD8452577A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38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2038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BF490-3F1B-446C-9596-BD8452577A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47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2038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BF490-3F1B-446C-9596-BD8452577A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47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2038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04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BF490-3F1B-446C-9596-BD8452577A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042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5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2038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04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BF490-3F1B-446C-9596-BD8452577A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042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400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2038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BF490-3F1B-446C-9596-BD8452577A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32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2038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FB48F-0697-4664-8350-A44A6DF51AE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60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2038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0A0B7-8F6B-4ACF-99AD-49B7331F63C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7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2038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BF490-3F1B-446C-9596-BD8452577A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17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2038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0A0B7-8F6B-4ACF-99AD-49B7331F63C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7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2038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0A0B7-8F6B-4ACF-99AD-49B7331F63C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7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2038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0A0B7-8F6B-4ACF-99AD-49B7331F63C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537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2038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FB48F-0697-4664-8350-A44A6DF51AE3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347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394C1-E1EA-456E-9ACA-DCAFB5017F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289280" cy="1371600"/>
          </a:xfrm>
        </p:spPr>
        <p:txBody>
          <a:bodyPr vert="horz" tIns="6520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7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2A88-915E-4500-85D9-0AE7F9688156}" type="datetimeFigureOut">
              <a:rPr lang="en-US" smtClean="0">
                <a:solidFill>
                  <a:srgbClr val="05294A"/>
                </a:solidFill>
              </a:rPr>
              <a:pPr/>
              <a:t>2/12/2020</a:t>
            </a:fld>
            <a:endParaRPr lang="en-US">
              <a:solidFill>
                <a:srgbClr val="05294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5294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53B3B-AB4F-4008-AEE4-2477C08BA1D1}" type="slidenum">
              <a:rPr lang="en-US" smtClean="0">
                <a:solidFill>
                  <a:srgbClr val="05294A"/>
                </a:solidFill>
              </a:rPr>
              <a:pPr/>
              <a:t>‹#›</a:t>
            </a:fld>
            <a:endParaRPr lang="en-US">
              <a:solidFill>
                <a:srgbClr val="05294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2A88-915E-4500-85D9-0AE7F9688156}" type="datetimeFigureOut">
              <a:rPr lang="en-US" smtClean="0">
                <a:solidFill>
                  <a:srgbClr val="05294A"/>
                </a:solidFill>
              </a:rPr>
              <a:pPr/>
              <a:t>2/12/2020</a:t>
            </a:fld>
            <a:endParaRPr lang="en-US">
              <a:solidFill>
                <a:srgbClr val="05294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5294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53B3B-AB4F-4008-AEE4-2477C08BA1D1}" type="slidenum">
              <a:rPr lang="en-US" smtClean="0">
                <a:solidFill>
                  <a:srgbClr val="05294A"/>
                </a:solidFill>
              </a:rPr>
              <a:pPr/>
              <a:t>‹#›</a:t>
            </a:fld>
            <a:endParaRPr lang="en-US">
              <a:solidFill>
                <a:srgbClr val="05294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617222"/>
            <a:ext cx="4389120" cy="139446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7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097280" y="2011680"/>
            <a:ext cx="4389120" cy="5486400"/>
          </a:xfrm>
        </p:spPr>
        <p:txBody>
          <a:bodyPr lIns="26080" rIns="26080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4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720080" y="2011680"/>
            <a:ext cx="8178800" cy="5486400"/>
          </a:xfrm>
        </p:spPr>
        <p:txBody>
          <a:bodyPr tIns="0"/>
          <a:lstStyle>
            <a:lvl1pPr>
              <a:defRPr sz="4000"/>
            </a:lvl1pPr>
            <a:lvl2pPr>
              <a:defRPr sz="3700"/>
            </a:lvl2pPr>
            <a:lvl3pPr>
              <a:defRPr sz="3400"/>
            </a:lvl3pPr>
            <a:lvl4pPr>
              <a:defRPr sz="2900"/>
            </a:lvl4pPr>
            <a:lvl5pPr>
              <a:defRPr sz="2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2A88-915E-4500-85D9-0AE7F9688156}" type="datetimeFigureOut">
              <a:rPr lang="en-US" smtClean="0">
                <a:solidFill>
                  <a:srgbClr val="05294A"/>
                </a:solidFill>
              </a:rPr>
              <a:pPr/>
              <a:t>2/12/2020</a:t>
            </a:fld>
            <a:endParaRPr lang="en-US">
              <a:solidFill>
                <a:srgbClr val="05294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5294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53B3B-AB4F-4008-AEE4-2477C08BA1D1}" type="slidenum">
              <a:rPr lang="en-US" smtClean="0">
                <a:solidFill>
                  <a:srgbClr val="05294A"/>
                </a:solidFill>
              </a:rPr>
              <a:pPr/>
              <a:t>‹#›</a:t>
            </a:fld>
            <a:endParaRPr lang="en-US">
              <a:solidFill>
                <a:srgbClr val="05294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5065205" y="1329692"/>
            <a:ext cx="8412480" cy="49377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415" tIns="65208" rIns="130415" bIns="65208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2806614" y="6431723"/>
            <a:ext cx="248717" cy="18653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415" tIns="65208" rIns="130415" bIns="65208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1412427"/>
            <a:ext cx="3540557" cy="1899145"/>
          </a:xfrm>
        </p:spPr>
        <p:txBody>
          <a:bodyPr vert="horz" lIns="65208" tIns="65208" rIns="65208" bIns="65208" anchor="b"/>
          <a:lstStyle>
            <a:lvl1pPr algn="l">
              <a:buNone/>
              <a:defRPr sz="29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5360" y="3394542"/>
            <a:ext cx="3535680" cy="2615184"/>
          </a:xfrm>
        </p:spPr>
        <p:txBody>
          <a:bodyPr lIns="91303" rIns="65208" bIns="65208" anchor="t"/>
          <a:lstStyle>
            <a:lvl1pPr marL="0" indent="0" algn="l">
              <a:spcBef>
                <a:spcPts val="357"/>
              </a:spcBef>
              <a:buFontTx/>
              <a:buNone/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2A88-915E-4500-85D9-0AE7F9688156}" type="datetimeFigureOut">
              <a:rPr lang="en-US" smtClean="0">
                <a:solidFill>
                  <a:srgbClr val="05294A"/>
                </a:solidFill>
              </a:rPr>
              <a:pPr/>
              <a:t>2/12/2020</a:t>
            </a:fld>
            <a:endParaRPr lang="en-US">
              <a:solidFill>
                <a:srgbClr val="05294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5294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23520" y="7627624"/>
            <a:ext cx="975360" cy="438150"/>
          </a:xfrm>
        </p:spPr>
        <p:txBody>
          <a:bodyPr/>
          <a:lstStyle/>
          <a:p>
            <a:fld id="{C1E53B3B-AB4F-4008-AEE4-2477C08BA1D1}" type="slidenum">
              <a:rPr lang="en-US" smtClean="0">
                <a:solidFill>
                  <a:srgbClr val="05294A"/>
                </a:solidFill>
              </a:rPr>
              <a:pPr/>
              <a:t>‹#›</a:t>
            </a:fld>
            <a:endParaRPr lang="en-US">
              <a:solidFill>
                <a:srgbClr val="05294A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5577269" y="1439420"/>
            <a:ext cx="7388352" cy="471830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6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5240" y="6979920"/>
            <a:ext cx="14660880" cy="124968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415" tIns="65208" rIns="130415" bIns="65208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7010400" y="7463794"/>
            <a:ext cx="7620000" cy="76581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415" tIns="65208" rIns="130415" bIns="65208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2A88-915E-4500-85D9-0AE7F9688156}" type="datetimeFigureOut">
              <a:rPr lang="en-US" smtClean="0">
                <a:solidFill>
                  <a:srgbClr val="05294A"/>
                </a:solidFill>
              </a:rPr>
              <a:pPr/>
              <a:t>2/12/2020</a:t>
            </a:fld>
            <a:endParaRPr lang="en-US">
              <a:solidFill>
                <a:srgbClr val="0529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529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53B3B-AB4F-4008-AEE4-2477C08BA1D1}" type="slidenum">
              <a:rPr lang="en-US" smtClean="0">
                <a:solidFill>
                  <a:srgbClr val="05294A"/>
                </a:solidFill>
              </a:rPr>
              <a:pPr/>
              <a:t>‹#›</a:t>
            </a:fld>
            <a:endParaRPr lang="en-US">
              <a:solidFill>
                <a:srgbClr val="05294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1097284"/>
            <a:ext cx="3291840" cy="6254116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1097284"/>
            <a:ext cx="9631680" cy="625411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2A88-915E-4500-85D9-0AE7F9688156}" type="datetimeFigureOut">
              <a:rPr lang="en-US" smtClean="0">
                <a:solidFill>
                  <a:srgbClr val="05294A"/>
                </a:solidFill>
              </a:rPr>
              <a:pPr/>
              <a:t>2/12/2020</a:t>
            </a:fld>
            <a:endParaRPr lang="en-US">
              <a:solidFill>
                <a:srgbClr val="0529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529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53B3B-AB4F-4008-AEE4-2477C08BA1D1}" type="slidenum">
              <a:rPr lang="en-US" smtClean="0">
                <a:solidFill>
                  <a:srgbClr val="05294A"/>
                </a:solidFill>
              </a:rPr>
              <a:pPr/>
              <a:t>‹#›</a:t>
            </a:fld>
            <a:endParaRPr lang="en-US">
              <a:solidFill>
                <a:srgbClr val="05294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4"/>
            <a:ext cx="12435840" cy="1764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/>
            </a:lvl1pPr>
            <a:lvl2pPr marL="652327" indent="0" algn="ctr">
              <a:buNone/>
              <a:defRPr/>
            </a:lvl2pPr>
            <a:lvl3pPr marL="1304660" indent="0" algn="ctr">
              <a:buNone/>
              <a:defRPr/>
            </a:lvl3pPr>
            <a:lvl4pPr marL="1956991" indent="0" algn="ctr">
              <a:buNone/>
              <a:defRPr/>
            </a:lvl4pPr>
            <a:lvl5pPr marL="2609321" indent="0" algn="ctr">
              <a:buNone/>
              <a:defRPr/>
            </a:lvl5pPr>
            <a:lvl6pPr marL="3261640" indent="0" algn="ctr">
              <a:buNone/>
              <a:defRPr/>
            </a:lvl6pPr>
            <a:lvl7pPr marL="3913964" indent="0" algn="ctr">
              <a:buNone/>
              <a:defRPr/>
            </a:lvl7pPr>
            <a:lvl8pPr marL="4566287" indent="0" algn="ctr">
              <a:buNone/>
              <a:defRPr/>
            </a:lvl8pPr>
            <a:lvl9pPr marL="521863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AF988-A598-4F14-8333-3AC6B24DD3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31520" y="329566"/>
            <a:ext cx="13167360" cy="70218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520" y="7494270"/>
            <a:ext cx="3413760" cy="5715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998720" y="7494270"/>
            <a:ext cx="4632960" cy="5715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85120" y="7494270"/>
            <a:ext cx="3413760" cy="571500"/>
          </a:xfrm>
        </p:spPr>
        <p:txBody>
          <a:bodyPr/>
          <a:lstStyle>
            <a:lvl1pPr>
              <a:defRPr/>
            </a:lvl1pPr>
          </a:lstStyle>
          <a:p>
            <a:fld id="{5553B9D8-DDA9-4860-AF3B-ECBCBF3FB5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31520" y="329566"/>
            <a:ext cx="13167360" cy="70218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520" y="7494270"/>
            <a:ext cx="3413760" cy="5715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998720" y="7494270"/>
            <a:ext cx="4632960" cy="5715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85120" y="7494270"/>
            <a:ext cx="3413760" cy="571500"/>
          </a:xfrm>
        </p:spPr>
        <p:txBody>
          <a:bodyPr/>
          <a:lstStyle>
            <a:lvl1pPr>
              <a:defRPr/>
            </a:lvl1pPr>
          </a:lstStyle>
          <a:p>
            <a:fld id="{5553B9D8-DDA9-4860-AF3B-ECBCBF3FB5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5471-5426-4B00-BB7E-36466558CC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853440" y="1645920"/>
            <a:ext cx="12562637" cy="2194560"/>
          </a:xfrm>
          <a:ln>
            <a:noFill/>
          </a:ln>
        </p:spPr>
        <p:txBody>
          <a:bodyPr vert="horz" tIns="0" rIns="2608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80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853440" y="3874243"/>
            <a:ext cx="12567514" cy="2103120"/>
          </a:xfrm>
        </p:spPr>
        <p:txBody>
          <a:bodyPr lIns="0" rIns="26080"/>
          <a:lstStyle>
            <a:lvl1pPr marL="0" marR="65208" indent="0" algn="r">
              <a:buNone/>
              <a:defRPr>
                <a:solidFill>
                  <a:schemeClr val="tx1"/>
                </a:solidFill>
              </a:defRPr>
            </a:lvl1pPr>
            <a:lvl2pPr marL="652100" indent="0" algn="ctr">
              <a:buNone/>
            </a:lvl2pPr>
            <a:lvl3pPr marL="1304205" indent="0" algn="ctr">
              <a:buNone/>
            </a:lvl3pPr>
            <a:lvl4pPr marL="1956308" indent="0" algn="ctr">
              <a:buNone/>
            </a:lvl4pPr>
            <a:lvl5pPr marL="2608411" indent="0" algn="ctr">
              <a:buNone/>
            </a:lvl5pPr>
            <a:lvl6pPr marL="3260500" indent="0" algn="ctr">
              <a:buNone/>
            </a:lvl6pPr>
            <a:lvl7pPr marL="3912594" indent="0" algn="ctr">
              <a:buNone/>
            </a:lvl7pPr>
            <a:lvl8pPr marL="4564689" indent="0" algn="ctr">
              <a:buNone/>
            </a:lvl8pPr>
            <a:lvl9pPr marL="5216815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2A88-915E-4500-85D9-0AE7F9688156}" type="datetimeFigureOut">
              <a:rPr lang="en-US" smtClean="0">
                <a:solidFill>
                  <a:srgbClr val="05294A"/>
                </a:solidFill>
              </a:rPr>
              <a:pPr/>
              <a:t>2/12/2020</a:t>
            </a:fld>
            <a:endParaRPr lang="en-US">
              <a:solidFill>
                <a:srgbClr val="05294A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5294A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53B3B-AB4F-4008-AEE4-2477C08BA1D1}" type="slidenum">
              <a:rPr lang="en-US" smtClean="0">
                <a:solidFill>
                  <a:srgbClr val="05294A"/>
                </a:solidFill>
              </a:rPr>
              <a:pPr/>
              <a:t>‹#›</a:t>
            </a:fld>
            <a:endParaRPr lang="en-US">
              <a:solidFill>
                <a:srgbClr val="05294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2A88-915E-4500-85D9-0AE7F9688156}" type="datetimeFigureOut">
              <a:rPr lang="en-US" smtClean="0">
                <a:solidFill>
                  <a:srgbClr val="05294A"/>
                </a:solidFill>
              </a:rPr>
              <a:pPr/>
              <a:t>2/12/2020</a:t>
            </a:fld>
            <a:endParaRPr lang="en-US">
              <a:solidFill>
                <a:srgbClr val="0529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529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53B3B-AB4F-4008-AEE4-2477C08BA1D1}" type="slidenum">
              <a:rPr lang="en-US" smtClean="0">
                <a:solidFill>
                  <a:srgbClr val="05294A"/>
                </a:solidFill>
              </a:rPr>
              <a:pPr/>
              <a:t>‹#›</a:t>
            </a:fld>
            <a:endParaRPr lang="en-US">
              <a:solidFill>
                <a:srgbClr val="05294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563" y="1580083"/>
            <a:ext cx="12435840" cy="1634947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80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8563" y="3245597"/>
            <a:ext cx="12435840" cy="1811654"/>
          </a:xfrm>
        </p:spPr>
        <p:txBody>
          <a:bodyPr lIns="65208" rIns="65208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2A88-915E-4500-85D9-0AE7F9688156}" type="datetimeFigureOut">
              <a:rPr lang="en-US" smtClean="0">
                <a:solidFill>
                  <a:srgbClr val="05294A"/>
                </a:solidFill>
              </a:rPr>
              <a:pPr/>
              <a:t>2/12/2020</a:t>
            </a:fld>
            <a:endParaRPr lang="en-US">
              <a:solidFill>
                <a:srgbClr val="05294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5294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53B3B-AB4F-4008-AEE4-2477C08BA1D1}" type="slidenum">
              <a:rPr lang="en-US" smtClean="0">
                <a:solidFill>
                  <a:srgbClr val="05294A"/>
                </a:solidFill>
              </a:rPr>
              <a:pPr/>
              <a:t>‹#›</a:t>
            </a:fld>
            <a:endParaRPr lang="en-US">
              <a:solidFill>
                <a:srgbClr val="05294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167360" cy="1371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304102"/>
            <a:ext cx="6461760" cy="5321808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304102"/>
            <a:ext cx="6461760" cy="5321808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2A88-915E-4500-85D9-0AE7F9688156}" type="datetimeFigureOut">
              <a:rPr lang="en-US" smtClean="0">
                <a:solidFill>
                  <a:srgbClr val="05294A"/>
                </a:solidFill>
              </a:rPr>
              <a:pPr/>
              <a:t>2/12/2020</a:t>
            </a:fld>
            <a:endParaRPr lang="en-US">
              <a:solidFill>
                <a:srgbClr val="05294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5294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53B3B-AB4F-4008-AEE4-2477C08BA1D1}" type="slidenum">
              <a:rPr lang="en-US" smtClean="0">
                <a:solidFill>
                  <a:srgbClr val="05294A"/>
                </a:solidFill>
              </a:rPr>
              <a:pPr/>
              <a:t>‹#›</a:t>
            </a:fld>
            <a:endParaRPr lang="en-US">
              <a:solidFill>
                <a:srgbClr val="05294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167360" cy="1371600"/>
          </a:xfrm>
        </p:spPr>
        <p:txBody>
          <a:bodyPr tIns="65208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226298"/>
            <a:ext cx="6464301" cy="791222"/>
          </a:xfrm>
        </p:spPr>
        <p:txBody>
          <a:bodyPr lIns="65208" tIns="0" rIns="65208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7432042" y="2231711"/>
            <a:ext cx="6466840" cy="785812"/>
          </a:xfrm>
        </p:spPr>
        <p:txBody>
          <a:bodyPr lIns="65208" tIns="0" rIns="65208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731520" y="3017520"/>
            <a:ext cx="6464301" cy="4614864"/>
          </a:xfrm>
        </p:spPr>
        <p:txBody>
          <a:bodyPr tIns="0"/>
          <a:lstStyle>
            <a:lvl1pPr>
              <a:defRPr sz="31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2" y="3017520"/>
            <a:ext cx="6466840" cy="4614864"/>
          </a:xfrm>
        </p:spPr>
        <p:txBody>
          <a:bodyPr tIns="0"/>
          <a:lstStyle>
            <a:lvl1pPr>
              <a:defRPr sz="31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2A88-915E-4500-85D9-0AE7F9688156}" type="datetimeFigureOut">
              <a:rPr lang="en-US" smtClean="0">
                <a:solidFill>
                  <a:srgbClr val="05294A"/>
                </a:solidFill>
              </a:rPr>
              <a:pPr/>
              <a:t>2/12/2020</a:t>
            </a:fld>
            <a:endParaRPr lang="en-US">
              <a:solidFill>
                <a:srgbClr val="05294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5294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53B3B-AB4F-4008-AEE4-2477C08BA1D1}" type="slidenum">
              <a:rPr lang="en-US" smtClean="0">
                <a:solidFill>
                  <a:srgbClr val="05294A"/>
                </a:solidFill>
              </a:rPr>
              <a:pPr/>
              <a:t>‹#›</a:t>
            </a:fld>
            <a:endParaRPr lang="en-US">
              <a:solidFill>
                <a:srgbClr val="05294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1520" y="329566"/>
            <a:ext cx="1316736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15" tIns="65208" rIns="130415" bIns="652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1920240"/>
            <a:ext cx="13167360" cy="543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15" tIns="65208" rIns="130415" bIns="652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" y="7494270"/>
            <a:ext cx="341376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15" tIns="65208" rIns="130415" bIns="65208" numCol="1" anchor="t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8720" y="7494270"/>
            <a:ext cx="463296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15" tIns="65208" rIns="130415" bIns="65208" numCol="1" anchor="t" anchorCtr="0" compatLnSpc="1">
            <a:prstTxWarp prst="textNoShape">
              <a:avLst/>
            </a:prstTxWarp>
          </a:bodyPr>
          <a:lstStyle>
            <a:lvl1pPr algn="ctr">
              <a:defRPr sz="2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120" y="7494270"/>
            <a:ext cx="341376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15" tIns="65208" rIns="130415" bIns="65208" numCol="1" anchor="t" anchorCtr="0" compatLnSpc="1">
            <a:prstTxWarp prst="textNoShape">
              <a:avLst/>
            </a:prstTxWarp>
          </a:bodyPr>
          <a:lstStyle>
            <a:lvl1pPr algn="r">
              <a:defRPr sz="2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09CFC5-D041-4C6A-B2E4-DAB9EB7C0D8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5pPr>
      <a:lvl6pPr marL="652100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6pPr>
      <a:lvl7pPr marL="1304205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7pPr>
      <a:lvl8pPr marL="1956308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8pPr>
      <a:lvl9pPr marL="2608411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9pPr>
    </p:titleStyle>
    <p:bodyStyle>
      <a:lvl1pPr marL="489080" indent="-489080" algn="l" rtl="0" fontAlgn="base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+mn-ea"/>
          <a:cs typeface="+mn-cs"/>
        </a:defRPr>
      </a:lvl1pPr>
      <a:lvl2pPr marL="1059666" indent="-407574" algn="l" rtl="0" fontAlgn="base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2pPr>
      <a:lvl3pPr marL="1630251" indent="-326039" algn="l" rtl="0" fontAlgn="base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</a:defRPr>
      </a:lvl3pPr>
      <a:lvl4pPr marL="2282343" indent="-326039" algn="l" rtl="0" fontAlgn="base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</a:defRPr>
      </a:lvl4pPr>
      <a:lvl5pPr marL="2934445" indent="-326039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5pPr>
      <a:lvl6pPr marL="3586526" indent="-326039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6pPr>
      <a:lvl7pPr marL="4238635" indent="-326039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7pPr>
      <a:lvl8pPr marL="4890737" indent="-326039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8pPr>
      <a:lvl9pPr marL="5542843" indent="-326039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2100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205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6308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8411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0500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2594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9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16815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1520" y="329566"/>
            <a:ext cx="1316736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15" tIns="65208" rIns="130415" bIns="652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1920240"/>
            <a:ext cx="13167360" cy="543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15" tIns="65208" rIns="130415" bIns="652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" y="7494270"/>
            <a:ext cx="341376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15" tIns="65208" rIns="130415" bIns="65208" numCol="1" anchor="t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8720" y="7494270"/>
            <a:ext cx="463296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15" tIns="65208" rIns="130415" bIns="65208" numCol="1" anchor="t" anchorCtr="0" compatLnSpc="1">
            <a:prstTxWarp prst="textNoShape">
              <a:avLst/>
            </a:prstTxWarp>
          </a:bodyPr>
          <a:lstStyle>
            <a:lvl1pPr algn="ctr">
              <a:defRPr sz="2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120" y="7494270"/>
            <a:ext cx="341376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15" tIns="65208" rIns="130415" bIns="65208" numCol="1" anchor="t" anchorCtr="0" compatLnSpc="1">
            <a:prstTxWarp prst="textNoShape">
              <a:avLst/>
            </a:prstTxWarp>
          </a:bodyPr>
          <a:lstStyle>
            <a:lvl1pPr algn="r">
              <a:defRPr sz="2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09CFC5-D041-4C6A-B2E4-DAB9EB7C0D8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5pPr>
      <a:lvl6pPr marL="652100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6pPr>
      <a:lvl7pPr marL="1304205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7pPr>
      <a:lvl8pPr marL="1956308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8pPr>
      <a:lvl9pPr marL="2608411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9pPr>
    </p:titleStyle>
    <p:bodyStyle>
      <a:lvl1pPr marL="489080" indent="-489080" algn="l" rtl="0" fontAlgn="base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+mn-ea"/>
          <a:cs typeface="+mn-cs"/>
        </a:defRPr>
      </a:lvl1pPr>
      <a:lvl2pPr marL="1059666" indent="-407574" algn="l" rtl="0" fontAlgn="base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2pPr>
      <a:lvl3pPr marL="1630251" indent="-326039" algn="l" rtl="0" fontAlgn="base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</a:defRPr>
      </a:lvl3pPr>
      <a:lvl4pPr marL="2282343" indent="-326039" algn="l" rtl="0" fontAlgn="base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</a:defRPr>
      </a:lvl4pPr>
      <a:lvl5pPr marL="2934445" indent="-326039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5pPr>
      <a:lvl6pPr marL="3586526" indent="-326039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6pPr>
      <a:lvl7pPr marL="4238635" indent="-326039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7pPr>
      <a:lvl8pPr marL="4890737" indent="-326039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8pPr>
      <a:lvl9pPr marL="5542843" indent="-326039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2100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205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6308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8411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0500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2594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9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16815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1520" y="329566"/>
            <a:ext cx="1316736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15" tIns="65208" rIns="130415" bIns="652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1920240"/>
            <a:ext cx="13167360" cy="543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15" tIns="65208" rIns="130415" bIns="652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" y="7494270"/>
            <a:ext cx="341376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15" tIns="65208" rIns="130415" bIns="65208" numCol="1" anchor="t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8720" y="7494270"/>
            <a:ext cx="463296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15" tIns="65208" rIns="130415" bIns="65208" numCol="1" anchor="t" anchorCtr="0" compatLnSpc="1">
            <a:prstTxWarp prst="textNoShape">
              <a:avLst/>
            </a:prstTxWarp>
          </a:bodyPr>
          <a:lstStyle>
            <a:lvl1pPr algn="ctr">
              <a:defRPr sz="2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120" y="7494270"/>
            <a:ext cx="341376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15" tIns="65208" rIns="130415" bIns="65208" numCol="1" anchor="t" anchorCtr="0" compatLnSpc="1">
            <a:prstTxWarp prst="textNoShape">
              <a:avLst/>
            </a:prstTxWarp>
          </a:bodyPr>
          <a:lstStyle>
            <a:lvl1pPr algn="r">
              <a:defRPr sz="2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09CFC5-D041-4C6A-B2E4-DAB9EB7C0D8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5pPr>
      <a:lvl6pPr marL="652100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6pPr>
      <a:lvl7pPr marL="1304205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7pPr>
      <a:lvl8pPr marL="1956308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8pPr>
      <a:lvl9pPr marL="2608411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9pPr>
    </p:titleStyle>
    <p:bodyStyle>
      <a:lvl1pPr marL="489080" indent="-489080" algn="l" rtl="0" fontAlgn="base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+mn-ea"/>
          <a:cs typeface="+mn-cs"/>
        </a:defRPr>
      </a:lvl1pPr>
      <a:lvl2pPr marL="1059666" indent="-407574" algn="l" rtl="0" fontAlgn="base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2pPr>
      <a:lvl3pPr marL="1630251" indent="-326039" algn="l" rtl="0" fontAlgn="base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</a:defRPr>
      </a:lvl3pPr>
      <a:lvl4pPr marL="2282343" indent="-326039" algn="l" rtl="0" fontAlgn="base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</a:defRPr>
      </a:lvl4pPr>
      <a:lvl5pPr marL="2934445" indent="-326039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5pPr>
      <a:lvl6pPr marL="3586526" indent="-326039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6pPr>
      <a:lvl7pPr marL="4238635" indent="-326039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7pPr>
      <a:lvl8pPr marL="4890737" indent="-326039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8pPr>
      <a:lvl9pPr marL="5542843" indent="-326039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2100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205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6308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8411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0500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2594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9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16815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1520" y="329566"/>
            <a:ext cx="1316736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15" tIns="65208" rIns="130415" bIns="652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1920240"/>
            <a:ext cx="13167360" cy="543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15" tIns="65208" rIns="130415" bIns="652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" y="7494270"/>
            <a:ext cx="341376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15" tIns="65208" rIns="130415" bIns="65208" numCol="1" anchor="t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8720" y="7494270"/>
            <a:ext cx="463296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15" tIns="65208" rIns="130415" bIns="65208" numCol="1" anchor="t" anchorCtr="0" compatLnSpc="1">
            <a:prstTxWarp prst="textNoShape">
              <a:avLst/>
            </a:prstTxWarp>
          </a:bodyPr>
          <a:lstStyle>
            <a:lvl1pPr algn="ctr">
              <a:defRPr sz="2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120" y="7494270"/>
            <a:ext cx="341376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15" tIns="65208" rIns="130415" bIns="65208" numCol="1" anchor="t" anchorCtr="0" compatLnSpc="1">
            <a:prstTxWarp prst="textNoShape">
              <a:avLst/>
            </a:prstTxWarp>
          </a:bodyPr>
          <a:lstStyle>
            <a:lvl1pPr algn="r">
              <a:defRPr sz="2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09CFC5-D041-4C6A-B2E4-DAB9EB7C0D8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5pPr>
      <a:lvl6pPr marL="652100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6pPr>
      <a:lvl7pPr marL="1304205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7pPr>
      <a:lvl8pPr marL="1956308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8pPr>
      <a:lvl9pPr marL="2608411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9pPr>
    </p:titleStyle>
    <p:bodyStyle>
      <a:lvl1pPr marL="489080" indent="-489080" algn="l" rtl="0" fontAlgn="base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+mn-ea"/>
          <a:cs typeface="+mn-cs"/>
        </a:defRPr>
      </a:lvl1pPr>
      <a:lvl2pPr marL="1059666" indent="-407574" algn="l" rtl="0" fontAlgn="base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2pPr>
      <a:lvl3pPr marL="1630251" indent="-326039" algn="l" rtl="0" fontAlgn="base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</a:defRPr>
      </a:lvl3pPr>
      <a:lvl4pPr marL="2282343" indent="-326039" algn="l" rtl="0" fontAlgn="base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</a:defRPr>
      </a:lvl4pPr>
      <a:lvl5pPr marL="2934445" indent="-326039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5pPr>
      <a:lvl6pPr marL="3586526" indent="-326039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6pPr>
      <a:lvl7pPr marL="4238635" indent="-326039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7pPr>
      <a:lvl8pPr marL="4890737" indent="-326039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8pPr>
      <a:lvl9pPr marL="5542843" indent="-326039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2100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205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6308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8411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0500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2594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9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16815" algn="l" defTabSz="130420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5240" y="-8573"/>
            <a:ext cx="14660880" cy="124968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415" tIns="65208" rIns="130415" bIns="65208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010400" y="-8571"/>
            <a:ext cx="7620000" cy="76581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415" tIns="65208" rIns="130415" bIns="65208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167360" cy="1371600"/>
          </a:xfrm>
          <a:prstGeom prst="rect">
            <a:avLst/>
          </a:prstGeom>
        </p:spPr>
        <p:txBody>
          <a:bodyPr vert="horz" lIns="0" tIns="65208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731520" y="2322576"/>
            <a:ext cx="13167360" cy="5266944"/>
          </a:xfrm>
          <a:prstGeom prst="rect">
            <a:avLst/>
          </a:prstGeom>
        </p:spPr>
        <p:txBody>
          <a:bodyPr vert="horz" lIns="130415" tIns="65208" rIns="130415" bIns="65208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731520" y="7627624"/>
            <a:ext cx="3413760" cy="43815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267200" y="7627624"/>
            <a:ext cx="5364480" cy="43815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2679680" y="7627624"/>
            <a:ext cx="1219200" cy="43815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1753C0-DF3C-4AB6-AD6C-FEF43D83B9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30427" y="242893"/>
            <a:ext cx="14688877" cy="779069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71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91246" indent="-391246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2937" indent="-352137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205" indent="-352137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695452" indent="-299966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720" indent="-299966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2477975" indent="-299966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12" indent="-26084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3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30072" indent="-260846" algn="l" rtl="0" eaLnBrk="1" latinLnBrk="0" hangingPunct="1">
        <a:spcBef>
          <a:spcPct val="20000"/>
        </a:spcBef>
        <a:buClr>
          <a:schemeClr val="tx2"/>
        </a:buClr>
        <a:buChar char="•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3521330" indent="-26084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21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42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630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084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60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125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168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1520" y="329566"/>
            <a:ext cx="1316736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69" tIns="65235" rIns="130469" bIns="652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1920240"/>
            <a:ext cx="13167360" cy="543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69" tIns="65235" rIns="130469" bIns="652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" y="7494270"/>
            <a:ext cx="341376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69" tIns="65235" rIns="130469" bIns="65235" numCol="1" anchor="t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defTabSz="913349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8720" y="7494270"/>
            <a:ext cx="463296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69" tIns="65235" rIns="130469" bIns="65235" numCol="1" anchor="t" anchorCtr="0" compatLnSpc="1">
            <a:prstTxWarp prst="textNoShape">
              <a:avLst/>
            </a:prstTxWarp>
          </a:bodyPr>
          <a:lstStyle>
            <a:lvl1pPr algn="ctr">
              <a:defRPr sz="2000"/>
            </a:lvl1pPr>
          </a:lstStyle>
          <a:p>
            <a:pPr defTabSz="913349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120" y="7494270"/>
            <a:ext cx="341376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469" tIns="65235" rIns="130469" bIns="65235" numCol="1" anchor="t" anchorCtr="0" compatLnSpc="1">
            <a:prstTxWarp prst="textNoShape">
              <a:avLst/>
            </a:prstTxWarp>
          </a:bodyPr>
          <a:lstStyle>
            <a:lvl1pPr algn="r">
              <a:defRPr sz="2000"/>
            </a:lvl1pPr>
          </a:lstStyle>
          <a:p>
            <a:pPr defTabSz="913349" fontAlgn="base">
              <a:spcBef>
                <a:spcPct val="0"/>
              </a:spcBef>
              <a:spcAft>
                <a:spcPct val="0"/>
              </a:spcAft>
            </a:pPr>
            <a:fld id="{14848BDA-EC34-4232-A937-2E596CB2E3FD}" type="slidenum">
              <a:rPr lang="en-US" smtClean="0">
                <a:solidFill>
                  <a:srgbClr val="000000"/>
                </a:solidFill>
              </a:rPr>
              <a:pPr defTabSz="91334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5pPr>
      <a:lvl6pPr marL="652360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6pPr>
      <a:lvl7pPr marL="1304725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7pPr>
      <a:lvl8pPr marL="1957088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8pPr>
      <a:lvl9pPr marL="2609451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9pPr>
    </p:titleStyle>
    <p:bodyStyle>
      <a:lvl1pPr marL="489274" indent="-489274" algn="l" rtl="0" fontAlgn="base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+mn-ea"/>
          <a:cs typeface="+mn-cs"/>
        </a:defRPr>
      </a:lvl1pPr>
      <a:lvl2pPr marL="1060088" indent="-407734" algn="l" rtl="0" fontAlgn="base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2pPr>
      <a:lvl3pPr marL="1630903" indent="-326172" algn="l" rtl="0" fontAlgn="base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</a:defRPr>
      </a:lvl3pPr>
      <a:lvl4pPr marL="2283257" indent="-326172" algn="l" rtl="0" fontAlgn="base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</a:defRPr>
      </a:lvl4pPr>
      <a:lvl5pPr marL="2935619" indent="-326172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5pPr>
      <a:lvl6pPr marL="3587966" indent="-326172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6pPr>
      <a:lvl7pPr marL="4240332" indent="-326172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7pPr>
      <a:lvl8pPr marL="4892692" indent="-326172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8pPr>
      <a:lvl9pPr marL="5545060" indent="-326172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047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2360" algn="l" defTabSz="13047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725" algn="l" defTabSz="13047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7088" algn="l" defTabSz="13047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9451" algn="l" defTabSz="13047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1803" algn="l" defTabSz="13047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4160" algn="l" defTabSz="13047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515" algn="l" defTabSz="13047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18895" algn="l" defTabSz="13047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jpg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37.jp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jp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1219200"/>
            <a:ext cx="14630399" cy="3200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Sources of Water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&amp; Replenishment in the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Coachella Valley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5513069" y="5133436"/>
            <a:ext cx="3604261" cy="1315528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2800" dirty="0" smtClean="0">
                <a:latin typeface="+mj-lt"/>
              </a:rPr>
              <a:t>Maureen Perry</a:t>
            </a:r>
          </a:p>
          <a:p>
            <a:pPr algn="ctr"/>
            <a:r>
              <a:rPr lang="en-US" sz="2800" dirty="0" smtClean="0">
                <a:latin typeface="+mj-lt"/>
              </a:rPr>
              <a:t>Education Specialist</a:t>
            </a:r>
          </a:p>
          <a:p>
            <a:pPr algn="ctr"/>
            <a:r>
              <a:rPr lang="en-US" sz="2800" dirty="0" smtClean="0">
                <a:latin typeface="+mj-lt"/>
              </a:rPr>
              <a:t>Coachella Valley Water District</a:t>
            </a:r>
            <a:endParaRPr lang="en-US" sz="2800" dirty="0">
              <a:latin typeface="+mj-lt"/>
            </a:endParaRPr>
          </a:p>
        </p:txBody>
      </p:sp>
      <p:pic>
        <p:nvPicPr>
          <p:cNvPr id="6" name="Picture 5" descr="CVWC_WaterAcademy2017_PPT.jpg"/>
          <p:cNvPicPr>
            <a:picLocks noChangeAspect="1"/>
          </p:cNvPicPr>
          <p:nvPr/>
        </p:nvPicPr>
        <p:blipFill rotWithShape="1">
          <a:blip r:embed="rId3"/>
          <a:srcRect t="87778"/>
          <a:stretch/>
        </p:blipFill>
        <p:spPr>
          <a:xfrm>
            <a:off x="2819400" y="7162800"/>
            <a:ext cx="91440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9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5 Blank" descr="Artesian Well 1"/>
          <p:cNvPicPr>
            <a:picLocks noChangeAspect="1" noChangeArrowheads="1"/>
          </p:cNvPicPr>
          <p:nvPr/>
        </p:nvPicPr>
        <p:blipFill>
          <a:blip r:embed="rId3" cstate="print"/>
          <a:srcRect r="56098" b="61357"/>
          <a:stretch>
            <a:fillRect/>
          </a:stretch>
        </p:blipFill>
        <p:spPr bwMode="auto">
          <a:xfrm rot="10800000">
            <a:off x="0" y="0"/>
            <a:ext cx="4876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5 Small" descr="Artesian Well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-361429"/>
            <a:ext cx="9753600" cy="660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023361"/>
            <a:ext cx="14630400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636" name="Aquifer Graphic"/>
          <p:cNvSpPr>
            <a:spLocks noChangeArrowheads="1"/>
          </p:cNvSpPr>
          <p:nvPr/>
        </p:nvSpPr>
        <p:spPr bwMode="auto">
          <a:xfrm>
            <a:off x="0" y="7132320"/>
            <a:ext cx="14630400" cy="1097280"/>
          </a:xfrm>
          <a:prstGeom prst="rect">
            <a:avLst/>
          </a:prstGeom>
          <a:gradFill rotWithShape="1">
            <a:gsLst>
              <a:gs pos="0">
                <a:srgbClr val="A0F3FE">
                  <a:alpha val="71999"/>
                </a:srgbClr>
              </a:gs>
              <a:gs pos="100000">
                <a:srgbClr val="00FFFF">
                  <a:alpha val="73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30415" tIns="65208" rIns="130415" bIns="6520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37" name="AQUIFER TEXT"/>
          <p:cNvSpPr txBox="1">
            <a:spLocks noChangeArrowheads="1"/>
          </p:cNvSpPr>
          <p:nvPr/>
        </p:nvSpPr>
        <p:spPr bwMode="auto">
          <a:xfrm>
            <a:off x="-853440" y="7223773"/>
            <a:ext cx="11338560" cy="60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415" tIns="65208" rIns="130415" bIns="65208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100" b="1" dirty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 Black" pitchFamily="34" charset="0"/>
              </a:rPr>
              <a:t>DEEP PRESSURIZED CONFINED AQUIFER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365760" y="6675120"/>
            <a:ext cx="15605760" cy="457200"/>
          </a:xfrm>
          <a:prstGeom prst="rect">
            <a:avLst/>
          </a:prstGeom>
          <a:gradFill>
            <a:gsLst>
              <a:gs pos="0">
                <a:srgbClr val="CC9900"/>
              </a:gs>
              <a:gs pos="39999">
                <a:srgbClr val="996633">
                  <a:alpha val="87000"/>
                </a:srgbClr>
              </a:gs>
            </a:gsLst>
            <a:lin ang="5400000" scaled="0"/>
          </a:gradFill>
          <a:ln>
            <a:solidFill>
              <a:srgbClr val="9A6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415" tIns="65208" rIns="130415" bIns="65208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Aquifer Graphic"/>
          <p:cNvSpPr>
            <a:spLocks noChangeArrowheads="1"/>
          </p:cNvSpPr>
          <p:nvPr/>
        </p:nvSpPr>
        <p:spPr bwMode="auto">
          <a:xfrm>
            <a:off x="0" y="5943600"/>
            <a:ext cx="14630400" cy="731520"/>
          </a:xfrm>
          <a:prstGeom prst="rect">
            <a:avLst/>
          </a:prstGeom>
          <a:gradFill rotWithShape="1">
            <a:gsLst>
              <a:gs pos="0">
                <a:srgbClr val="A0F3FE">
                  <a:alpha val="71999"/>
                </a:srgbClr>
              </a:gs>
              <a:gs pos="100000">
                <a:srgbClr val="00FFFF">
                  <a:alpha val="73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30415" tIns="65208" rIns="130415" bIns="6520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875520" y="5532120"/>
            <a:ext cx="487680" cy="32004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415" tIns="65208" rIns="130415" bIns="65208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966960" y="533400"/>
            <a:ext cx="243840" cy="7863840"/>
          </a:xfrm>
          <a:prstGeom prst="roundRect">
            <a:avLst/>
          </a:prstGeom>
          <a:gradFill>
            <a:gsLst>
              <a:gs pos="0">
                <a:srgbClr val="00FFFF"/>
              </a:gs>
              <a:gs pos="50000">
                <a:srgbClr val="00B0F0">
                  <a:alpha val="49000"/>
                </a:srgbClr>
              </a:gs>
              <a:gs pos="100000">
                <a:srgbClr val="0070C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415" tIns="65208" rIns="130415" bIns="65208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Trapezoid 35"/>
          <p:cNvSpPr/>
          <p:nvPr/>
        </p:nvSpPr>
        <p:spPr>
          <a:xfrm>
            <a:off x="8767658" y="381000"/>
            <a:ext cx="2804160" cy="5233140"/>
          </a:xfrm>
          <a:prstGeom prst="trapezoid">
            <a:avLst>
              <a:gd name="adj" fmla="val 40218"/>
            </a:avLst>
          </a:prstGeom>
          <a:gradFill flip="none" rotWithShape="1">
            <a:gsLst>
              <a:gs pos="0">
                <a:srgbClr val="00FFFF">
                  <a:alpha val="25000"/>
                </a:srgbClr>
              </a:gs>
              <a:gs pos="50000">
                <a:srgbClr val="FFFFFF">
                  <a:shade val="67500"/>
                  <a:satMod val="115000"/>
                  <a:alpha val="28000"/>
                </a:srgbClr>
              </a:gs>
              <a:gs pos="100000">
                <a:srgbClr val="FFFFFF">
                  <a:shade val="100000"/>
                  <a:satMod val="115000"/>
                  <a:alpha val="3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415" tIns="65208" rIns="130415" bIns="65208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Brackish Water Table"/>
          <p:cNvSpPr txBox="1">
            <a:spLocks noChangeArrowheads="1"/>
          </p:cNvSpPr>
          <p:nvPr/>
        </p:nvSpPr>
        <p:spPr bwMode="auto">
          <a:xfrm>
            <a:off x="-609600" y="6032381"/>
            <a:ext cx="10485120" cy="57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415" tIns="65208" rIns="130415" bIns="65208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ln>
                  <a:solidFill>
                    <a:srgbClr val="000000"/>
                  </a:solidFill>
                </a:ln>
                <a:solidFill>
                  <a:srgbClr val="99FF66"/>
                </a:solidFill>
                <a:latin typeface="Arial Black" pitchFamily="34" charset="0"/>
              </a:rPr>
              <a:t>Brackish Perched Water Table: 200 ft.</a:t>
            </a:r>
          </a:p>
        </p:txBody>
      </p:sp>
      <p:sp>
        <p:nvSpPr>
          <p:cNvPr id="13" name="Clay Layer"/>
          <p:cNvSpPr txBox="1">
            <a:spLocks noChangeArrowheads="1"/>
          </p:cNvSpPr>
          <p:nvPr/>
        </p:nvSpPr>
        <p:spPr bwMode="auto">
          <a:xfrm>
            <a:off x="2804160" y="6629403"/>
            <a:ext cx="6339840" cy="65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415" tIns="65208" rIns="130415" bIns="65208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400" b="1" dirty="0">
                <a:ln>
                  <a:solidFill>
                    <a:srgbClr val="000000"/>
                  </a:solidFill>
                </a:ln>
                <a:solidFill>
                  <a:srgbClr val="FFC000"/>
                </a:solidFill>
                <a:latin typeface="Arial Black" pitchFamily="34" charset="0"/>
              </a:rPr>
              <a:t>CLAY LAYER: 300 ft.</a:t>
            </a:r>
          </a:p>
        </p:txBody>
      </p:sp>
      <p:sp>
        <p:nvSpPr>
          <p:cNvPr id="17" name="East Valley"/>
          <p:cNvSpPr txBox="1">
            <a:spLocks noChangeArrowheads="1"/>
          </p:cNvSpPr>
          <p:nvPr/>
        </p:nvSpPr>
        <p:spPr bwMode="auto">
          <a:xfrm>
            <a:off x="0" y="914423"/>
            <a:ext cx="6583680" cy="8395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130415" tIns="65208" rIns="130415" bIns="65208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n-US" sz="46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East Valley</a:t>
            </a:r>
          </a:p>
        </p:txBody>
      </p:sp>
      <p:sp>
        <p:nvSpPr>
          <p:cNvPr id="2" name="Rectangle 1"/>
          <p:cNvSpPr/>
          <p:nvPr/>
        </p:nvSpPr>
        <p:spPr>
          <a:xfrm>
            <a:off x="-228598" y="-228600"/>
            <a:ext cx="15011400" cy="8610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63" rIns="91341" bIns="45663" rtlCol="0" anchor="ctr"/>
          <a:lstStyle/>
          <a:p>
            <a:pPr algn="ctr"/>
            <a:endParaRPr lang="en-US"/>
          </a:p>
        </p:txBody>
      </p:sp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9140" y="-427464"/>
            <a:ext cx="11112126" cy="865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 descr="NoSymbol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99303" y="1136656"/>
            <a:ext cx="2514600" cy="213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8" presetClass="entr" presetSubtype="1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0.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 animBg="1"/>
      <p:bldP spid="34" grpId="0" animBg="1"/>
      <p:bldP spid="35" grpId="0" animBg="1"/>
      <p:bldP spid="35" grpId="1" animBg="1"/>
      <p:bldP spid="35" grpId="2" animBg="1"/>
      <p:bldP spid="36" grpId="0" animBg="1"/>
      <p:bldP spid="36" grpId="1" animBg="1"/>
      <p:bldP spid="17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412480"/>
          </a:xfrm>
        </p:spPr>
      </p:pic>
      <p:sp>
        <p:nvSpPr>
          <p:cNvPr id="3" name="TextBox 2"/>
          <p:cNvSpPr txBox="1"/>
          <p:nvPr/>
        </p:nvSpPr>
        <p:spPr>
          <a:xfrm>
            <a:off x="609600" y="402858"/>
            <a:ext cx="4998720" cy="1193519"/>
          </a:xfrm>
          <a:prstGeom prst="rect">
            <a:avLst/>
          </a:prstGeom>
          <a:noFill/>
        </p:spPr>
        <p:txBody>
          <a:bodyPr wrap="square" lIns="130415" tIns="65208" rIns="130415" bIns="65208" rtlCol="0">
            <a:spAutoFit/>
          </a:bodyPr>
          <a:lstStyle/>
          <a:p>
            <a:pPr algn="ctr"/>
            <a:r>
              <a:rPr lang="en-US" sz="69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Federal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" y="182892"/>
            <a:ext cx="14081760" cy="1193519"/>
          </a:xfrm>
          <a:prstGeom prst="rect">
            <a:avLst/>
          </a:prstGeom>
          <a:noFill/>
        </p:spPr>
        <p:txBody>
          <a:bodyPr wrap="square" lIns="130415" tIns="65208" rIns="130415" bIns="65208" rtlCol="0">
            <a:spAutoFit/>
          </a:bodyPr>
          <a:lstStyle/>
          <a:p>
            <a:pPr algn="ctr"/>
            <a:r>
              <a:rPr lang="en-US" sz="69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+mj-lt"/>
              </a:rPr>
              <a:t>Federal                       </a:t>
            </a:r>
            <a:r>
              <a:rPr lang="en-US" sz="6900" b="1" dirty="0">
                <a:ln>
                  <a:solidFill>
                    <a:prstClr val="black"/>
                  </a:solidFill>
                </a:ln>
                <a:solidFill>
                  <a:schemeClr val="tx2"/>
                </a:solidFill>
                <a:latin typeface="+mj-lt"/>
              </a:rPr>
              <a:t>East Valley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10600" y="1376411"/>
            <a:ext cx="4997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Thomas E. Levy Groundwater</a:t>
            </a:r>
          </a:p>
          <a:p>
            <a:pPr algn="ctr"/>
            <a:r>
              <a:rPr lang="en-US" sz="2800" dirty="0" smtClean="0">
                <a:latin typeface="+mj-lt"/>
              </a:rPr>
              <a:t>Replenishment Facility, La Quinta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47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85" y="3"/>
            <a:ext cx="14638285" cy="8232380"/>
          </a:xfrm>
        </p:spPr>
      </p:pic>
    </p:spTree>
    <p:extLst>
      <p:ext uri="{BB962C8B-B14F-4D97-AF65-F5344CB8AC3E}">
        <p14:creationId xmlns:p14="http://schemas.microsoft.com/office/powerpoint/2010/main" val="191578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6800"/>
            <a:ext cx="14630400" cy="9764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0"/>
            <a:ext cx="14081760" cy="1193519"/>
          </a:xfrm>
          <a:prstGeom prst="rect">
            <a:avLst/>
          </a:prstGeom>
          <a:noFill/>
        </p:spPr>
        <p:txBody>
          <a:bodyPr wrap="square" lIns="130415" tIns="65208" rIns="130415" bIns="65208" rtlCol="0">
            <a:spAutoFit/>
          </a:bodyPr>
          <a:lstStyle/>
          <a:p>
            <a:pPr algn="ctr"/>
            <a:r>
              <a:rPr lang="en-US" sz="69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+mj-lt"/>
              </a:rPr>
              <a:t>Federal          </a:t>
            </a:r>
            <a:r>
              <a:rPr lang="en-US" sz="69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+mj-lt"/>
              </a:rPr>
              <a:t>          </a:t>
            </a:r>
            <a:r>
              <a:rPr lang="en-US" sz="6900" b="1" dirty="0" smtClean="0">
                <a:ln>
                  <a:solidFill>
                    <a:prstClr val="black"/>
                  </a:solidFill>
                </a:ln>
                <a:solidFill>
                  <a:schemeClr val="tx2"/>
                </a:solidFill>
                <a:latin typeface="+mj-lt"/>
              </a:rPr>
              <a:t>Mid-Valley</a:t>
            </a:r>
            <a:endParaRPr lang="en-US" sz="6900" b="1" dirty="0">
              <a:ln>
                <a:solidFill>
                  <a:prstClr val="black"/>
                </a:solidFill>
              </a:ln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58200" y="1193519"/>
            <a:ext cx="541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Mid-Valley Groundwater Replenishment</a:t>
            </a:r>
          </a:p>
          <a:p>
            <a:pPr algn="ctr"/>
            <a:r>
              <a:rPr lang="en-US" sz="2800" dirty="0" smtClean="0">
                <a:latin typeface="+mj-lt"/>
              </a:rPr>
              <a:t>Facility, Palm Desert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27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rc Pon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2" y="182892"/>
            <a:ext cx="14157960" cy="1193519"/>
          </a:xfrm>
          <a:prstGeom prst="rect">
            <a:avLst/>
          </a:prstGeom>
          <a:noFill/>
        </p:spPr>
        <p:txBody>
          <a:bodyPr wrap="square" lIns="130415" tIns="65208" rIns="130415" bIns="65208" rtlCol="0">
            <a:spAutoFit/>
          </a:bodyPr>
          <a:lstStyle/>
          <a:p>
            <a:pPr algn="ctr"/>
            <a:r>
              <a:rPr lang="en-US" sz="69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+mj-lt"/>
              </a:rPr>
              <a:t>State                                </a:t>
            </a:r>
            <a:r>
              <a:rPr lang="en-US" sz="6900" b="1" dirty="0">
                <a:ln>
                  <a:solidFill>
                    <a:prstClr val="black"/>
                  </a:solidFill>
                </a:ln>
                <a:solidFill>
                  <a:schemeClr val="tx2"/>
                </a:solidFill>
                <a:latin typeface="+mj-lt"/>
              </a:rPr>
              <a:t>West Valley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79512" y="1295400"/>
            <a:ext cx="42521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+mj-lt"/>
              </a:rPr>
              <a:t>Mission Creek Groundwater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+mj-lt"/>
              </a:rPr>
              <a:t>Replenishment Facility,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+mj-lt"/>
              </a:rPr>
              <a:t>Desert Hot Springs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701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918"/>
            <a:ext cx="15462323" cy="82655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65758" y="6"/>
            <a:ext cx="15681960" cy="1193519"/>
          </a:xfrm>
          <a:prstGeom prst="rect">
            <a:avLst/>
          </a:prstGeom>
          <a:noFill/>
        </p:spPr>
        <p:txBody>
          <a:bodyPr wrap="square" lIns="130415" tIns="65208" rIns="130415" bIns="65208" rtlCol="0">
            <a:spAutoFit/>
          </a:bodyPr>
          <a:lstStyle/>
          <a:p>
            <a:pPr algn="ctr"/>
            <a:r>
              <a:rPr lang="en-US" sz="69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+mj-lt"/>
              </a:rPr>
              <a:t>State                      </a:t>
            </a:r>
            <a:r>
              <a:rPr lang="en-US" sz="6900" b="1" dirty="0">
                <a:ln>
                  <a:solidFill>
                    <a:prstClr val="black"/>
                  </a:solidFill>
                </a:ln>
                <a:solidFill>
                  <a:schemeClr val="tx2"/>
                </a:solidFill>
                <a:latin typeface="+mj-lt"/>
              </a:rPr>
              <a:t>West Valley</a:t>
            </a:r>
          </a:p>
        </p:txBody>
      </p:sp>
    </p:spTree>
    <p:extLst>
      <p:ext uri="{BB962C8B-B14F-4D97-AF65-F5344CB8AC3E}">
        <p14:creationId xmlns:p14="http://schemas.microsoft.com/office/powerpoint/2010/main" val="68421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rc Pon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60960" y="91452"/>
            <a:ext cx="14691360" cy="1193519"/>
          </a:xfrm>
          <a:prstGeom prst="rect">
            <a:avLst/>
          </a:prstGeom>
          <a:noFill/>
        </p:spPr>
        <p:txBody>
          <a:bodyPr wrap="square" lIns="130415" tIns="65208" rIns="130415" bIns="65208" rtlCol="0">
            <a:spAutoFit/>
          </a:bodyPr>
          <a:lstStyle/>
          <a:p>
            <a:pPr algn="ctr"/>
            <a:r>
              <a:rPr lang="en-US" sz="69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+mj-lt"/>
              </a:rPr>
              <a:t>State                       </a:t>
            </a:r>
            <a:r>
              <a:rPr lang="en-US" sz="6900" b="1" dirty="0">
                <a:ln>
                  <a:solidFill>
                    <a:prstClr val="black"/>
                  </a:solidFill>
                </a:ln>
                <a:solidFill>
                  <a:schemeClr val="tx2"/>
                </a:solidFill>
                <a:latin typeface="+mj-lt"/>
              </a:rPr>
              <a:t>West Valley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82951" y="1130201"/>
            <a:ext cx="62006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Whitewater Groundwater Replenishment</a:t>
            </a:r>
          </a:p>
          <a:p>
            <a:pPr algn="ctr"/>
            <a:r>
              <a:rPr lang="en-US" sz="2800" dirty="0" smtClean="0">
                <a:latin typeface="+mj-lt"/>
              </a:rPr>
              <a:t>Facility, Windy Point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783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rc Pon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2" y="8652"/>
            <a:ext cx="14401800" cy="1193519"/>
          </a:xfrm>
          <a:prstGeom prst="rect">
            <a:avLst/>
          </a:prstGeom>
          <a:noFill/>
        </p:spPr>
        <p:txBody>
          <a:bodyPr wrap="square" lIns="130415" tIns="65208" rIns="130415" bIns="65208" rtlCol="0">
            <a:spAutoFit/>
          </a:bodyPr>
          <a:lstStyle/>
          <a:p>
            <a:pPr algn="ctr"/>
            <a:r>
              <a:rPr lang="en-US" sz="69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+mj-lt"/>
              </a:rPr>
              <a:t>State                      </a:t>
            </a:r>
            <a:r>
              <a:rPr lang="en-US" sz="6900" b="1" dirty="0">
                <a:ln>
                  <a:solidFill>
                    <a:prstClr val="black"/>
                  </a:solidFill>
                </a:ln>
                <a:solidFill>
                  <a:schemeClr val="tx2"/>
                </a:solidFill>
                <a:latin typeface="+mj-lt"/>
              </a:rPr>
              <a:t>West Valley</a:t>
            </a:r>
          </a:p>
        </p:txBody>
      </p:sp>
    </p:spTree>
    <p:extLst>
      <p:ext uri="{BB962C8B-B14F-4D97-AF65-F5344CB8AC3E}">
        <p14:creationId xmlns:p14="http://schemas.microsoft.com/office/powerpoint/2010/main" val="81880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066800" y="2286000"/>
            <a:ext cx="12562637" cy="3733800"/>
          </a:xfrm>
        </p:spPr>
        <p:txBody>
          <a:bodyPr>
            <a:normAutofit/>
          </a:bodyPr>
          <a:lstStyle/>
          <a:p>
            <a:pPr algn="ctr"/>
            <a:r>
              <a:rPr lang="en-US" sz="11400" dirty="0" smtClean="0">
                <a:solidFill>
                  <a:srgbClr val="FFFF00"/>
                </a:solidFill>
              </a:rPr>
              <a:t>Let’s take a look at the </a:t>
            </a:r>
            <a:r>
              <a:rPr lang="en-US" sz="11400" dirty="0" err="1" smtClean="0">
                <a:solidFill>
                  <a:srgbClr val="FFFF00"/>
                </a:solidFill>
              </a:rPr>
              <a:t>subbasins</a:t>
            </a:r>
            <a:endParaRPr lang="en-US" sz="1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51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cycled Pictur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232" y="4268370"/>
            <a:ext cx="5060141" cy="384161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266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CRA 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98" y="4248472"/>
            <a:ext cx="5342408" cy="388446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266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Canal 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7204" y="114418"/>
            <a:ext cx="5060141" cy="376375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266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39392"/>
            <a:ext cx="5312979" cy="375263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2667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73480" y="2319203"/>
            <a:ext cx="12313920" cy="3548009"/>
          </a:xfrm>
          <a:prstGeom prst="rect">
            <a:avLst/>
          </a:prstGeom>
          <a:noFill/>
        </p:spPr>
        <p:txBody>
          <a:bodyPr wrap="square" lIns="130415" tIns="65208" rIns="130415" bIns="65208" rtlCol="0">
            <a:spAutoFit/>
          </a:bodyPr>
          <a:lstStyle/>
          <a:p>
            <a:pPr algn="ctr"/>
            <a:r>
              <a:rPr lang="en-US" sz="63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Our</a:t>
            </a:r>
          </a:p>
          <a:p>
            <a:pPr algn="ctr"/>
            <a:r>
              <a:rPr lang="en-US" sz="96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4 </a:t>
            </a:r>
          </a:p>
          <a:p>
            <a:pPr algn="ctr"/>
            <a:r>
              <a:rPr lang="en-US" sz="63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Sources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04800" y="76210"/>
            <a:ext cx="3291840" cy="962686"/>
          </a:xfrm>
          <a:prstGeom prst="rect">
            <a:avLst/>
          </a:prstGeom>
          <a:noFill/>
        </p:spPr>
        <p:txBody>
          <a:bodyPr wrap="square" lIns="130415" tIns="65208" rIns="130415" bIns="65208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+mj-lt"/>
              </a:rPr>
              <a:t>Ground</a:t>
            </a:r>
          </a:p>
        </p:txBody>
      </p:sp>
      <p:sp>
        <p:nvSpPr>
          <p:cNvPr id="10" name="Federal Text 2"/>
          <p:cNvSpPr txBox="1"/>
          <p:nvPr/>
        </p:nvSpPr>
        <p:spPr>
          <a:xfrm>
            <a:off x="9148204" y="13859"/>
            <a:ext cx="3291840" cy="962686"/>
          </a:xfrm>
          <a:prstGeom prst="rect">
            <a:avLst/>
          </a:prstGeom>
          <a:noFill/>
        </p:spPr>
        <p:txBody>
          <a:bodyPr wrap="square" lIns="130415" tIns="65208" rIns="130415" bIns="65208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+mj-lt"/>
              </a:rPr>
              <a:t>Federal</a:t>
            </a:r>
          </a:p>
        </p:txBody>
      </p:sp>
      <p:sp>
        <p:nvSpPr>
          <p:cNvPr id="11" name="State Text 2"/>
          <p:cNvSpPr txBox="1"/>
          <p:nvPr/>
        </p:nvSpPr>
        <p:spPr>
          <a:xfrm>
            <a:off x="2884564" y="4204859"/>
            <a:ext cx="3291840" cy="962686"/>
          </a:xfrm>
          <a:prstGeom prst="rect">
            <a:avLst/>
          </a:prstGeom>
          <a:noFill/>
        </p:spPr>
        <p:txBody>
          <a:bodyPr wrap="square" lIns="130415" tIns="65208" rIns="130415" bIns="65208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+mj-lt"/>
              </a:rPr>
              <a:t>State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92133" y="4191010"/>
            <a:ext cx="3291840" cy="962686"/>
          </a:xfrm>
          <a:prstGeom prst="rect">
            <a:avLst/>
          </a:prstGeom>
          <a:noFill/>
        </p:spPr>
        <p:txBody>
          <a:bodyPr wrap="square" lIns="130415" tIns="65208" rIns="130415" bIns="65208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+mj-lt"/>
              </a:rPr>
              <a:t>Recycled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304800" y="0"/>
            <a:ext cx="14935200" cy="8382000"/>
            <a:chOff x="-304800" y="0"/>
            <a:chExt cx="14935200" cy="8382000"/>
          </a:xfrm>
        </p:grpSpPr>
        <p:sp>
          <p:nvSpPr>
            <p:cNvPr id="2" name="SHADE SCREEN"/>
            <p:cNvSpPr/>
            <p:nvPr/>
          </p:nvSpPr>
          <p:spPr>
            <a:xfrm>
              <a:off x="-76200" y="0"/>
              <a:ext cx="14706600" cy="8382000"/>
            </a:xfrm>
            <a:prstGeom prst="rect">
              <a:avLst/>
            </a:prstGeom>
            <a:solidFill>
              <a:srgbClr val="000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BRIGHT GROUND PICTURE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" y="139390"/>
              <a:ext cx="5312979" cy="3752632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292100" dist="2667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BRIGHT GROUND TEXT"/>
            <p:cNvSpPr txBox="1"/>
            <p:nvPr/>
          </p:nvSpPr>
          <p:spPr>
            <a:xfrm>
              <a:off x="-304800" y="76200"/>
              <a:ext cx="3291840" cy="962747"/>
            </a:xfrm>
            <a:prstGeom prst="rect">
              <a:avLst/>
            </a:prstGeom>
            <a:noFill/>
          </p:spPr>
          <p:txBody>
            <a:bodyPr wrap="square" lIns="130475" tIns="65238" rIns="130475" bIns="65238" rtlCol="0">
              <a:spAutoFit/>
            </a:bodyPr>
            <a:lstStyle/>
            <a:p>
              <a:pPr algn="ctr"/>
              <a:r>
                <a:rPr lang="en-US" sz="5400" b="1" dirty="0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latin typeface="+mj-lt"/>
                </a:rPr>
                <a:t>Ground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-76198" y="0"/>
            <a:ext cx="14706600" cy="8382000"/>
            <a:chOff x="-76198" y="0"/>
            <a:chExt cx="14706600" cy="8382000"/>
          </a:xfrm>
        </p:grpSpPr>
        <p:sp>
          <p:nvSpPr>
            <p:cNvPr id="16" name="SHADE SCREEN 2 IMPORTED WATER"/>
            <p:cNvSpPr/>
            <p:nvPr/>
          </p:nvSpPr>
          <p:spPr>
            <a:xfrm>
              <a:off x="-76198" y="0"/>
              <a:ext cx="14706600" cy="8382000"/>
            </a:xfrm>
            <a:prstGeom prst="rect">
              <a:avLst/>
            </a:prstGeom>
            <a:solidFill>
              <a:srgbClr val="000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CRA PICTURE 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398" y="4248472"/>
              <a:ext cx="5342408" cy="3884461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292100" dist="2667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Canal Picture 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67204" y="114418"/>
              <a:ext cx="5060141" cy="3763750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292100" dist="2667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Federal Text 1"/>
            <p:cNvSpPr txBox="1"/>
            <p:nvPr/>
          </p:nvSpPr>
          <p:spPr>
            <a:xfrm>
              <a:off x="9148204" y="13829"/>
              <a:ext cx="3291840" cy="962747"/>
            </a:xfrm>
            <a:prstGeom prst="rect">
              <a:avLst/>
            </a:prstGeom>
            <a:noFill/>
          </p:spPr>
          <p:txBody>
            <a:bodyPr wrap="square" lIns="130475" tIns="65238" rIns="130475" bIns="65238" rtlCol="0">
              <a:spAutoFit/>
            </a:bodyPr>
            <a:lstStyle/>
            <a:p>
              <a:pPr algn="ctr"/>
              <a:r>
                <a:rPr lang="en-US" sz="5400" b="1" dirty="0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latin typeface="+mj-lt"/>
                </a:rPr>
                <a:t>Federal</a:t>
              </a:r>
            </a:p>
          </p:txBody>
        </p:sp>
        <p:sp>
          <p:nvSpPr>
            <p:cNvPr id="22" name="State Text 1"/>
            <p:cNvSpPr txBox="1"/>
            <p:nvPr/>
          </p:nvSpPr>
          <p:spPr>
            <a:xfrm>
              <a:off x="2884564" y="4204829"/>
              <a:ext cx="3291840" cy="962747"/>
            </a:xfrm>
            <a:prstGeom prst="rect">
              <a:avLst/>
            </a:prstGeom>
            <a:noFill/>
          </p:spPr>
          <p:txBody>
            <a:bodyPr wrap="square" lIns="130475" tIns="65238" rIns="130475" bIns="65238" rtlCol="0">
              <a:spAutoFit/>
            </a:bodyPr>
            <a:lstStyle/>
            <a:p>
              <a:pPr algn="ctr"/>
              <a:r>
                <a:rPr lang="en-US" sz="5400" b="1" dirty="0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latin typeface="+mj-lt"/>
                </a:rPr>
                <a:t>State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-76195" y="0"/>
            <a:ext cx="14760168" cy="8382000"/>
            <a:chOff x="-76195" y="0"/>
            <a:chExt cx="14760168" cy="8382000"/>
          </a:xfrm>
        </p:grpSpPr>
        <p:sp>
          <p:nvSpPr>
            <p:cNvPr id="26" name="SHADE SCREEN 3 RECYCLED"/>
            <p:cNvSpPr/>
            <p:nvPr/>
          </p:nvSpPr>
          <p:spPr>
            <a:xfrm>
              <a:off x="-76195" y="0"/>
              <a:ext cx="14706600" cy="8382000"/>
            </a:xfrm>
            <a:prstGeom prst="rect">
              <a:avLst/>
            </a:prstGeom>
            <a:solidFill>
              <a:srgbClr val="000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BRIGHT RECYCLED PICTUR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5232" y="4268368"/>
              <a:ext cx="5060141" cy="3841618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292100" dist="2667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BRIGHT RECYCLED TEXT"/>
            <p:cNvSpPr txBox="1"/>
            <p:nvPr/>
          </p:nvSpPr>
          <p:spPr>
            <a:xfrm>
              <a:off x="11392133" y="4191000"/>
              <a:ext cx="3291840" cy="962747"/>
            </a:xfrm>
            <a:prstGeom prst="rect">
              <a:avLst/>
            </a:prstGeom>
            <a:noFill/>
          </p:spPr>
          <p:txBody>
            <a:bodyPr wrap="square" lIns="130475" tIns="65238" rIns="130475" bIns="65238" rtlCol="0">
              <a:spAutoFit/>
            </a:bodyPr>
            <a:lstStyle/>
            <a:p>
              <a:pPr algn="ctr"/>
              <a:r>
                <a:rPr lang="en-US" sz="5400" b="1" dirty="0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latin typeface="+mj-lt"/>
                </a:rPr>
                <a:t>Recycled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228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2152" y="374097"/>
            <a:ext cx="9379556" cy="67661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" name="object 3"/>
          <p:cNvSpPr txBox="1"/>
          <p:nvPr/>
        </p:nvSpPr>
        <p:spPr>
          <a:xfrm rot="1440000">
            <a:off x="8016475" y="3610440"/>
            <a:ext cx="11780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 rot="21480000">
            <a:off x="8791331" y="1833718"/>
            <a:ext cx="11687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 rot="21480000">
            <a:off x="6097896" y="1636696"/>
            <a:ext cx="11710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 rot="21120000">
            <a:off x="6799096" y="1539896"/>
            <a:ext cx="11733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 rot="480000">
            <a:off x="6489032" y="1629489"/>
            <a:ext cx="11687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 rot="960000">
            <a:off x="6365005" y="1645575"/>
            <a:ext cx="11710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 rot="1920000">
            <a:off x="5859039" y="1642635"/>
            <a:ext cx="11710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 rot="21420000">
            <a:off x="10201621" y="1517046"/>
            <a:ext cx="11733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 rot="300000">
            <a:off x="10479775" y="1539499"/>
            <a:ext cx="11710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 rot="21060000">
            <a:off x="10731637" y="1512543"/>
            <a:ext cx="11710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 rot="1200000">
            <a:off x="5981116" y="1653924"/>
            <a:ext cx="11710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 rot="480000">
            <a:off x="7499389" y="1507370"/>
            <a:ext cx="11780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 rot="600000">
            <a:off x="7365940" y="1525003"/>
            <a:ext cx="11733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 rot="20280000">
            <a:off x="8108728" y="1437920"/>
            <a:ext cx="11733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 rot="21060000">
            <a:off x="8381859" y="1380411"/>
            <a:ext cx="11733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 rot="420000">
            <a:off x="8660607" y="1385011"/>
            <a:ext cx="11710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 rot="1320000">
            <a:off x="8922665" y="1489763"/>
            <a:ext cx="11687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 rot="900000">
            <a:off x="8581511" y="1795140"/>
            <a:ext cx="117569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 rot="840000">
            <a:off x="8800118" y="1794897"/>
            <a:ext cx="11710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 rot="21540000">
            <a:off x="6272646" y="1664112"/>
            <a:ext cx="11733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 rot="1200000">
            <a:off x="8365336" y="1701381"/>
            <a:ext cx="11733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 rot="1020000">
            <a:off x="8617701" y="1783017"/>
            <a:ext cx="11733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 rot="1140000">
            <a:off x="7666376" y="1661243"/>
            <a:ext cx="11733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 rot="480000">
            <a:off x="8057695" y="1597068"/>
            <a:ext cx="11687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 rot="780000">
            <a:off x="7103606" y="1470503"/>
            <a:ext cx="11710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749619" y="1630787"/>
            <a:ext cx="72736" cy="136885"/>
          </a:xfrm>
          <a:prstGeom prst="rect">
            <a:avLst/>
          </a:prstGeom>
        </p:spPr>
        <p:txBody>
          <a:bodyPr vert="horz" wrap="square" lIns="0" tIns="10910" rIns="0" bIns="0" rtlCol="0">
            <a:spAutoFit/>
          </a:bodyPr>
          <a:lstStyle/>
          <a:p>
            <a:pPr marL="10391">
              <a:spcBef>
                <a:spcPts val="86"/>
              </a:spcBef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 rot="180000">
            <a:off x="6333565" y="1654149"/>
            <a:ext cx="11733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 rot="20280000">
            <a:off x="6804925" y="1614882"/>
            <a:ext cx="11710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 rot="1260000">
            <a:off x="6847164" y="1666634"/>
            <a:ext cx="11710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 rot="1140000">
            <a:off x="8207716" y="1668817"/>
            <a:ext cx="11780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 rot="1320000">
            <a:off x="8266949" y="1679514"/>
            <a:ext cx="117569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 rot="360000">
            <a:off x="7954103" y="1599427"/>
            <a:ext cx="11710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 rot="21540000">
            <a:off x="7891187" y="1569340"/>
            <a:ext cx="11733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 rot="21120000">
            <a:off x="8773715" y="1527484"/>
            <a:ext cx="11780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068609" y="1516155"/>
            <a:ext cx="73256" cy="136885"/>
          </a:xfrm>
          <a:prstGeom prst="rect">
            <a:avLst/>
          </a:prstGeom>
        </p:spPr>
        <p:txBody>
          <a:bodyPr vert="horz" wrap="square" lIns="0" tIns="10910" rIns="0" bIns="0" rtlCol="0">
            <a:spAutoFit/>
          </a:bodyPr>
          <a:lstStyle/>
          <a:p>
            <a:pPr marL="10391">
              <a:spcBef>
                <a:spcPts val="86"/>
              </a:spcBef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 rot="180000">
            <a:off x="9316088" y="1529438"/>
            <a:ext cx="11687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 rot="21360000">
            <a:off x="9575498" y="1529545"/>
            <a:ext cx="11687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 rot="20760000">
            <a:off x="9812925" y="1428503"/>
            <a:ext cx="11710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 rot="600000">
            <a:off x="10064513" y="1527546"/>
            <a:ext cx="11780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006056" y="506278"/>
            <a:ext cx="2598" cy="74815"/>
          </a:xfrm>
          <a:custGeom>
            <a:avLst/>
            <a:gdLst/>
            <a:ahLst/>
            <a:cxnLst/>
            <a:rect l="l" t="t" r="r" b="b"/>
            <a:pathLst>
              <a:path w="3175" h="91440">
                <a:moveTo>
                  <a:pt x="3048" y="91445"/>
                </a:moveTo>
                <a:lnTo>
                  <a:pt x="0" y="82301"/>
                </a:lnTo>
                <a:lnTo>
                  <a:pt x="0" y="76205"/>
                </a:lnTo>
                <a:lnTo>
                  <a:pt x="0" y="73156"/>
                </a:lnTo>
                <a:lnTo>
                  <a:pt x="0" y="27433"/>
                </a:lnTo>
                <a:lnTo>
                  <a:pt x="3048" y="21337"/>
                </a:lnTo>
                <a:lnTo>
                  <a:pt x="3048" y="18289"/>
                </a:lnTo>
                <a:lnTo>
                  <a:pt x="3048" y="12192"/>
                </a:lnTo>
                <a:lnTo>
                  <a:pt x="3048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3" name="object 43"/>
          <p:cNvSpPr/>
          <p:nvPr/>
        </p:nvSpPr>
        <p:spPr>
          <a:xfrm>
            <a:off x="5003563" y="488821"/>
            <a:ext cx="2598" cy="2598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048" y="0"/>
                </a:moveTo>
                <a:lnTo>
                  <a:pt x="0" y="3048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4" name="object 44"/>
          <p:cNvSpPr/>
          <p:nvPr/>
        </p:nvSpPr>
        <p:spPr>
          <a:xfrm>
            <a:off x="5011044" y="428965"/>
            <a:ext cx="2598" cy="2598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048" y="0"/>
                </a:moveTo>
                <a:lnTo>
                  <a:pt x="0" y="3048"/>
                </a:lnTo>
                <a:lnTo>
                  <a:pt x="0" y="3048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5" name="object 45"/>
          <p:cNvSpPr/>
          <p:nvPr/>
        </p:nvSpPr>
        <p:spPr>
          <a:xfrm>
            <a:off x="5006056" y="453905"/>
            <a:ext cx="5195" cy="32731"/>
          </a:xfrm>
          <a:custGeom>
            <a:avLst/>
            <a:gdLst/>
            <a:ahLst/>
            <a:cxnLst/>
            <a:rect l="l" t="t" r="r" b="b"/>
            <a:pathLst>
              <a:path w="6350" h="40004">
                <a:moveTo>
                  <a:pt x="6096" y="0"/>
                </a:moveTo>
                <a:lnTo>
                  <a:pt x="6096" y="3048"/>
                </a:lnTo>
                <a:lnTo>
                  <a:pt x="3048" y="6096"/>
                </a:lnTo>
                <a:lnTo>
                  <a:pt x="3048" y="12192"/>
                </a:lnTo>
                <a:lnTo>
                  <a:pt x="3048" y="15241"/>
                </a:lnTo>
                <a:lnTo>
                  <a:pt x="3048" y="18289"/>
                </a:lnTo>
                <a:lnTo>
                  <a:pt x="3048" y="21337"/>
                </a:lnTo>
                <a:lnTo>
                  <a:pt x="0" y="24385"/>
                </a:lnTo>
                <a:lnTo>
                  <a:pt x="0" y="27433"/>
                </a:lnTo>
                <a:lnTo>
                  <a:pt x="0" y="30482"/>
                </a:lnTo>
                <a:lnTo>
                  <a:pt x="0" y="33530"/>
                </a:lnTo>
                <a:lnTo>
                  <a:pt x="0" y="3962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6" name="object 46"/>
          <p:cNvSpPr/>
          <p:nvPr/>
        </p:nvSpPr>
        <p:spPr>
          <a:xfrm>
            <a:off x="5011044" y="441435"/>
            <a:ext cx="0" cy="5195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6096" y="3048"/>
                </a:moveTo>
                <a:lnTo>
                  <a:pt x="6096" y="3048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7" name="object 47"/>
          <p:cNvSpPr/>
          <p:nvPr/>
        </p:nvSpPr>
        <p:spPr>
          <a:xfrm>
            <a:off x="5011044" y="431459"/>
            <a:ext cx="0" cy="7793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6096" y="4572"/>
                </a:moveTo>
                <a:lnTo>
                  <a:pt x="6096" y="457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8" name="object 48"/>
          <p:cNvSpPr/>
          <p:nvPr/>
        </p:nvSpPr>
        <p:spPr>
          <a:xfrm>
            <a:off x="5013539" y="418988"/>
            <a:ext cx="2598" cy="10391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3048" y="0"/>
                </a:moveTo>
                <a:lnTo>
                  <a:pt x="0" y="6096"/>
                </a:lnTo>
                <a:lnTo>
                  <a:pt x="0" y="9144"/>
                </a:lnTo>
                <a:lnTo>
                  <a:pt x="0" y="12192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9" name="object 49"/>
          <p:cNvSpPr/>
          <p:nvPr/>
        </p:nvSpPr>
        <p:spPr>
          <a:xfrm>
            <a:off x="5011044" y="404025"/>
            <a:ext cx="0" cy="5195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6096" y="3048"/>
                </a:moveTo>
                <a:lnTo>
                  <a:pt x="6096" y="3048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0" name="object 50"/>
          <p:cNvSpPr/>
          <p:nvPr/>
        </p:nvSpPr>
        <p:spPr>
          <a:xfrm>
            <a:off x="5011044" y="396544"/>
            <a:ext cx="2598" cy="7793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3048" y="0"/>
                </a:moveTo>
                <a:lnTo>
                  <a:pt x="3048" y="6096"/>
                </a:lnTo>
                <a:lnTo>
                  <a:pt x="0" y="6096"/>
                </a:lnTo>
                <a:lnTo>
                  <a:pt x="0" y="9144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1" name="object 51"/>
          <p:cNvSpPr/>
          <p:nvPr/>
        </p:nvSpPr>
        <p:spPr>
          <a:xfrm>
            <a:off x="5013539" y="374098"/>
            <a:ext cx="2598" cy="2598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048" y="0"/>
                </a:moveTo>
                <a:lnTo>
                  <a:pt x="0" y="3048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2" name="object 52"/>
          <p:cNvSpPr/>
          <p:nvPr/>
        </p:nvSpPr>
        <p:spPr>
          <a:xfrm>
            <a:off x="5013539" y="374098"/>
            <a:ext cx="2598" cy="20262"/>
          </a:xfrm>
          <a:custGeom>
            <a:avLst/>
            <a:gdLst/>
            <a:ahLst/>
            <a:cxnLst/>
            <a:rect l="l" t="t" r="r" b="b"/>
            <a:pathLst>
              <a:path w="3175" h="24765">
                <a:moveTo>
                  <a:pt x="3048" y="0"/>
                </a:moveTo>
                <a:lnTo>
                  <a:pt x="3048" y="3048"/>
                </a:lnTo>
                <a:lnTo>
                  <a:pt x="3048" y="9144"/>
                </a:lnTo>
                <a:lnTo>
                  <a:pt x="0" y="15241"/>
                </a:lnTo>
                <a:lnTo>
                  <a:pt x="0" y="18289"/>
                </a:lnTo>
                <a:lnTo>
                  <a:pt x="0" y="24385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3" name="object 53"/>
          <p:cNvSpPr/>
          <p:nvPr/>
        </p:nvSpPr>
        <p:spPr>
          <a:xfrm>
            <a:off x="5013539" y="374097"/>
            <a:ext cx="2598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1524" y="-6096"/>
                </a:moveTo>
                <a:lnTo>
                  <a:pt x="1524" y="60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4" name="object 54"/>
          <p:cNvSpPr/>
          <p:nvPr/>
        </p:nvSpPr>
        <p:spPr>
          <a:xfrm>
            <a:off x="9200796" y="466374"/>
            <a:ext cx="47797" cy="92479"/>
          </a:xfrm>
          <a:custGeom>
            <a:avLst/>
            <a:gdLst/>
            <a:ahLst/>
            <a:cxnLst/>
            <a:rect l="l" t="t" r="r" b="b"/>
            <a:pathLst>
              <a:path w="58420" h="113029">
                <a:moveTo>
                  <a:pt x="57913" y="112783"/>
                </a:moveTo>
                <a:lnTo>
                  <a:pt x="3048" y="6096"/>
                </a:lnTo>
                <a:lnTo>
                  <a:pt x="0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5" name="object 55"/>
          <p:cNvSpPr/>
          <p:nvPr/>
        </p:nvSpPr>
        <p:spPr>
          <a:xfrm>
            <a:off x="9183338" y="44143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6" name="object 56"/>
          <p:cNvSpPr/>
          <p:nvPr/>
        </p:nvSpPr>
        <p:spPr>
          <a:xfrm>
            <a:off x="9183338" y="441435"/>
            <a:ext cx="24938" cy="27536"/>
          </a:xfrm>
          <a:custGeom>
            <a:avLst/>
            <a:gdLst/>
            <a:ahLst/>
            <a:cxnLst/>
            <a:rect l="l" t="t" r="r" b="b"/>
            <a:pathLst>
              <a:path w="30479" h="33654">
                <a:moveTo>
                  <a:pt x="0" y="0"/>
                </a:moveTo>
                <a:lnTo>
                  <a:pt x="30481" y="3353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7" name="object 57"/>
          <p:cNvSpPr/>
          <p:nvPr/>
        </p:nvSpPr>
        <p:spPr>
          <a:xfrm>
            <a:off x="9130967" y="399037"/>
            <a:ext cx="52474" cy="42602"/>
          </a:xfrm>
          <a:custGeom>
            <a:avLst/>
            <a:gdLst/>
            <a:ahLst/>
            <a:cxnLst/>
            <a:rect l="l" t="t" r="r" b="b"/>
            <a:pathLst>
              <a:path w="64134" h="52070">
                <a:moveTo>
                  <a:pt x="64010" y="51819"/>
                </a:moveTo>
                <a:lnTo>
                  <a:pt x="48769" y="39626"/>
                </a:lnTo>
                <a:lnTo>
                  <a:pt x="6096" y="3048"/>
                </a:lnTo>
                <a:lnTo>
                  <a:pt x="0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8" name="object 58"/>
          <p:cNvSpPr/>
          <p:nvPr/>
        </p:nvSpPr>
        <p:spPr>
          <a:xfrm>
            <a:off x="9101040" y="374098"/>
            <a:ext cx="7793" cy="7793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9144"/>
                </a:moveTo>
                <a:lnTo>
                  <a:pt x="0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9" name="object 59"/>
          <p:cNvSpPr txBox="1"/>
          <p:nvPr/>
        </p:nvSpPr>
        <p:spPr>
          <a:xfrm rot="14160000">
            <a:off x="9056790" y="373683"/>
            <a:ext cx="11733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9208277" y="468869"/>
            <a:ext cx="22860" cy="20262"/>
          </a:xfrm>
          <a:custGeom>
            <a:avLst/>
            <a:gdLst/>
            <a:ahLst/>
            <a:cxnLst/>
            <a:rect l="l" t="t" r="r" b="b"/>
            <a:pathLst>
              <a:path w="27940" h="24765">
                <a:moveTo>
                  <a:pt x="0" y="0"/>
                </a:moveTo>
                <a:lnTo>
                  <a:pt x="27432" y="24385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61" name="object 61"/>
          <p:cNvSpPr/>
          <p:nvPr/>
        </p:nvSpPr>
        <p:spPr>
          <a:xfrm>
            <a:off x="9205784" y="456399"/>
            <a:ext cx="62345" cy="40005"/>
          </a:xfrm>
          <a:custGeom>
            <a:avLst/>
            <a:gdLst/>
            <a:ahLst/>
            <a:cxnLst/>
            <a:rect l="l" t="t" r="r" b="b"/>
            <a:pathLst>
              <a:path w="76200" h="48895">
                <a:moveTo>
                  <a:pt x="0" y="0"/>
                </a:moveTo>
                <a:lnTo>
                  <a:pt x="76202" y="48771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62" name="object 62"/>
          <p:cNvSpPr txBox="1"/>
          <p:nvPr/>
        </p:nvSpPr>
        <p:spPr>
          <a:xfrm rot="2040000">
            <a:off x="9304306" y="453766"/>
            <a:ext cx="11710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484671" y="369109"/>
            <a:ext cx="9397014" cy="67736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64" name="object 64"/>
          <p:cNvSpPr txBox="1"/>
          <p:nvPr/>
        </p:nvSpPr>
        <p:spPr>
          <a:xfrm rot="21180000">
            <a:off x="10348805" y="4572454"/>
            <a:ext cx="11710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65" name="object 65"/>
          <p:cNvSpPr txBox="1"/>
          <p:nvPr/>
        </p:nvSpPr>
        <p:spPr>
          <a:xfrm rot="21180000">
            <a:off x="10614934" y="4537598"/>
            <a:ext cx="117569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9311170" y="4686155"/>
            <a:ext cx="73775" cy="129016"/>
          </a:xfrm>
          <a:prstGeom prst="rect">
            <a:avLst/>
          </a:prstGeom>
        </p:spPr>
        <p:txBody>
          <a:bodyPr vert="horz" wrap="square" lIns="0" tIns="3117" rIns="0" bIns="0" rtlCol="0">
            <a:spAutoFit/>
          </a:bodyPr>
          <a:lstStyle/>
          <a:p>
            <a:pPr marL="10391">
              <a:spcBef>
                <a:spcPts val="25"/>
              </a:spcBef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67" name="object 67"/>
          <p:cNvSpPr txBox="1"/>
          <p:nvPr/>
        </p:nvSpPr>
        <p:spPr>
          <a:xfrm rot="21300000">
            <a:off x="9552329" y="4694481"/>
            <a:ext cx="11710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68" name="object 68"/>
          <p:cNvSpPr txBox="1"/>
          <p:nvPr/>
        </p:nvSpPr>
        <p:spPr>
          <a:xfrm rot="21180000">
            <a:off x="9817794" y="4677182"/>
            <a:ext cx="11687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69" name="object 69"/>
          <p:cNvSpPr txBox="1"/>
          <p:nvPr/>
        </p:nvSpPr>
        <p:spPr>
          <a:xfrm rot="20580000">
            <a:off x="10055128" y="4601468"/>
            <a:ext cx="11710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70" name="object 70"/>
          <p:cNvSpPr txBox="1"/>
          <p:nvPr/>
        </p:nvSpPr>
        <p:spPr>
          <a:xfrm rot="13800000">
            <a:off x="8009458" y="459185"/>
            <a:ext cx="11710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71" name="object 71"/>
          <p:cNvSpPr txBox="1"/>
          <p:nvPr/>
        </p:nvSpPr>
        <p:spPr>
          <a:xfrm rot="2340000">
            <a:off x="1633607" y="2072212"/>
            <a:ext cx="11780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793770" y="6494817"/>
            <a:ext cx="125868" cy="74815"/>
          </a:xfrm>
          <a:prstGeom prst="rect">
            <a:avLst/>
          </a:prstGeom>
        </p:spPr>
        <p:txBody>
          <a:bodyPr vert="vert" wrap="square" lIns="0" tIns="3117" rIns="0" bIns="0" rtlCol="0">
            <a:spAutoFit/>
          </a:bodyPr>
          <a:lstStyle/>
          <a:p>
            <a:pPr marL="10391">
              <a:spcBef>
                <a:spcPts val="25"/>
              </a:spcBef>
            </a:pPr>
            <a:r>
              <a:rPr sz="818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73" name="object 73"/>
          <p:cNvSpPr txBox="1"/>
          <p:nvPr/>
        </p:nvSpPr>
        <p:spPr>
          <a:xfrm rot="10140000">
            <a:off x="6845196" y="6373180"/>
            <a:ext cx="11780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74" name="object 74"/>
          <p:cNvSpPr txBox="1"/>
          <p:nvPr/>
        </p:nvSpPr>
        <p:spPr>
          <a:xfrm rot="14220000">
            <a:off x="6592451" y="5433212"/>
            <a:ext cx="11710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75" name="object 75"/>
          <p:cNvSpPr txBox="1"/>
          <p:nvPr/>
        </p:nvSpPr>
        <p:spPr>
          <a:xfrm rot="14160000">
            <a:off x="3440522" y="5264244"/>
            <a:ext cx="11710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76" name="object 76"/>
          <p:cNvSpPr txBox="1"/>
          <p:nvPr/>
        </p:nvSpPr>
        <p:spPr>
          <a:xfrm rot="3060000">
            <a:off x="6649765" y="5382203"/>
            <a:ext cx="11687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77" name="object 77"/>
          <p:cNvSpPr txBox="1"/>
          <p:nvPr/>
        </p:nvSpPr>
        <p:spPr>
          <a:xfrm rot="14400000">
            <a:off x="3289302" y="5022783"/>
            <a:ext cx="117569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78" name="object 78"/>
          <p:cNvSpPr txBox="1"/>
          <p:nvPr/>
        </p:nvSpPr>
        <p:spPr>
          <a:xfrm rot="12780000">
            <a:off x="7607243" y="4115910"/>
            <a:ext cx="11780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79" name="object 79"/>
          <p:cNvSpPr txBox="1"/>
          <p:nvPr/>
        </p:nvSpPr>
        <p:spPr>
          <a:xfrm rot="19080000">
            <a:off x="6318966" y="6660500"/>
            <a:ext cx="11733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26"/>
              </a:lnSpc>
            </a:pPr>
            <a:r>
              <a:rPr sz="818" spc="-53" dirty="0"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8205315" y="5719066"/>
            <a:ext cx="529417" cy="133750"/>
          </a:xfrm>
          <a:prstGeom prst="rect">
            <a:avLst/>
          </a:prstGeom>
        </p:spPr>
        <p:txBody>
          <a:bodyPr vert="horz" wrap="square" lIns="0" tIns="14028" rIns="0" bIns="0" rtlCol="0">
            <a:spAutoFit/>
          </a:bodyPr>
          <a:lstStyle/>
          <a:p>
            <a:pPr marL="10391">
              <a:spcBef>
                <a:spcPts val="110"/>
              </a:spcBef>
            </a:pPr>
            <a:r>
              <a:rPr sz="777" i="1" spc="16" dirty="0">
                <a:solidFill>
                  <a:srgbClr val="005BE5"/>
                </a:solidFill>
                <a:latin typeface="Arial"/>
                <a:cs typeface="Arial"/>
              </a:rPr>
              <a:t>Salton</a:t>
            </a:r>
            <a:r>
              <a:rPr sz="777" i="1" spc="-37" dirty="0">
                <a:solidFill>
                  <a:srgbClr val="005BE5"/>
                </a:solidFill>
                <a:latin typeface="Arial"/>
                <a:cs typeface="Arial"/>
              </a:rPr>
              <a:t> </a:t>
            </a:r>
            <a:r>
              <a:rPr sz="777" i="1" spc="20" dirty="0">
                <a:solidFill>
                  <a:srgbClr val="005BE5"/>
                </a:solidFill>
                <a:latin typeface="Arial"/>
                <a:cs typeface="Arial"/>
              </a:rPr>
              <a:t>Sea</a:t>
            </a:r>
            <a:endParaRPr sz="777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793875" y="3443775"/>
            <a:ext cx="209896" cy="312755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0391">
              <a:spcBef>
                <a:spcPts val="82"/>
              </a:spcBef>
            </a:pPr>
            <a:r>
              <a:rPr sz="1964" spc="-548" dirty="0">
                <a:solidFill>
                  <a:srgbClr val="CCCCCC"/>
                </a:solidFill>
                <a:latin typeface="Arial"/>
                <a:cs typeface="Arial"/>
              </a:rPr>
              <a:t>!</a:t>
            </a:r>
            <a:r>
              <a:rPr sz="1964" spc="-700" dirty="0">
                <a:solidFill>
                  <a:srgbClr val="676767"/>
                </a:solidFill>
                <a:latin typeface="Arial"/>
                <a:cs typeface="Arial"/>
              </a:rPr>
              <a:t>"</a:t>
            </a:r>
            <a:r>
              <a:rPr sz="1964" spc="-659" dirty="0">
                <a:solidFill>
                  <a:srgbClr val="FFFFFF"/>
                </a:solidFill>
                <a:latin typeface="Arial"/>
                <a:cs typeface="Arial"/>
              </a:rPr>
              <a:t>`</a:t>
            </a:r>
            <a:r>
              <a:rPr sz="1964" spc="393" dirty="0">
                <a:latin typeface="Arial"/>
                <a:cs typeface="Arial"/>
              </a:rPr>
              <a:t>$</a:t>
            </a:r>
            <a:endParaRPr sz="1964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 rot="3360000">
            <a:off x="6172125" y="2560418"/>
            <a:ext cx="427333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6"/>
              </a:lnSpc>
            </a:pPr>
            <a:r>
              <a:rPr sz="655" b="1" spc="-8" dirty="0">
                <a:latin typeface="Arial"/>
                <a:cs typeface="Arial"/>
              </a:rPr>
              <a:t>In</a:t>
            </a:r>
            <a:r>
              <a:rPr sz="655" b="1" spc="12" dirty="0">
                <a:latin typeface="Arial"/>
                <a:cs typeface="Arial"/>
              </a:rPr>
              <a:t>d</a:t>
            </a:r>
            <a:r>
              <a:rPr sz="655" b="1" spc="-8" dirty="0">
                <a:latin typeface="Arial"/>
                <a:cs typeface="Arial"/>
              </a:rPr>
              <a:t>i</a:t>
            </a:r>
            <a:r>
              <a:rPr sz="655" b="1" spc="-4" dirty="0">
                <a:latin typeface="Arial"/>
                <a:cs typeface="Arial"/>
              </a:rPr>
              <a:t>o</a:t>
            </a:r>
            <a:r>
              <a:rPr sz="655" b="1" spc="8" dirty="0">
                <a:latin typeface="Arial"/>
                <a:cs typeface="Arial"/>
              </a:rPr>
              <a:t> </a:t>
            </a:r>
            <a:r>
              <a:rPr sz="655" b="1" spc="-8" dirty="0">
                <a:latin typeface="Arial"/>
                <a:cs typeface="Arial"/>
              </a:rPr>
              <a:t>F</a:t>
            </a:r>
            <a:r>
              <a:rPr sz="655" b="1" spc="8" dirty="0">
                <a:latin typeface="Arial"/>
                <a:cs typeface="Arial"/>
              </a:rPr>
              <a:t>a</a:t>
            </a:r>
            <a:r>
              <a:rPr sz="655" b="1" spc="-8" dirty="0">
                <a:latin typeface="Arial"/>
                <a:cs typeface="Arial"/>
              </a:rPr>
              <a:t>ul</a:t>
            </a:r>
            <a:r>
              <a:rPr sz="655" b="1" spc="-4" dirty="0">
                <a:latin typeface="Arial"/>
                <a:cs typeface="Arial"/>
              </a:rPr>
              <a:t>t</a:t>
            </a:r>
            <a:endParaRPr sz="655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 rot="1200000">
            <a:off x="3719952" y="1494103"/>
            <a:ext cx="56047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6"/>
              </a:lnSpc>
            </a:pPr>
            <a:r>
              <a:rPr sz="655" b="1" spc="-8" dirty="0">
                <a:latin typeface="Arial"/>
                <a:cs typeface="Arial"/>
              </a:rPr>
              <a:t>Banning</a:t>
            </a:r>
            <a:r>
              <a:rPr sz="655" b="1" spc="-49" dirty="0">
                <a:latin typeface="Arial"/>
                <a:cs typeface="Arial"/>
              </a:rPr>
              <a:t> </a:t>
            </a:r>
            <a:r>
              <a:rPr sz="655" b="1" spc="-4" dirty="0">
                <a:latin typeface="Arial"/>
                <a:cs typeface="Arial"/>
              </a:rPr>
              <a:t>Fault</a:t>
            </a:r>
            <a:endParaRPr sz="655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 rot="1920000">
            <a:off x="4817189" y="1832962"/>
            <a:ext cx="790918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6"/>
              </a:lnSpc>
            </a:pPr>
            <a:r>
              <a:rPr sz="982" b="1" spc="-18" baseline="6944" dirty="0">
                <a:latin typeface="Arial"/>
                <a:cs typeface="Arial"/>
              </a:rPr>
              <a:t>M</a:t>
            </a:r>
            <a:r>
              <a:rPr sz="982" b="1" spc="-18" baseline="3472" dirty="0">
                <a:latin typeface="Arial"/>
                <a:cs typeface="Arial"/>
              </a:rPr>
              <a:t>ission Cree</a:t>
            </a:r>
            <a:r>
              <a:rPr sz="655" b="1" spc="-12" dirty="0">
                <a:latin typeface="Arial"/>
                <a:cs typeface="Arial"/>
              </a:rPr>
              <a:t>k</a:t>
            </a:r>
            <a:r>
              <a:rPr sz="655" b="1" spc="-20" dirty="0">
                <a:latin typeface="Arial"/>
                <a:cs typeface="Arial"/>
              </a:rPr>
              <a:t> </a:t>
            </a:r>
            <a:r>
              <a:rPr sz="655" b="1" spc="-8" dirty="0">
                <a:latin typeface="Arial"/>
                <a:cs typeface="Arial"/>
              </a:rPr>
              <a:t>Fault</a:t>
            </a:r>
            <a:endParaRPr sz="655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 rot="2820000">
            <a:off x="6773728" y="3440683"/>
            <a:ext cx="512223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6"/>
              </a:lnSpc>
            </a:pPr>
            <a:r>
              <a:rPr sz="982" b="1" spc="-25" baseline="3472" dirty="0">
                <a:latin typeface="Arial"/>
                <a:cs typeface="Arial"/>
              </a:rPr>
              <a:t>Sa</a:t>
            </a:r>
            <a:r>
              <a:rPr sz="655" b="1" spc="-4" dirty="0">
                <a:latin typeface="Arial"/>
                <a:cs typeface="Arial"/>
              </a:rPr>
              <a:t>n</a:t>
            </a:r>
            <a:r>
              <a:rPr sz="655" b="1" spc="-16" dirty="0">
                <a:latin typeface="Arial"/>
                <a:cs typeface="Arial"/>
              </a:rPr>
              <a:t> </a:t>
            </a:r>
            <a:r>
              <a:rPr sz="655" b="1" spc="-12" dirty="0">
                <a:latin typeface="Arial"/>
                <a:cs typeface="Arial"/>
              </a:rPr>
              <a:t>An</a:t>
            </a:r>
            <a:r>
              <a:rPr sz="655" b="1" spc="4" dirty="0">
                <a:latin typeface="Arial"/>
                <a:cs typeface="Arial"/>
              </a:rPr>
              <a:t>d</a:t>
            </a:r>
            <a:r>
              <a:rPr sz="655" b="1" spc="-8" dirty="0">
                <a:latin typeface="Arial"/>
                <a:cs typeface="Arial"/>
              </a:rPr>
              <a:t>r</a:t>
            </a:r>
            <a:r>
              <a:rPr sz="655" b="1" spc="-16" dirty="0">
                <a:latin typeface="Arial"/>
                <a:cs typeface="Arial"/>
              </a:rPr>
              <a:t>e</a:t>
            </a:r>
            <a:r>
              <a:rPr sz="655" b="1" dirty="0">
                <a:latin typeface="Arial"/>
                <a:cs typeface="Arial"/>
              </a:rPr>
              <a:t>a</a:t>
            </a:r>
            <a:r>
              <a:rPr sz="655" b="1" spc="-4" dirty="0">
                <a:latin typeface="Arial"/>
                <a:cs typeface="Arial"/>
              </a:rPr>
              <a:t>s</a:t>
            </a:r>
            <a:endParaRPr sz="655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 rot="1560000">
            <a:off x="4548558" y="838461"/>
            <a:ext cx="94698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8"/>
              </a:lnSpc>
            </a:pPr>
            <a:r>
              <a:rPr sz="1043" b="1" i="1" spc="12" baseline="3267" dirty="0">
                <a:solidFill>
                  <a:srgbClr val="4D4D4D"/>
                </a:solidFill>
                <a:latin typeface="Arial"/>
                <a:cs typeface="Arial"/>
              </a:rPr>
              <a:t>Little </a:t>
            </a:r>
            <a:r>
              <a:rPr sz="1043" b="1" i="1" spc="25" baseline="3267" dirty="0">
                <a:solidFill>
                  <a:srgbClr val="4D4D4D"/>
                </a:solidFill>
                <a:latin typeface="Arial"/>
                <a:cs typeface="Arial"/>
              </a:rPr>
              <a:t>San</a:t>
            </a:r>
            <a:r>
              <a:rPr sz="1043" b="1" i="1" spc="263" baseline="3267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95" b="1" i="1" spc="16" dirty="0">
                <a:solidFill>
                  <a:srgbClr val="4D4D4D"/>
                </a:solidFill>
                <a:latin typeface="Arial"/>
                <a:cs typeface="Arial"/>
              </a:rPr>
              <a:t>Berardino</a:t>
            </a:r>
            <a:endParaRPr sz="695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 rot="1560000">
            <a:off x="5460688" y="1173278"/>
            <a:ext cx="477668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8"/>
              </a:lnSpc>
            </a:pPr>
            <a:r>
              <a:rPr sz="695" b="1" i="1" spc="41" dirty="0">
                <a:solidFill>
                  <a:srgbClr val="4D4D4D"/>
                </a:solidFill>
                <a:latin typeface="Arial"/>
                <a:cs typeface="Arial"/>
              </a:rPr>
              <a:t>M</a:t>
            </a:r>
            <a:r>
              <a:rPr sz="695" b="1" i="1" spc="16" dirty="0">
                <a:solidFill>
                  <a:srgbClr val="4D4D4D"/>
                </a:solidFill>
                <a:latin typeface="Arial"/>
                <a:cs typeface="Arial"/>
              </a:rPr>
              <a:t>oun</a:t>
            </a:r>
            <a:r>
              <a:rPr sz="695" b="1" i="1" spc="-4" dirty="0">
                <a:solidFill>
                  <a:srgbClr val="4D4D4D"/>
                </a:solidFill>
                <a:latin typeface="Arial"/>
                <a:cs typeface="Arial"/>
              </a:rPr>
              <a:t>t</a:t>
            </a:r>
            <a:r>
              <a:rPr sz="695" b="1" i="1" spc="20" dirty="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695" b="1" i="1" spc="-4" dirty="0">
                <a:solidFill>
                  <a:srgbClr val="4D4D4D"/>
                </a:solidFill>
                <a:latin typeface="Arial"/>
                <a:cs typeface="Arial"/>
              </a:rPr>
              <a:t>i</a:t>
            </a:r>
            <a:r>
              <a:rPr sz="695" b="1" i="1" spc="16" dirty="0">
                <a:solidFill>
                  <a:srgbClr val="4D4D4D"/>
                </a:solidFill>
                <a:latin typeface="Arial"/>
                <a:cs typeface="Arial"/>
              </a:rPr>
              <a:t>ns</a:t>
            </a:r>
            <a:endParaRPr sz="695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519169" y="401514"/>
            <a:ext cx="1206904" cy="121117"/>
          </a:xfrm>
          <a:prstGeom prst="rect">
            <a:avLst/>
          </a:prstGeom>
        </p:spPr>
        <p:txBody>
          <a:bodyPr vert="horz" wrap="square" lIns="0" tIns="14028" rIns="0" bIns="0" rtlCol="0">
            <a:spAutoFit/>
          </a:bodyPr>
          <a:lstStyle/>
          <a:p>
            <a:pPr marL="10391">
              <a:spcBef>
                <a:spcPts val="110"/>
              </a:spcBef>
            </a:pPr>
            <a:r>
              <a:rPr sz="695" b="1" i="1" spc="12" dirty="0">
                <a:solidFill>
                  <a:srgbClr val="4D4D4D"/>
                </a:solidFill>
                <a:latin typeface="Arial"/>
                <a:cs typeface="Arial"/>
              </a:rPr>
              <a:t>San </a:t>
            </a:r>
            <a:r>
              <a:rPr sz="695" b="1" i="1" spc="20" dirty="0">
                <a:solidFill>
                  <a:srgbClr val="4D4D4D"/>
                </a:solidFill>
                <a:latin typeface="Arial"/>
                <a:cs typeface="Arial"/>
              </a:rPr>
              <a:t>Berardino</a:t>
            </a:r>
            <a:r>
              <a:rPr sz="695" b="1" i="1" spc="176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695" b="1" i="1" spc="20" dirty="0">
                <a:solidFill>
                  <a:srgbClr val="4D4D4D"/>
                </a:solidFill>
                <a:latin typeface="Arial"/>
                <a:cs typeface="Arial"/>
              </a:rPr>
              <a:t>Mountains</a:t>
            </a:r>
            <a:endParaRPr sz="695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 rot="2280000">
            <a:off x="2834800" y="2746219"/>
            <a:ext cx="1024569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8"/>
              </a:lnSpc>
            </a:pPr>
            <a:r>
              <a:rPr sz="1043" b="1" i="1" spc="12" baseline="6535" dirty="0">
                <a:solidFill>
                  <a:srgbClr val="4D4D4D"/>
                </a:solidFill>
                <a:latin typeface="Arial"/>
                <a:cs typeface="Arial"/>
              </a:rPr>
              <a:t>San J</a:t>
            </a:r>
            <a:r>
              <a:rPr sz="1043" b="1" i="1" spc="12" baseline="3267" dirty="0">
                <a:solidFill>
                  <a:srgbClr val="4D4D4D"/>
                </a:solidFill>
                <a:latin typeface="Arial"/>
                <a:cs typeface="Arial"/>
              </a:rPr>
              <a:t>acinto</a:t>
            </a:r>
            <a:r>
              <a:rPr sz="1043" b="1" i="1" spc="-30" baseline="3267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1043" b="1" i="1" spc="18" baseline="3267" dirty="0">
                <a:solidFill>
                  <a:srgbClr val="4D4D4D"/>
                </a:solidFill>
                <a:latin typeface="Arial"/>
                <a:cs typeface="Arial"/>
              </a:rPr>
              <a:t>Mou</a:t>
            </a:r>
            <a:r>
              <a:rPr sz="695" b="1" i="1" spc="12" dirty="0">
                <a:solidFill>
                  <a:srgbClr val="4D4D4D"/>
                </a:solidFill>
                <a:latin typeface="Arial"/>
                <a:cs typeface="Arial"/>
              </a:rPr>
              <a:t>ntains</a:t>
            </a:r>
            <a:endParaRPr sz="695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203906" y="4090115"/>
            <a:ext cx="556433" cy="229201"/>
          </a:xfrm>
          <a:prstGeom prst="rect">
            <a:avLst/>
          </a:prstGeom>
        </p:spPr>
        <p:txBody>
          <a:bodyPr vert="horz" wrap="square" lIns="0" tIns="12989" rIns="0" bIns="0" rtlCol="0">
            <a:spAutoFit/>
          </a:bodyPr>
          <a:lstStyle/>
          <a:p>
            <a:pPr marL="45201" marR="4156" indent="-35330">
              <a:lnSpc>
                <a:spcPct val="101200"/>
              </a:lnSpc>
              <a:spcBef>
                <a:spcPts val="102"/>
              </a:spcBef>
            </a:pPr>
            <a:r>
              <a:rPr sz="695" b="1" i="1" spc="16" dirty="0">
                <a:solidFill>
                  <a:srgbClr val="4D4D4D"/>
                </a:solidFill>
                <a:latin typeface="Arial"/>
                <a:cs typeface="Arial"/>
              </a:rPr>
              <a:t>Santa </a:t>
            </a:r>
            <a:r>
              <a:rPr sz="695" b="1" i="1" spc="20" dirty="0">
                <a:solidFill>
                  <a:srgbClr val="4D4D4D"/>
                </a:solidFill>
                <a:latin typeface="Arial"/>
                <a:cs typeface="Arial"/>
              </a:rPr>
              <a:t>Rosa  Mountains</a:t>
            </a:r>
            <a:endParaRPr sz="695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7564382" y="3603408"/>
            <a:ext cx="263929" cy="19684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54034" marR="4156" indent="-43643">
              <a:lnSpc>
                <a:spcPts val="745"/>
              </a:lnSpc>
              <a:spcBef>
                <a:spcPts val="135"/>
              </a:spcBef>
            </a:pPr>
            <a:r>
              <a:rPr sz="655" i="1" spc="-20" dirty="0">
                <a:latin typeface="Arial"/>
                <a:cs typeface="Arial"/>
              </a:rPr>
              <a:t>M</a:t>
            </a:r>
            <a:r>
              <a:rPr sz="655" i="1" spc="8" dirty="0">
                <a:latin typeface="Arial"/>
                <a:cs typeface="Arial"/>
              </a:rPr>
              <a:t>e</a:t>
            </a:r>
            <a:r>
              <a:rPr sz="655" i="1" spc="4" dirty="0">
                <a:latin typeface="Arial"/>
                <a:cs typeface="Arial"/>
              </a:rPr>
              <a:t>c</a:t>
            </a:r>
            <a:r>
              <a:rPr sz="655" i="1" spc="-16" dirty="0">
                <a:latin typeface="Arial"/>
                <a:cs typeface="Arial"/>
              </a:rPr>
              <a:t>c</a:t>
            </a:r>
            <a:r>
              <a:rPr sz="655" i="1" spc="-4" dirty="0">
                <a:latin typeface="Arial"/>
                <a:cs typeface="Arial"/>
              </a:rPr>
              <a:t>a  Hills</a:t>
            </a:r>
            <a:endParaRPr sz="655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 rot="1980000">
            <a:off x="1575486" y="3139884"/>
            <a:ext cx="790918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6"/>
              </a:lnSpc>
            </a:pPr>
            <a:r>
              <a:rPr sz="982" b="1" spc="-18" baseline="3472" dirty="0">
                <a:latin typeface="Arial"/>
                <a:cs typeface="Arial"/>
              </a:rPr>
              <a:t>San </a:t>
            </a:r>
            <a:r>
              <a:rPr sz="982" b="1" spc="-12" baseline="3472" dirty="0">
                <a:latin typeface="Arial"/>
                <a:cs typeface="Arial"/>
              </a:rPr>
              <a:t>Janc</a:t>
            </a:r>
            <a:r>
              <a:rPr sz="655" b="1" spc="-8" dirty="0">
                <a:latin typeface="Arial"/>
                <a:cs typeface="Arial"/>
              </a:rPr>
              <a:t>into Fault</a:t>
            </a:r>
            <a:endParaRPr sz="655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6870248" y="1593257"/>
            <a:ext cx="626052" cy="136885"/>
          </a:xfrm>
          <a:prstGeom prst="rect">
            <a:avLst/>
          </a:prstGeom>
        </p:spPr>
        <p:txBody>
          <a:bodyPr vert="horz" wrap="square" lIns="0" tIns="10910" rIns="0" bIns="0" rtlCol="0">
            <a:spAutoFit/>
          </a:bodyPr>
          <a:lstStyle/>
          <a:p>
            <a:pPr marL="31173">
              <a:spcBef>
                <a:spcPts val="86"/>
              </a:spcBef>
            </a:pPr>
            <a:r>
              <a:rPr sz="655" b="1" spc="-8" dirty="0">
                <a:latin typeface="Arial"/>
                <a:cs typeface="Arial"/>
              </a:rPr>
              <a:t>Blue </a:t>
            </a:r>
            <a:r>
              <a:rPr sz="655" b="1" spc="-115" dirty="0">
                <a:latin typeface="Arial"/>
                <a:cs typeface="Arial"/>
              </a:rPr>
              <a:t>C</a:t>
            </a:r>
            <a:r>
              <a:rPr sz="1227" spc="-171" baseline="-13888" dirty="0">
                <a:latin typeface="Microsoft Sans Serif"/>
                <a:cs typeface="Microsoft Sans Serif"/>
              </a:rPr>
              <a:t>4</a:t>
            </a:r>
            <a:r>
              <a:rPr sz="655" b="1" spc="-115" dirty="0">
                <a:latin typeface="Arial"/>
                <a:cs typeface="Arial"/>
              </a:rPr>
              <a:t>ut</a:t>
            </a:r>
            <a:r>
              <a:rPr sz="655" b="1" spc="-98" dirty="0">
                <a:latin typeface="Arial"/>
                <a:cs typeface="Arial"/>
              </a:rPr>
              <a:t> </a:t>
            </a:r>
            <a:r>
              <a:rPr sz="655" b="1" spc="-78" dirty="0">
                <a:latin typeface="Arial"/>
                <a:cs typeface="Arial"/>
              </a:rPr>
              <a:t>Faul</a:t>
            </a:r>
            <a:r>
              <a:rPr sz="1227" spc="-116" baseline="-13888" dirty="0">
                <a:latin typeface="Microsoft Sans Serif"/>
                <a:cs typeface="Microsoft Sans Serif"/>
              </a:rPr>
              <a:t>4</a:t>
            </a:r>
            <a:r>
              <a:rPr sz="655" b="1" spc="-78" dirty="0">
                <a:latin typeface="Arial"/>
                <a:cs typeface="Arial"/>
              </a:rPr>
              <a:t>t</a:t>
            </a:r>
            <a:endParaRPr sz="655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7632964" y="6057471"/>
            <a:ext cx="216131" cy="288015"/>
          </a:xfrm>
          <a:prstGeom prst="rect">
            <a:avLst/>
          </a:prstGeom>
        </p:spPr>
        <p:txBody>
          <a:bodyPr vert="horz" wrap="square" lIns="0" tIns="10910" rIns="0" bIns="0" rtlCol="0">
            <a:spAutoFit/>
          </a:bodyPr>
          <a:lstStyle/>
          <a:p>
            <a:pPr marL="10391">
              <a:spcBef>
                <a:spcPts val="86"/>
              </a:spcBef>
            </a:pPr>
            <a:r>
              <a:rPr sz="1800" spc="-605" dirty="0">
                <a:solidFill>
                  <a:srgbClr val="676767"/>
                </a:solidFill>
                <a:latin typeface="Arial"/>
                <a:cs typeface="Arial"/>
              </a:rPr>
              <a:t>³</a:t>
            </a:r>
            <a:r>
              <a:rPr sz="1800" spc="33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4168937" y="2416255"/>
            <a:ext cx="216131" cy="288015"/>
          </a:xfrm>
          <a:prstGeom prst="rect">
            <a:avLst/>
          </a:prstGeom>
        </p:spPr>
        <p:txBody>
          <a:bodyPr vert="horz" wrap="square" lIns="0" tIns="10910" rIns="0" bIns="0" rtlCol="0">
            <a:spAutoFit/>
          </a:bodyPr>
          <a:lstStyle/>
          <a:p>
            <a:pPr marL="10391">
              <a:spcBef>
                <a:spcPts val="86"/>
              </a:spcBef>
            </a:pPr>
            <a:r>
              <a:rPr sz="1800" spc="-503" dirty="0">
                <a:solidFill>
                  <a:srgbClr val="676767"/>
                </a:solidFill>
                <a:latin typeface="Arial"/>
                <a:cs typeface="Arial"/>
              </a:rPr>
              <a:t>Ì</a:t>
            </a:r>
            <a:r>
              <a:rPr sz="1800" spc="33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 rot="1320000">
            <a:off x="10118565" y="5756641"/>
            <a:ext cx="380041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6"/>
              </a:lnSpc>
            </a:pPr>
            <a:r>
              <a:rPr sz="982" i="1" spc="-25" baseline="3472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982" i="1" spc="-30" baseline="3472" dirty="0">
                <a:solidFill>
                  <a:srgbClr val="002672"/>
                </a:solidFill>
                <a:latin typeface="Arial"/>
                <a:cs typeface="Arial"/>
              </a:rPr>
              <a:t>o</a:t>
            </a:r>
            <a:r>
              <a:rPr sz="655" i="1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655" i="1" spc="-4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655" i="1" spc="-20" dirty="0">
                <a:solidFill>
                  <a:srgbClr val="002672"/>
                </a:solidFill>
                <a:latin typeface="Arial"/>
                <a:cs typeface="Arial"/>
              </a:rPr>
              <a:t>h</a:t>
            </a:r>
            <a:r>
              <a:rPr sz="655" i="1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655" i="1" spc="-20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r>
              <a:rPr sz="655" i="1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r>
              <a:rPr sz="655" i="1" spc="-4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endParaRPr sz="655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4939553" y="3887705"/>
            <a:ext cx="216131" cy="288015"/>
          </a:xfrm>
          <a:prstGeom prst="rect">
            <a:avLst/>
          </a:prstGeom>
        </p:spPr>
        <p:txBody>
          <a:bodyPr vert="horz" wrap="square" lIns="0" tIns="10910" rIns="0" bIns="0" rtlCol="0">
            <a:spAutoFit/>
          </a:bodyPr>
          <a:lstStyle/>
          <a:p>
            <a:pPr marL="10391">
              <a:spcBef>
                <a:spcPts val="86"/>
              </a:spcBef>
            </a:pPr>
            <a:r>
              <a:rPr sz="1800" spc="-1207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1068" dirty="0">
                <a:solidFill>
                  <a:srgbClr val="676767"/>
                </a:solidFill>
                <a:latin typeface="Arial"/>
                <a:cs typeface="Arial"/>
              </a:rPr>
              <a:t>¦</a:t>
            </a:r>
            <a:endParaRPr sz="18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0283979" y="6169700"/>
            <a:ext cx="216131" cy="288015"/>
          </a:xfrm>
          <a:prstGeom prst="rect">
            <a:avLst/>
          </a:prstGeom>
        </p:spPr>
        <p:txBody>
          <a:bodyPr vert="horz" wrap="square" lIns="0" tIns="10910" rIns="0" bIns="0" rtlCol="0">
            <a:spAutoFit/>
          </a:bodyPr>
          <a:lstStyle/>
          <a:p>
            <a:pPr marL="10391">
              <a:spcBef>
                <a:spcPts val="86"/>
              </a:spcBef>
            </a:pPr>
            <a:r>
              <a:rPr sz="1800" spc="-503" dirty="0">
                <a:solidFill>
                  <a:srgbClr val="676767"/>
                </a:solidFill>
                <a:latin typeface="Arial"/>
                <a:cs typeface="Arial"/>
              </a:rPr>
              <a:t>Ì</a:t>
            </a:r>
            <a:r>
              <a:rPr sz="1800" spc="33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 rot="3000000">
            <a:off x="7978656" y="4639736"/>
            <a:ext cx="51991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6"/>
              </a:lnSpc>
            </a:pPr>
            <a:r>
              <a:rPr sz="982" b="1" spc="-25" baseline="3472" dirty="0">
                <a:latin typeface="Arial"/>
                <a:cs typeface="Arial"/>
              </a:rPr>
              <a:t>F</a:t>
            </a:r>
            <a:r>
              <a:rPr sz="982" b="1" spc="-30" baseline="3472" dirty="0">
                <a:latin typeface="Arial"/>
                <a:cs typeface="Arial"/>
              </a:rPr>
              <a:t>a</a:t>
            </a:r>
            <a:r>
              <a:rPr sz="982" b="1" spc="6" baseline="3472" dirty="0">
                <a:latin typeface="Arial"/>
                <a:cs typeface="Arial"/>
              </a:rPr>
              <a:t>u</a:t>
            </a:r>
            <a:r>
              <a:rPr sz="982" b="1" spc="-25" baseline="3472" dirty="0">
                <a:latin typeface="Arial"/>
                <a:cs typeface="Arial"/>
              </a:rPr>
              <a:t>l</a:t>
            </a:r>
            <a:r>
              <a:rPr sz="655" b="1" spc="-4" dirty="0">
                <a:latin typeface="Arial"/>
                <a:cs typeface="Arial"/>
              </a:rPr>
              <a:t>t</a:t>
            </a:r>
            <a:r>
              <a:rPr sz="655" b="1" dirty="0">
                <a:latin typeface="Arial"/>
                <a:cs typeface="Arial"/>
              </a:rPr>
              <a:t>    </a:t>
            </a:r>
            <a:r>
              <a:rPr sz="655" b="1" spc="4" dirty="0">
                <a:latin typeface="Arial"/>
                <a:cs typeface="Arial"/>
              </a:rPr>
              <a:t> </a:t>
            </a:r>
            <a:r>
              <a:rPr sz="655" b="1" spc="-16" dirty="0">
                <a:latin typeface="Arial"/>
                <a:cs typeface="Arial"/>
              </a:rPr>
              <a:t>Z</a:t>
            </a:r>
            <a:r>
              <a:rPr sz="655" b="1" spc="4" dirty="0">
                <a:latin typeface="Arial"/>
                <a:cs typeface="Arial"/>
              </a:rPr>
              <a:t>o</a:t>
            </a:r>
            <a:r>
              <a:rPr sz="655" b="1" spc="-16" dirty="0">
                <a:latin typeface="Arial"/>
                <a:cs typeface="Arial"/>
              </a:rPr>
              <a:t>n</a:t>
            </a:r>
            <a:r>
              <a:rPr sz="655" b="1" spc="-4" dirty="0">
                <a:latin typeface="Arial"/>
                <a:cs typeface="Arial"/>
              </a:rPr>
              <a:t>e</a:t>
            </a:r>
            <a:endParaRPr sz="655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 rot="1020000">
            <a:off x="5121466" y="2912103"/>
            <a:ext cx="639721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6"/>
              </a:lnSpc>
            </a:pPr>
            <a:r>
              <a:rPr sz="982" i="1" spc="-12" baseline="3472" dirty="0">
                <a:solidFill>
                  <a:srgbClr val="002672"/>
                </a:solidFill>
                <a:latin typeface="Arial"/>
                <a:cs typeface="Arial"/>
              </a:rPr>
              <a:t>Wh</a:t>
            </a:r>
            <a:r>
              <a:rPr sz="655" i="1" spc="-8" dirty="0">
                <a:solidFill>
                  <a:srgbClr val="002672"/>
                </a:solidFill>
                <a:latin typeface="Arial"/>
                <a:cs typeface="Arial"/>
              </a:rPr>
              <a:t>itewater</a:t>
            </a:r>
            <a:r>
              <a:rPr sz="655" i="1" spc="-37" dirty="0">
                <a:solidFill>
                  <a:srgbClr val="002672"/>
                </a:solidFill>
                <a:latin typeface="Arial"/>
                <a:cs typeface="Arial"/>
              </a:rPr>
              <a:t> </a:t>
            </a:r>
            <a:r>
              <a:rPr sz="655" i="1" spc="-4" dirty="0">
                <a:solidFill>
                  <a:srgbClr val="002672"/>
                </a:solidFill>
                <a:latin typeface="Arial"/>
                <a:cs typeface="Arial"/>
              </a:rPr>
              <a:t>River</a:t>
            </a:r>
            <a:endParaRPr sz="655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 rot="1020000">
            <a:off x="5042820" y="3007845"/>
            <a:ext cx="764054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6"/>
              </a:lnSpc>
            </a:pPr>
            <a:r>
              <a:rPr sz="982" i="1" spc="-12" baseline="3472" dirty="0">
                <a:solidFill>
                  <a:srgbClr val="002672"/>
                </a:solidFill>
                <a:latin typeface="Arial"/>
                <a:cs typeface="Arial"/>
              </a:rPr>
              <a:t>Stormw</a:t>
            </a:r>
            <a:r>
              <a:rPr sz="655" i="1" spc="-8" dirty="0">
                <a:solidFill>
                  <a:srgbClr val="002672"/>
                </a:solidFill>
                <a:latin typeface="Arial"/>
                <a:cs typeface="Arial"/>
              </a:rPr>
              <a:t>ater</a:t>
            </a:r>
            <a:r>
              <a:rPr sz="655" i="1" spc="-29" dirty="0">
                <a:solidFill>
                  <a:srgbClr val="002672"/>
                </a:solidFill>
                <a:latin typeface="Arial"/>
                <a:cs typeface="Arial"/>
              </a:rPr>
              <a:t> </a:t>
            </a:r>
            <a:r>
              <a:rPr sz="655" i="1" spc="-4" dirty="0">
                <a:solidFill>
                  <a:srgbClr val="002672"/>
                </a:solidFill>
                <a:latin typeface="Arial"/>
                <a:cs typeface="Arial"/>
              </a:rPr>
              <a:t>Channel</a:t>
            </a:r>
            <a:endParaRPr sz="655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 rot="2400000">
            <a:off x="10620844" y="6070395"/>
            <a:ext cx="230894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6"/>
              </a:lnSpc>
            </a:pPr>
            <a:r>
              <a:rPr sz="655" i="1" spc="-8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655" i="1" spc="-12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655" i="1" spc="8" dirty="0">
                <a:solidFill>
                  <a:srgbClr val="002672"/>
                </a:solidFill>
                <a:latin typeface="Arial"/>
                <a:cs typeface="Arial"/>
              </a:rPr>
              <a:t>n</a:t>
            </a:r>
            <a:r>
              <a:rPr sz="655" i="1" spc="-12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655" i="1" spc="-4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endParaRPr sz="655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2486802" y="1518420"/>
            <a:ext cx="209896" cy="312755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0391">
              <a:spcBef>
                <a:spcPts val="82"/>
              </a:spcBef>
            </a:pPr>
            <a:r>
              <a:rPr sz="1964" spc="-1096" dirty="0">
                <a:latin typeface="Arial"/>
                <a:cs typeface="Arial"/>
              </a:rPr>
              <a:t>$</a:t>
            </a:r>
            <a:r>
              <a:rPr sz="1964" spc="-548" dirty="0">
                <a:solidFill>
                  <a:srgbClr val="CCCCCC"/>
                </a:solidFill>
                <a:latin typeface="Arial"/>
                <a:cs typeface="Arial"/>
              </a:rPr>
              <a:t>!</a:t>
            </a:r>
            <a:r>
              <a:rPr sz="1964" spc="-700" dirty="0">
                <a:solidFill>
                  <a:srgbClr val="676767"/>
                </a:solidFill>
                <a:latin typeface="Arial"/>
                <a:cs typeface="Arial"/>
              </a:rPr>
              <a:t>"</a:t>
            </a:r>
            <a:r>
              <a:rPr sz="1964" spc="830" dirty="0">
                <a:solidFill>
                  <a:srgbClr val="FFFFFF"/>
                </a:solidFill>
                <a:latin typeface="Arial"/>
                <a:cs typeface="Arial"/>
              </a:rPr>
              <a:t>`</a:t>
            </a:r>
            <a:endParaRPr sz="1964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 rot="3540000">
            <a:off x="6891890" y="4253782"/>
            <a:ext cx="621693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6"/>
              </a:lnSpc>
            </a:pPr>
            <a:r>
              <a:rPr sz="982" i="1" spc="-25" baseline="3472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982" i="1" spc="-30" baseline="3472" dirty="0">
                <a:solidFill>
                  <a:srgbClr val="002672"/>
                </a:solidFill>
                <a:latin typeface="Arial"/>
                <a:cs typeface="Arial"/>
              </a:rPr>
              <a:t>o</a:t>
            </a:r>
            <a:r>
              <a:rPr sz="982" i="1" spc="-6" baseline="3472" dirty="0">
                <a:solidFill>
                  <a:srgbClr val="002672"/>
                </a:solidFill>
                <a:latin typeface="Arial"/>
                <a:cs typeface="Arial"/>
              </a:rPr>
              <a:t>ac</a:t>
            </a:r>
            <a:r>
              <a:rPr sz="982" i="1" spc="-30" baseline="3472" dirty="0">
                <a:solidFill>
                  <a:srgbClr val="002672"/>
                </a:solidFill>
                <a:latin typeface="Arial"/>
                <a:cs typeface="Arial"/>
              </a:rPr>
              <a:t>h</a:t>
            </a:r>
            <a:r>
              <a:rPr sz="982" i="1" spc="-6" baseline="3472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982" i="1" spc="-30" baseline="3472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r>
              <a:rPr sz="982" i="1" baseline="3472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r>
              <a:rPr sz="982" i="1" spc="-6" baseline="3472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982" i="1" spc="-36" baseline="3472" dirty="0">
                <a:solidFill>
                  <a:srgbClr val="002672"/>
                </a:solidFill>
                <a:latin typeface="Arial"/>
                <a:cs typeface="Arial"/>
              </a:rPr>
              <a:t> </a:t>
            </a:r>
            <a:r>
              <a:rPr sz="655" i="1" spc="-37" dirty="0">
                <a:solidFill>
                  <a:srgbClr val="002672"/>
                </a:solidFill>
                <a:latin typeface="Arial"/>
                <a:cs typeface="Arial"/>
              </a:rPr>
              <a:t>V</a:t>
            </a:r>
            <a:r>
              <a:rPr sz="655" i="1" spc="-4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655" i="1" spc="-20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r>
              <a:rPr sz="655" i="1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r>
              <a:rPr sz="655" i="1" spc="-20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655" i="1" spc="-4" dirty="0">
                <a:solidFill>
                  <a:srgbClr val="002672"/>
                </a:solidFill>
                <a:latin typeface="Arial"/>
                <a:cs typeface="Arial"/>
              </a:rPr>
              <a:t>y</a:t>
            </a:r>
            <a:endParaRPr sz="655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 rot="3540000">
            <a:off x="6774537" y="4363278"/>
            <a:ext cx="764570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6"/>
              </a:lnSpc>
            </a:pPr>
            <a:r>
              <a:rPr sz="982" i="1" spc="-25" baseline="6944" dirty="0">
                <a:solidFill>
                  <a:srgbClr val="002672"/>
                </a:solidFill>
                <a:latin typeface="Arial"/>
                <a:cs typeface="Arial"/>
              </a:rPr>
              <a:t>St</a:t>
            </a:r>
            <a:r>
              <a:rPr sz="982" i="1" spc="-6" baseline="6944" dirty="0">
                <a:solidFill>
                  <a:srgbClr val="002672"/>
                </a:solidFill>
                <a:latin typeface="Arial"/>
                <a:cs typeface="Arial"/>
              </a:rPr>
              <a:t>o</a:t>
            </a:r>
            <a:r>
              <a:rPr sz="982" i="1" spc="-25" baseline="3472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r>
              <a:rPr sz="982" i="1" spc="-12" baseline="3472" dirty="0">
                <a:solidFill>
                  <a:srgbClr val="002672"/>
                </a:solidFill>
                <a:latin typeface="Arial"/>
                <a:cs typeface="Arial"/>
              </a:rPr>
              <a:t>m</a:t>
            </a:r>
            <a:r>
              <a:rPr sz="982" i="1" spc="-25" baseline="3472" dirty="0">
                <a:solidFill>
                  <a:srgbClr val="002672"/>
                </a:solidFill>
                <a:latin typeface="Arial"/>
                <a:cs typeface="Arial"/>
              </a:rPr>
              <a:t>w</a:t>
            </a:r>
            <a:r>
              <a:rPr sz="982" i="1" spc="-30" baseline="3472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982" i="1" baseline="3472" dirty="0">
                <a:solidFill>
                  <a:srgbClr val="002672"/>
                </a:solidFill>
                <a:latin typeface="Arial"/>
                <a:cs typeface="Arial"/>
              </a:rPr>
              <a:t>t</a:t>
            </a:r>
            <a:r>
              <a:rPr sz="982" i="1" spc="-30" baseline="3472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982" i="1" spc="-6" baseline="3472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r>
              <a:rPr sz="982" i="1" spc="6" baseline="3472" dirty="0">
                <a:solidFill>
                  <a:srgbClr val="002672"/>
                </a:solidFill>
                <a:latin typeface="Arial"/>
                <a:cs typeface="Arial"/>
              </a:rPr>
              <a:t> </a:t>
            </a:r>
            <a:r>
              <a:rPr sz="982" i="1" spc="-25" baseline="3472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982" i="1" spc="-30" baseline="3472" dirty="0">
                <a:solidFill>
                  <a:srgbClr val="002672"/>
                </a:solidFill>
                <a:latin typeface="Arial"/>
                <a:cs typeface="Arial"/>
              </a:rPr>
              <a:t>h</a:t>
            </a:r>
            <a:r>
              <a:rPr sz="655" i="1" spc="-4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655" i="1" spc="-20" dirty="0">
                <a:solidFill>
                  <a:srgbClr val="002672"/>
                </a:solidFill>
                <a:latin typeface="Arial"/>
                <a:cs typeface="Arial"/>
              </a:rPr>
              <a:t>n</a:t>
            </a:r>
            <a:r>
              <a:rPr sz="655" i="1" spc="-4" dirty="0">
                <a:solidFill>
                  <a:srgbClr val="002672"/>
                </a:solidFill>
                <a:latin typeface="Arial"/>
                <a:cs typeface="Arial"/>
              </a:rPr>
              <a:t>nel</a:t>
            </a:r>
            <a:endParaRPr sz="655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 rot="1800000">
            <a:off x="6206165" y="1970155"/>
            <a:ext cx="34816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6"/>
              </a:lnSpc>
            </a:pPr>
            <a:r>
              <a:rPr sz="655" i="1" spc="-8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655" i="1" spc="-12" dirty="0">
                <a:solidFill>
                  <a:srgbClr val="002672"/>
                </a:solidFill>
                <a:latin typeface="Arial"/>
                <a:cs typeface="Arial"/>
              </a:rPr>
              <a:t>o</a:t>
            </a:r>
            <a:r>
              <a:rPr sz="655" i="1" spc="4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r>
              <a:rPr sz="655" i="1" spc="-12" dirty="0">
                <a:solidFill>
                  <a:srgbClr val="002672"/>
                </a:solidFill>
                <a:latin typeface="Arial"/>
                <a:cs typeface="Arial"/>
              </a:rPr>
              <a:t>o</a:t>
            </a:r>
            <a:r>
              <a:rPr sz="655" i="1" spc="-8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r>
              <a:rPr sz="655" i="1" spc="4" dirty="0">
                <a:solidFill>
                  <a:srgbClr val="002672"/>
                </a:solidFill>
                <a:latin typeface="Arial"/>
                <a:cs typeface="Arial"/>
              </a:rPr>
              <a:t>ad</a:t>
            </a:r>
            <a:r>
              <a:rPr sz="655" i="1" spc="-4" dirty="0">
                <a:solidFill>
                  <a:srgbClr val="002672"/>
                </a:solidFill>
                <a:latin typeface="Arial"/>
                <a:cs typeface="Arial"/>
              </a:rPr>
              <a:t>o</a:t>
            </a:r>
            <a:endParaRPr sz="655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 rot="2460000">
            <a:off x="6686791" y="2244421"/>
            <a:ext cx="209707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6"/>
              </a:lnSpc>
            </a:pPr>
            <a:r>
              <a:rPr sz="655" i="1" spc="-8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r>
              <a:rPr sz="655" i="1" spc="-16" dirty="0">
                <a:solidFill>
                  <a:srgbClr val="002672"/>
                </a:solidFill>
                <a:latin typeface="Arial"/>
                <a:cs typeface="Arial"/>
              </a:rPr>
              <a:t>i</a:t>
            </a:r>
            <a:r>
              <a:rPr sz="655" i="1" dirty="0">
                <a:solidFill>
                  <a:srgbClr val="002672"/>
                </a:solidFill>
                <a:latin typeface="Arial"/>
                <a:cs typeface="Arial"/>
              </a:rPr>
              <a:t>v</a:t>
            </a:r>
            <a:r>
              <a:rPr sz="655" i="1" spc="-16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655" i="1" spc="-4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endParaRPr sz="655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 rot="2460000">
            <a:off x="6982084" y="2561562"/>
            <a:ext cx="360290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6"/>
              </a:lnSpc>
            </a:pPr>
            <a:r>
              <a:rPr sz="982" i="1" spc="-25" baseline="3472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655" i="1" spc="-20" dirty="0">
                <a:solidFill>
                  <a:srgbClr val="002672"/>
                </a:solidFill>
                <a:latin typeface="Arial"/>
                <a:cs typeface="Arial"/>
              </a:rPr>
              <a:t>q</a:t>
            </a:r>
            <a:r>
              <a:rPr sz="655" i="1" dirty="0">
                <a:solidFill>
                  <a:srgbClr val="002672"/>
                </a:solidFill>
                <a:latin typeface="Arial"/>
                <a:cs typeface="Arial"/>
              </a:rPr>
              <a:t>ue</a:t>
            </a:r>
            <a:r>
              <a:rPr sz="655" i="1" spc="-20" dirty="0">
                <a:solidFill>
                  <a:srgbClr val="002672"/>
                </a:solidFill>
                <a:latin typeface="Arial"/>
                <a:cs typeface="Arial"/>
              </a:rPr>
              <a:t>d</a:t>
            </a:r>
            <a:r>
              <a:rPr sz="655" i="1" dirty="0">
                <a:solidFill>
                  <a:srgbClr val="002672"/>
                </a:solidFill>
                <a:latin typeface="Arial"/>
                <a:cs typeface="Arial"/>
              </a:rPr>
              <a:t>u</a:t>
            </a:r>
            <a:r>
              <a:rPr sz="655" i="1" spc="-20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655" i="1" spc="-4" dirty="0">
                <a:solidFill>
                  <a:srgbClr val="002672"/>
                </a:solidFill>
                <a:latin typeface="Arial"/>
                <a:cs typeface="Arial"/>
              </a:rPr>
              <a:t>t</a:t>
            </a:r>
            <a:endParaRPr sz="655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3106536" y="6167206"/>
            <a:ext cx="216131" cy="288015"/>
          </a:xfrm>
          <a:prstGeom prst="rect">
            <a:avLst/>
          </a:prstGeom>
        </p:spPr>
        <p:txBody>
          <a:bodyPr vert="horz" wrap="square" lIns="0" tIns="10910" rIns="0" bIns="0" rtlCol="0">
            <a:spAutoFit/>
          </a:bodyPr>
          <a:lstStyle/>
          <a:p>
            <a:pPr marL="10391">
              <a:spcBef>
                <a:spcPts val="86"/>
              </a:spcBef>
            </a:pPr>
            <a:r>
              <a:rPr sz="1800" spc="-670" dirty="0">
                <a:solidFill>
                  <a:srgbClr val="4D4D4D"/>
                </a:solidFill>
                <a:latin typeface="Arial"/>
                <a:cs typeface="Arial"/>
              </a:rPr>
              <a:t>ª</a:t>
            </a:r>
            <a:r>
              <a:rPr sz="1800" spc="33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2123940" y="2887617"/>
            <a:ext cx="216131" cy="288015"/>
          </a:xfrm>
          <a:prstGeom prst="rect">
            <a:avLst/>
          </a:prstGeom>
        </p:spPr>
        <p:txBody>
          <a:bodyPr vert="horz" wrap="square" lIns="0" tIns="10910" rIns="0" bIns="0" rtlCol="0">
            <a:spAutoFit/>
          </a:bodyPr>
          <a:lstStyle/>
          <a:p>
            <a:pPr marL="10391">
              <a:spcBef>
                <a:spcPts val="86"/>
              </a:spcBef>
            </a:pPr>
            <a:r>
              <a:rPr sz="1800" spc="-470" dirty="0">
                <a:solidFill>
                  <a:srgbClr val="676767"/>
                </a:solidFill>
                <a:latin typeface="Arial"/>
                <a:cs typeface="Arial"/>
              </a:rPr>
              <a:t>¦</a:t>
            </a:r>
            <a:r>
              <a:rPr sz="1800" spc="33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1492152" y="374098"/>
            <a:ext cx="9379874" cy="6763962"/>
          </a:xfrm>
          <a:custGeom>
            <a:avLst/>
            <a:gdLst/>
            <a:ahLst/>
            <a:cxnLst/>
            <a:rect l="l" t="t" r="r" b="b"/>
            <a:pathLst>
              <a:path w="11464290" h="8267065">
                <a:moveTo>
                  <a:pt x="0" y="8266723"/>
                </a:moveTo>
                <a:lnTo>
                  <a:pt x="0" y="0"/>
                </a:lnTo>
                <a:lnTo>
                  <a:pt x="11463902" y="0"/>
                </a:lnTo>
                <a:lnTo>
                  <a:pt x="11463902" y="8266723"/>
                </a:lnTo>
                <a:lnTo>
                  <a:pt x="0" y="8266723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12" name="object 112"/>
          <p:cNvSpPr/>
          <p:nvPr/>
        </p:nvSpPr>
        <p:spPr>
          <a:xfrm>
            <a:off x="1479682" y="7367227"/>
            <a:ext cx="1356681" cy="650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13" name="object 113"/>
          <p:cNvSpPr/>
          <p:nvPr/>
        </p:nvSpPr>
        <p:spPr>
          <a:xfrm>
            <a:off x="11033812" y="5391992"/>
            <a:ext cx="2376686" cy="17482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14" name="object 114"/>
          <p:cNvSpPr/>
          <p:nvPr/>
        </p:nvSpPr>
        <p:spPr>
          <a:xfrm>
            <a:off x="11739586" y="5915729"/>
            <a:ext cx="965139" cy="6983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15" name="object 115"/>
          <p:cNvSpPr txBox="1"/>
          <p:nvPr/>
        </p:nvSpPr>
        <p:spPr>
          <a:xfrm>
            <a:off x="12821938" y="6074945"/>
            <a:ext cx="382905" cy="19684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3643" marR="4156" indent="-43643">
              <a:lnSpc>
                <a:spcPts val="745"/>
              </a:lnSpc>
              <a:spcBef>
                <a:spcPts val="135"/>
              </a:spcBef>
            </a:pPr>
            <a:r>
              <a:rPr sz="655" b="1" i="1" spc="-8" dirty="0">
                <a:latin typeface="Arial"/>
                <a:cs typeface="Arial"/>
              </a:rPr>
              <a:t>Ri</a:t>
            </a:r>
            <a:r>
              <a:rPr sz="655" b="1" i="1" spc="-12" dirty="0">
                <a:latin typeface="Arial"/>
                <a:cs typeface="Arial"/>
              </a:rPr>
              <a:t>v</a:t>
            </a:r>
            <a:r>
              <a:rPr sz="655" b="1" i="1" spc="8" dirty="0">
                <a:latin typeface="Arial"/>
                <a:cs typeface="Arial"/>
              </a:rPr>
              <a:t>e</a:t>
            </a:r>
            <a:r>
              <a:rPr sz="655" b="1" i="1" spc="-4" dirty="0">
                <a:latin typeface="Arial"/>
                <a:cs typeface="Arial"/>
              </a:rPr>
              <a:t>r</a:t>
            </a:r>
            <a:r>
              <a:rPr sz="655" b="1" i="1" spc="8" dirty="0">
                <a:latin typeface="Arial"/>
                <a:cs typeface="Arial"/>
              </a:rPr>
              <a:t>s</a:t>
            </a:r>
            <a:r>
              <a:rPr sz="655" b="1" i="1" spc="-8" dirty="0">
                <a:latin typeface="Arial"/>
                <a:cs typeface="Arial"/>
              </a:rPr>
              <a:t>id</a:t>
            </a:r>
            <a:r>
              <a:rPr sz="655" b="1" i="1" spc="-4" dirty="0">
                <a:latin typeface="Arial"/>
                <a:cs typeface="Arial"/>
              </a:rPr>
              <a:t>e  County</a:t>
            </a:r>
            <a:endParaRPr sz="655">
              <a:latin typeface="Arial"/>
              <a:cs typeface="Arial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11821884" y="6968189"/>
            <a:ext cx="1566430" cy="167294"/>
          </a:xfrm>
          <a:custGeom>
            <a:avLst/>
            <a:gdLst/>
            <a:ahLst/>
            <a:cxnLst/>
            <a:rect l="l" t="t" r="r" b="b"/>
            <a:pathLst>
              <a:path w="1914525" h="204470">
                <a:moveTo>
                  <a:pt x="1914206" y="0"/>
                </a:moveTo>
                <a:lnTo>
                  <a:pt x="0" y="204229"/>
                </a:lnTo>
                <a:lnTo>
                  <a:pt x="1853244" y="198133"/>
                </a:lnTo>
                <a:lnTo>
                  <a:pt x="1841052" y="195084"/>
                </a:lnTo>
                <a:lnTo>
                  <a:pt x="1838004" y="179843"/>
                </a:lnTo>
                <a:lnTo>
                  <a:pt x="1847148" y="155458"/>
                </a:lnTo>
                <a:lnTo>
                  <a:pt x="1847148" y="149361"/>
                </a:lnTo>
                <a:lnTo>
                  <a:pt x="1844100" y="124976"/>
                </a:lnTo>
                <a:lnTo>
                  <a:pt x="1847148" y="115831"/>
                </a:lnTo>
                <a:lnTo>
                  <a:pt x="1865436" y="112783"/>
                </a:lnTo>
                <a:lnTo>
                  <a:pt x="1914206" y="0"/>
                </a:lnTo>
                <a:close/>
              </a:path>
            </a:pathLst>
          </a:custGeom>
          <a:solidFill>
            <a:srgbClr val="C1B9A9"/>
          </a:solidFill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17" name="object 117"/>
          <p:cNvSpPr/>
          <p:nvPr/>
        </p:nvSpPr>
        <p:spPr>
          <a:xfrm>
            <a:off x="11789464" y="6075344"/>
            <a:ext cx="259365" cy="1720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18" name="object 118"/>
          <p:cNvSpPr txBox="1"/>
          <p:nvPr/>
        </p:nvSpPr>
        <p:spPr>
          <a:xfrm>
            <a:off x="11775377" y="6047821"/>
            <a:ext cx="299778" cy="191602"/>
          </a:xfrm>
          <a:prstGeom prst="rect">
            <a:avLst/>
          </a:prstGeom>
        </p:spPr>
        <p:txBody>
          <a:bodyPr vert="horz" wrap="square" lIns="0" tIns="11949" rIns="0" bIns="0" rtlCol="0">
            <a:spAutoFit/>
          </a:bodyPr>
          <a:lstStyle/>
          <a:p>
            <a:pPr marL="20782">
              <a:lnSpc>
                <a:spcPts val="724"/>
              </a:lnSpc>
              <a:spcBef>
                <a:spcPts val="93"/>
              </a:spcBef>
            </a:pPr>
            <a:r>
              <a:rPr sz="573" spc="-8" dirty="0">
                <a:latin typeface="Arial"/>
                <a:cs typeface="Arial"/>
              </a:rPr>
              <a:t>Palm</a:t>
            </a:r>
            <a:r>
              <a:rPr sz="573" spc="-29" dirty="0">
                <a:latin typeface="Arial"/>
                <a:cs typeface="Arial"/>
              </a:rPr>
              <a:t> </a:t>
            </a:r>
            <a:r>
              <a:rPr sz="920" spc="-61" baseline="-7407" dirty="0">
                <a:latin typeface="Arial"/>
                <a:cs typeface="Arial"/>
              </a:rPr>
              <a:t>O</a:t>
            </a:r>
            <a:endParaRPr sz="920" baseline="-7407">
              <a:latin typeface="Arial"/>
              <a:cs typeface="Arial"/>
            </a:endParaRPr>
          </a:p>
          <a:p>
            <a:pPr marL="20782">
              <a:lnSpc>
                <a:spcPts val="675"/>
              </a:lnSpc>
            </a:pPr>
            <a:r>
              <a:rPr sz="573" spc="-8" dirty="0">
                <a:latin typeface="Arial"/>
                <a:cs typeface="Arial"/>
              </a:rPr>
              <a:t>Springs</a:t>
            </a:r>
            <a:endParaRPr sz="573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1705918" y="6703429"/>
            <a:ext cx="415117" cy="19684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59749" marR="4156" indent="-60269">
              <a:lnSpc>
                <a:spcPts val="745"/>
              </a:lnSpc>
              <a:spcBef>
                <a:spcPts val="135"/>
              </a:spcBef>
            </a:pPr>
            <a:r>
              <a:rPr sz="655" b="1" i="1" spc="-8" dirty="0">
                <a:latin typeface="Arial"/>
                <a:cs typeface="Arial"/>
              </a:rPr>
              <a:t>San</a:t>
            </a:r>
            <a:r>
              <a:rPr sz="655" b="1" i="1" spc="-57" dirty="0">
                <a:latin typeface="Arial"/>
                <a:cs typeface="Arial"/>
              </a:rPr>
              <a:t> </a:t>
            </a:r>
            <a:r>
              <a:rPr sz="655" b="1" i="1" spc="-4" dirty="0">
                <a:latin typeface="Arial"/>
                <a:cs typeface="Arial"/>
              </a:rPr>
              <a:t>Diego  County</a:t>
            </a:r>
            <a:endParaRPr sz="655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2654847" y="6675995"/>
            <a:ext cx="327833" cy="19684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6106" marR="4156" indent="-16626">
              <a:lnSpc>
                <a:spcPts val="745"/>
              </a:lnSpc>
              <a:spcBef>
                <a:spcPts val="135"/>
              </a:spcBef>
            </a:pPr>
            <a:r>
              <a:rPr sz="655" b="1" i="1" spc="-8" dirty="0">
                <a:latin typeface="Arial"/>
                <a:cs typeface="Arial"/>
              </a:rPr>
              <a:t>I</a:t>
            </a:r>
            <a:r>
              <a:rPr sz="655" b="1" i="1" spc="-16" dirty="0">
                <a:latin typeface="Arial"/>
                <a:cs typeface="Arial"/>
              </a:rPr>
              <a:t>m</a:t>
            </a:r>
            <a:r>
              <a:rPr sz="655" b="1" i="1" spc="12" dirty="0">
                <a:latin typeface="Arial"/>
                <a:cs typeface="Arial"/>
              </a:rPr>
              <a:t>p</a:t>
            </a:r>
            <a:r>
              <a:rPr sz="655" b="1" i="1" spc="-12" dirty="0">
                <a:latin typeface="Arial"/>
                <a:cs typeface="Arial"/>
              </a:rPr>
              <a:t>e</a:t>
            </a:r>
            <a:r>
              <a:rPr sz="655" b="1" i="1" spc="-4" dirty="0">
                <a:latin typeface="Arial"/>
                <a:cs typeface="Arial"/>
              </a:rPr>
              <a:t>r</a:t>
            </a:r>
            <a:r>
              <a:rPr sz="655" b="1" i="1" spc="12" dirty="0">
                <a:latin typeface="Arial"/>
                <a:cs typeface="Arial"/>
              </a:rPr>
              <a:t>i</a:t>
            </a:r>
            <a:r>
              <a:rPr sz="655" b="1" i="1" spc="-12" dirty="0">
                <a:latin typeface="Arial"/>
                <a:cs typeface="Arial"/>
              </a:rPr>
              <a:t>a</a:t>
            </a:r>
            <a:r>
              <a:rPr sz="655" b="1" i="1" spc="-4" dirty="0">
                <a:latin typeface="Arial"/>
                <a:cs typeface="Arial"/>
              </a:rPr>
              <a:t>l  County</a:t>
            </a:r>
            <a:endParaRPr sz="655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1619048" y="5478883"/>
            <a:ext cx="768408" cy="206816"/>
          </a:xfrm>
          <a:prstGeom prst="rect">
            <a:avLst/>
          </a:prstGeom>
        </p:spPr>
        <p:txBody>
          <a:bodyPr vert="horz" wrap="square" lIns="0" tIns="27016" rIns="0" bIns="0" rtlCol="0">
            <a:spAutoFit/>
          </a:bodyPr>
          <a:lstStyle/>
          <a:p>
            <a:pPr marL="283678" marR="24939" indent="-263415">
              <a:lnSpc>
                <a:spcPts val="745"/>
              </a:lnSpc>
              <a:spcBef>
                <a:spcPts val="213"/>
              </a:spcBef>
            </a:pPr>
            <a:r>
              <a:rPr sz="1043" b="1" i="1" spc="12" baseline="-16339" dirty="0">
                <a:latin typeface="Arial"/>
                <a:cs typeface="Arial"/>
              </a:rPr>
              <a:t>. </a:t>
            </a:r>
            <a:r>
              <a:rPr sz="655" b="1" i="1" spc="-8" dirty="0">
                <a:latin typeface="Arial"/>
                <a:cs typeface="Arial"/>
              </a:rPr>
              <a:t>San </a:t>
            </a:r>
            <a:r>
              <a:rPr sz="655" b="1" i="1" spc="-4" dirty="0">
                <a:latin typeface="Arial"/>
                <a:cs typeface="Arial"/>
              </a:rPr>
              <a:t>Bernardino  County</a:t>
            </a:r>
            <a:endParaRPr sz="655">
              <a:latin typeface="Arial"/>
              <a:cs typeface="Arial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11033812" y="5391992"/>
            <a:ext cx="2376920" cy="1746192"/>
          </a:xfrm>
          <a:custGeom>
            <a:avLst/>
            <a:gdLst/>
            <a:ahLst/>
            <a:cxnLst/>
            <a:rect l="l" t="t" r="r" b="b"/>
            <a:pathLst>
              <a:path w="2905125" h="2134234">
                <a:moveTo>
                  <a:pt x="0" y="2133741"/>
                </a:moveTo>
                <a:lnTo>
                  <a:pt x="0" y="0"/>
                </a:lnTo>
                <a:lnTo>
                  <a:pt x="2904838" y="0"/>
                </a:lnTo>
                <a:lnTo>
                  <a:pt x="2904838" y="2133741"/>
                </a:lnTo>
                <a:lnTo>
                  <a:pt x="0" y="2133741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26" name="object 126"/>
          <p:cNvSpPr txBox="1"/>
          <p:nvPr/>
        </p:nvSpPr>
        <p:spPr>
          <a:xfrm>
            <a:off x="12247926" y="7302626"/>
            <a:ext cx="1172614" cy="303638"/>
          </a:xfrm>
          <a:prstGeom prst="rect">
            <a:avLst/>
          </a:prstGeom>
        </p:spPr>
        <p:txBody>
          <a:bodyPr vert="horz" wrap="square" lIns="0" tIns="21301" rIns="0" bIns="0" rtlCol="0">
            <a:spAutoFit/>
          </a:bodyPr>
          <a:lstStyle/>
          <a:p>
            <a:pPr marL="10391" marR="4156" indent="174571">
              <a:lnSpc>
                <a:spcPts val="1121"/>
              </a:lnSpc>
              <a:spcBef>
                <a:spcPts val="167"/>
              </a:spcBef>
            </a:pPr>
            <a:r>
              <a:rPr sz="982" b="1" spc="-4" dirty="0">
                <a:latin typeface="Arial"/>
                <a:cs typeface="Arial"/>
              </a:rPr>
              <a:t>Coachella</a:t>
            </a:r>
            <a:r>
              <a:rPr sz="982" b="1" spc="-53" dirty="0">
                <a:latin typeface="Arial"/>
                <a:cs typeface="Arial"/>
              </a:rPr>
              <a:t> </a:t>
            </a:r>
            <a:r>
              <a:rPr sz="982" b="1" spc="-12" dirty="0">
                <a:latin typeface="Arial"/>
                <a:cs typeface="Arial"/>
              </a:rPr>
              <a:t>Valley  </a:t>
            </a:r>
            <a:r>
              <a:rPr sz="982" b="1" spc="-4" dirty="0">
                <a:latin typeface="Arial"/>
                <a:cs typeface="Arial"/>
              </a:rPr>
              <a:t>Groundwater</a:t>
            </a:r>
            <a:r>
              <a:rPr sz="982" b="1" spc="-41" dirty="0">
                <a:latin typeface="Arial"/>
                <a:cs typeface="Arial"/>
              </a:rPr>
              <a:t> </a:t>
            </a:r>
            <a:r>
              <a:rPr sz="982" b="1" spc="-4" dirty="0">
                <a:latin typeface="Arial"/>
                <a:cs typeface="Arial"/>
              </a:rPr>
              <a:t>Basin</a:t>
            </a:r>
            <a:endParaRPr sz="982">
              <a:latin typeface="Arial"/>
              <a:cs typeface="Arial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11353031" y="7688951"/>
            <a:ext cx="2057920" cy="2598"/>
          </a:xfrm>
          <a:custGeom>
            <a:avLst/>
            <a:gdLst/>
            <a:ahLst/>
            <a:cxnLst/>
            <a:rect l="l" t="t" r="r" b="b"/>
            <a:pathLst>
              <a:path w="2515234" h="3175">
                <a:moveTo>
                  <a:pt x="2514682" y="3048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29" name="object 129"/>
          <p:cNvSpPr txBox="1"/>
          <p:nvPr/>
        </p:nvSpPr>
        <p:spPr>
          <a:xfrm>
            <a:off x="8998375" y="7533595"/>
            <a:ext cx="1111308" cy="317220"/>
          </a:xfrm>
          <a:prstGeom prst="rect">
            <a:avLst/>
          </a:prstGeom>
        </p:spPr>
        <p:txBody>
          <a:bodyPr vert="horz" wrap="square" lIns="0" tIns="9352" rIns="0" bIns="0" rtlCol="0">
            <a:spAutoFit/>
          </a:bodyPr>
          <a:lstStyle/>
          <a:p>
            <a:pPr marR="6235" algn="r">
              <a:lnSpc>
                <a:spcPts val="765"/>
              </a:lnSpc>
              <a:spcBef>
                <a:spcPts val="74"/>
              </a:spcBef>
            </a:pPr>
            <a:r>
              <a:rPr sz="655" i="1" spc="-4" dirty="0">
                <a:latin typeface="Arial"/>
                <a:cs typeface="Arial"/>
              </a:rPr>
              <a:t>2019-2020 Engineer’s</a:t>
            </a:r>
            <a:r>
              <a:rPr sz="655" i="1" spc="8" dirty="0">
                <a:latin typeface="Arial"/>
                <a:cs typeface="Arial"/>
              </a:rPr>
              <a:t> </a:t>
            </a:r>
            <a:r>
              <a:rPr sz="655" i="1" spc="-4" dirty="0">
                <a:latin typeface="Arial"/>
                <a:cs typeface="Arial"/>
              </a:rPr>
              <a:t>Report</a:t>
            </a:r>
            <a:endParaRPr sz="655">
              <a:latin typeface="Arial"/>
              <a:cs typeface="Arial"/>
            </a:endParaRPr>
          </a:p>
          <a:p>
            <a:pPr marL="72738" marR="4156" indent="274326" algn="r">
              <a:lnSpc>
                <a:spcPts val="769"/>
              </a:lnSpc>
              <a:spcBef>
                <a:spcPts val="20"/>
              </a:spcBef>
            </a:pPr>
            <a:r>
              <a:rPr sz="655" i="1" spc="-8" dirty="0">
                <a:latin typeface="Arial"/>
                <a:cs typeface="Arial"/>
              </a:rPr>
              <a:t>of Water</a:t>
            </a:r>
            <a:r>
              <a:rPr sz="655" i="1" spc="-29" dirty="0">
                <a:latin typeface="Arial"/>
                <a:cs typeface="Arial"/>
              </a:rPr>
              <a:t> </a:t>
            </a:r>
            <a:r>
              <a:rPr sz="655" i="1" dirty="0">
                <a:latin typeface="Arial"/>
                <a:cs typeface="Arial"/>
              </a:rPr>
              <a:t>Supply</a:t>
            </a:r>
            <a:r>
              <a:rPr sz="655" i="1" spc="-12" dirty="0">
                <a:latin typeface="Arial"/>
                <a:cs typeface="Arial"/>
              </a:rPr>
              <a:t> </a:t>
            </a:r>
            <a:r>
              <a:rPr sz="655" i="1" spc="-4" dirty="0">
                <a:latin typeface="Arial"/>
                <a:cs typeface="Arial"/>
              </a:rPr>
              <a:t>and  Replenishment</a:t>
            </a:r>
            <a:r>
              <a:rPr sz="655" i="1" spc="-41" dirty="0">
                <a:latin typeface="Arial"/>
                <a:cs typeface="Arial"/>
              </a:rPr>
              <a:t> </a:t>
            </a:r>
            <a:r>
              <a:rPr sz="655" i="1" spc="-4" dirty="0">
                <a:latin typeface="Arial"/>
                <a:cs typeface="Arial"/>
              </a:rPr>
              <a:t>Assessment</a:t>
            </a:r>
            <a:endParaRPr sz="655"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11307726" y="361989"/>
            <a:ext cx="1824124" cy="254195"/>
          </a:xfrm>
          <a:prstGeom prst="rect">
            <a:avLst/>
          </a:prstGeom>
        </p:spPr>
        <p:txBody>
          <a:bodyPr vert="horz" wrap="square" lIns="0" tIns="12469" rIns="0" bIns="0" rtlCol="0">
            <a:spAutoFit/>
          </a:bodyPr>
          <a:lstStyle/>
          <a:p>
            <a:pPr marL="10391" marR="4156" indent="483708">
              <a:lnSpc>
                <a:spcPct val="101099"/>
              </a:lnSpc>
              <a:spcBef>
                <a:spcPts val="98"/>
              </a:spcBef>
            </a:pPr>
            <a:r>
              <a:rPr sz="777" b="1" spc="16" dirty="0">
                <a:latin typeface="Arial"/>
                <a:cs typeface="Arial"/>
              </a:rPr>
              <a:t>Subbasins </a:t>
            </a:r>
            <a:r>
              <a:rPr sz="777" b="1" spc="20" dirty="0">
                <a:latin typeface="Arial"/>
                <a:cs typeface="Arial"/>
              </a:rPr>
              <a:t>of the  </a:t>
            </a:r>
            <a:r>
              <a:rPr sz="777" b="1" spc="16" dirty="0">
                <a:latin typeface="Arial"/>
                <a:cs typeface="Arial"/>
              </a:rPr>
              <a:t>Coachella </a:t>
            </a:r>
            <a:r>
              <a:rPr sz="777" b="1" spc="8" dirty="0">
                <a:latin typeface="Arial"/>
                <a:cs typeface="Arial"/>
              </a:rPr>
              <a:t>Valley </a:t>
            </a:r>
            <a:r>
              <a:rPr sz="777" b="1" spc="20" dirty="0">
                <a:latin typeface="Arial"/>
                <a:cs typeface="Arial"/>
              </a:rPr>
              <a:t>Groundwater</a:t>
            </a:r>
            <a:r>
              <a:rPr sz="777" b="1" spc="-16" dirty="0">
                <a:latin typeface="Arial"/>
                <a:cs typeface="Arial"/>
              </a:rPr>
              <a:t> </a:t>
            </a:r>
            <a:r>
              <a:rPr sz="777" b="1" spc="16" dirty="0">
                <a:latin typeface="Arial"/>
                <a:cs typeface="Arial"/>
              </a:rPr>
              <a:t>Basin</a:t>
            </a:r>
            <a:endParaRPr sz="777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11711737" y="2117753"/>
            <a:ext cx="1438621" cy="133750"/>
          </a:xfrm>
          <a:prstGeom prst="rect">
            <a:avLst/>
          </a:prstGeom>
        </p:spPr>
        <p:txBody>
          <a:bodyPr vert="horz" wrap="square" lIns="0" tIns="14028" rIns="0" bIns="0" rtlCol="0">
            <a:spAutoFit/>
          </a:bodyPr>
          <a:lstStyle/>
          <a:p>
            <a:pPr marL="10391">
              <a:spcBef>
                <a:spcPts val="110"/>
              </a:spcBef>
            </a:pPr>
            <a:r>
              <a:rPr sz="777" spc="16" dirty="0">
                <a:latin typeface="Arial"/>
                <a:cs typeface="Arial"/>
              </a:rPr>
              <a:t>Coachella </a:t>
            </a:r>
            <a:r>
              <a:rPr sz="777" spc="4" dirty="0">
                <a:latin typeface="Arial"/>
                <a:cs typeface="Arial"/>
              </a:rPr>
              <a:t>Valley </a:t>
            </a:r>
            <a:r>
              <a:rPr sz="777" spc="12" dirty="0">
                <a:latin typeface="Arial"/>
                <a:cs typeface="Arial"/>
              </a:rPr>
              <a:t>Water</a:t>
            </a:r>
            <a:r>
              <a:rPr sz="777" spc="-8" dirty="0">
                <a:latin typeface="Arial"/>
                <a:cs typeface="Arial"/>
              </a:rPr>
              <a:t> </a:t>
            </a:r>
            <a:r>
              <a:rPr sz="777" spc="12" dirty="0">
                <a:latin typeface="Arial"/>
                <a:cs typeface="Arial"/>
              </a:rPr>
              <a:t>District</a:t>
            </a:r>
            <a:endParaRPr sz="777">
              <a:latin typeface="Arial"/>
              <a:cs typeface="Arial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11116111" y="2104922"/>
            <a:ext cx="349145" cy="1795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33" name="object 133"/>
          <p:cNvSpPr/>
          <p:nvPr/>
        </p:nvSpPr>
        <p:spPr>
          <a:xfrm>
            <a:off x="11118604" y="2107416"/>
            <a:ext cx="344459" cy="175087"/>
          </a:xfrm>
          <a:custGeom>
            <a:avLst/>
            <a:gdLst/>
            <a:ahLst/>
            <a:cxnLst/>
            <a:rect l="l" t="t" r="r" b="b"/>
            <a:pathLst>
              <a:path w="421004" h="213994">
                <a:moveTo>
                  <a:pt x="0" y="213374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3374"/>
                </a:lnTo>
                <a:lnTo>
                  <a:pt x="0" y="213374"/>
                </a:lnTo>
              </a:path>
            </a:pathLst>
          </a:custGeom>
          <a:ln w="396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34" name="object 134"/>
          <p:cNvSpPr/>
          <p:nvPr/>
        </p:nvSpPr>
        <p:spPr>
          <a:xfrm>
            <a:off x="11116111" y="2364296"/>
            <a:ext cx="349145" cy="1820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35" name="object 135"/>
          <p:cNvSpPr/>
          <p:nvPr/>
        </p:nvSpPr>
        <p:spPr>
          <a:xfrm>
            <a:off x="11118604" y="2366790"/>
            <a:ext cx="344459" cy="177165"/>
          </a:xfrm>
          <a:custGeom>
            <a:avLst/>
            <a:gdLst/>
            <a:ahLst/>
            <a:cxnLst/>
            <a:rect l="l" t="t" r="r" b="b"/>
            <a:pathLst>
              <a:path w="421004" h="216535">
                <a:moveTo>
                  <a:pt x="0" y="216422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6422"/>
                </a:lnTo>
                <a:lnTo>
                  <a:pt x="0" y="216422"/>
                </a:lnTo>
              </a:path>
            </a:pathLst>
          </a:custGeom>
          <a:ln w="39625">
            <a:solidFill>
              <a:srgbClr val="0070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36" name="object 136"/>
          <p:cNvSpPr txBox="1"/>
          <p:nvPr/>
        </p:nvSpPr>
        <p:spPr>
          <a:xfrm>
            <a:off x="11721713" y="2379622"/>
            <a:ext cx="1000125" cy="133750"/>
          </a:xfrm>
          <a:prstGeom prst="rect">
            <a:avLst/>
          </a:prstGeom>
        </p:spPr>
        <p:txBody>
          <a:bodyPr vert="horz" wrap="square" lIns="0" tIns="14028" rIns="0" bIns="0" rtlCol="0">
            <a:spAutoFit/>
          </a:bodyPr>
          <a:lstStyle/>
          <a:p>
            <a:pPr marL="10391">
              <a:spcBef>
                <a:spcPts val="110"/>
              </a:spcBef>
            </a:pPr>
            <a:r>
              <a:rPr sz="777" spc="16" dirty="0">
                <a:latin typeface="Arial"/>
                <a:cs typeface="Arial"/>
              </a:rPr>
              <a:t>Desert </a:t>
            </a:r>
            <a:r>
              <a:rPr sz="777" spc="12" dirty="0">
                <a:latin typeface="Arial"/>
                <a:cs typeface="Arial"/>
              </a:rPr>
              <a:t>Water</a:t>
            </a:r>
            <a:r>
              <a:rPr sz="777" spc="-93" dirty="0">
                <a:latin typeface="Arial"/>
                <a:cs typeface="Arial"/>
              </a:rPr>
              <a:t> </a:t>
            </a:r>
            <a:r>
              <a:rPr sz="777" spc="20" dirty="0">
                <a:latin typeface="Arial"/>
                <a:cs typeface="Arial"/>
              </a:rPr>
              <a:t>Agency</a:t>
            </a:r>
            <a:endParaRPr sz="777">
              <a:latin typeface="Arial"/>
              <a:cs typeface="Arial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12293232" y="3050142"/>
            <a:ext cx="32731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38" name="object 138"/>
          <p:cNvSpPr/>
          <p:nvPr/>
        </p:nvSpPr>
        <p:spPr>
          <a:xfrm>
            <a:off x="12368048" y="3050142"/>
            <a:ext cx="30134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39" name="object 139"/>
          <p:cNvSpPr/>
          <p:nvPr/>
        </p:nvSpPr>
        <p:spPr>
          <a:xfrm>
            <a:off x="12397976" y="3050142"/>
            <a:ext cx="32731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40" name="object 140"/>
          <p:cNvSpPr/>
          <p:nvPr/>
        </p:nvSpPr>
        <p:spPr>
          <a:xfrm>
            <a:off x="12470298" y="3050142"/>
            <a:ext cx="32731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5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41" name="object 141"/>
          <p:cNvSpPr/>
          <p:nvPr/>
        </p:nvSpPr>
        <p:spPr>
          <a:xfrm>
            <a:off x="12502719" y="3050142"/>
            <a:ext cx="30134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77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42" name="object 142"/>
          <p:cNvSpPr txBox="1"/>
          <p:nvPr/>
        </p:nvSpPr>
        <p:spPr>
          <a:xfrm>
            <a:off x="12659419" y="2957948"/>
            <a:ext cx="727883" cy="278223"/>
          </a:xfrm>
          <a:prstGeom prst="rect">
            <a:avLst/>
          </a:prstGeom>
        </p:spPr>
        <p:txBody>
          <a:bodyPr vert="horz" wrap="square" lIns="0" tIns="25977" rIns="0" bIns="0" rtlCol="0">
            <a:spAutoFit/>
          </a:bodyPr>
          <a:lstStyle/>
          <a:p>
            <a:pPr marL="10391">
              <a:spcBef>
                <a:spcPts val="205"/>
              </a:spcBef>
            </a:pPr>
            <a:r>
              <a:rPr sz="777" spc="16" dirty="0">
                <a:latin typeface="Arial"/>
                <a:cs typeface="Arial"/>
              </a:rPr>
              <a:t>&lt;750,000</a:t>
            </a:r>
            <a:r>
              <a:rPr sz="777" spc="-12" dirty="0">
                <a:latin typeface="Arial"/>
                <a:cs typeface="Arial"/>
              </a:rPr>
              <a:t> </a:t>
            </a:r>
            <a:r>
              <a:rPr sz="777" spc="16" dirty="0">
                <a:latin typeface="Arial"/>
                <a:cs typeface="Arial"/>
              </a:rPr>
              <a:t>Yrs</a:t>
            </a:r>
            <a:endParaRPr sz="777">
              <a:latin typeface="Arial"/>
              <a:cs typeface="Arial"/>
            </a:endParaRPr>
          </a:p>
          <a:p>
            <a:pPr marL="10391">
              <a:spcBef>
                <a:spcPts val="127"/>
              </a:spcBef>
            </a:pPr>
            <a:r>
              <a:rPr sz="777" spc="12" dirty="0">
                <a:latin typeface="Arial"/>
                <a:cs typeface="Arial"/>
              </a:rPr>
              <a:t>&lt;1,600,000</a:t>
            </a:r>
            <a:r>
              <a:rPr sz="777" spc="-8" dirty="0">
                <a:latin typeface="Arial"/>
                <a:cs typeface="Arial"/>
              </a:rPr>
              <a:t> </a:t>
            </a:r>
            <a:r>
              <a:rPr sz="777" spc="16" dirty="0">
                <a:latin typeface="Arial"/>
                <a:cs typeface="Arial"/>
              </a:rPr>
              <a:t>Yrs</a:t>
            </a:r>
            <a:endParaRPr sz="777">
              <a:latin typeface="Arial"/>
              <a:cs typeface="Arial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11133152" y="2785863"/>
            <a:ext cx="1147156" cy="326430"/>
          </a:xfrm>
          <a:prstGeom prst="rect">
            <a:avLst/>
          </a:prstGeom>
        </p:spPr>
        <p:txBody>
          <a:bodyPr vert="horz" wrap="square" lIns="0" tIns="48318" rIns="0" bIns="0" rtlCol="0">
            <a:spAutoFit/>
          </a:bodyPr>
          <a:lstStyle/>
          <a:p>
            <a:pPr marL="10391">
              <a:spcBef>
                <a:spcPts val="380"/>
              </a:spcBef>
            </a:pPr>
            <a:r>
              <a:rPr sz="777" i="1" spc="16" dirty="0">
                <a:latin typeface="Arial"/>
                <a:cs typeface="Arial"/>
              </a:rPr>
              <a:t>Quaternary </a:t>
            </a:r>
            <a:r>
              <a:rPr sz="777" i="1" spc="12" dirty="0">
                <a:latin typeface="Arial"/>
                <a:cs typeface="Arial"/>
              </a:rPr>
              <a:t>Fault</a:t>
            </a:r>
            <a:r>
              <a:rPr sz="777" i="1" spc="-8" dirty="0">
                <a:latin typeface="Arial"/>
                <a:cs typeface="Arial"/>
              </a:rPr>
              <a:t> </a:t>
            </a:r>
            <a:r>
              <a:rPr sz="777" i="1" spc="12" dirty="0">
                <a:latin typeface="Arial"/>
                <a:cs typeface="Arial"/>
              </a:rPr>
              <a:t>Traces</a:t>
            </a:r>
            <a:endParaRPr sz="777">
              <a:latin typeface="Arial"/>
              <a:cs typeface="Arial"/>
            </a:endParaRPr>
          </a:p>
          <a:p>
            <a:pPr marL="20263">
              <a:spcBef>
                <a:spcPts val="303"/>
              </a:spcBef>
              <a:tabLst>
                <a:tab pos="257181" algn="l"/>
                <a:tab pos="376679" algn="l"/>
              </a:tabLst>
            </a:pPr>
            <a:r>
              <a:rPr sz="777" u="heavy" spc="4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777" spc="4" dirty="0">
                <a:latin typeface="Arial"/>
                <a:cs typeface="Arial"/>
              </a:rPr>
              <a:t>	</a:t>
            </a:r>
            <a:r>
              <a:rPr sz="777" spc="12" dirty="0">
                <a:latin typeface="Arial"/>
                <a:cs typeface="Arial"/>
              </a:rPr>
              <a:t>&lt;150 </a:t>
            </a:r>
            <a:r>
              <a:rPr sz="777" spc="16" dirty="0">
                <a:latin typeface="Arial"/>
                <a:cs typeface="Arial"/>
              </a:rPr>
              <a:t>Yrs</a:t>
            </a:r>
            <a:endParaRPr sz="777">
              <a:latin typeface="Arial"/>
              <a:cs typeface="Arial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11153519" y="3060117"/>
            <a:ext cx="259773" cy="0"/>
          </a:xfrm>
          <a:custGeom>
            <a:avLst/>
            <a:gdLst/>
            <a:ahLst/>
            <a:cxnLst/>
            <a:rect l="l" t="t" r="r" b="b"/>
            <a:pathLst>
              <a:path w="317500">
                <a:moveTo>
                  <a:pt x="0" y="0"/>
                </a:moveTo>
                <a:lnTo>
                  <a:pt x="317002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45" name="object 145"/>
          <p:cNvSpPr txBox="1"/>
          <p:nvPr/>
        </p:nvSpPr>
        <p:spPr>
          <a:xfrm>
            <a:off x="12282841" y="3064691"/>
            <a:ext cx="233276" cy="262752"/>
          </a:xfrm>
          <a:prstGeom prst="rect">
            <a:avLst/>
          </a:prstGeom>
        </p:spPr>
        <p:txBody>
          <a:bodyPr vert="horz" wrap="square" lIns="0" tIns="10910" rIns="0" bIns="0" rtlCol="0">
            <a:spAutoFit/>
          </a:bodyPr>
          <a:lstStyle/>
          <a:p>
            <a:pPr marL="10391">
              <a:spcBef>
                <a:spcPts val="86"/>
              </a:spcBef>
            </a:pPr>
            <a:r>
              <a:rPr sz="818" u="heavy" spc="442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  </a:t>
            </a:r>
            <a:r>
              <a:rPr sz="818" u="heavy" spc="-49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818" u="heavy" spc="-53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4</a:t>
            </a:r>
            <a:endParaRPr sz="818">
              <a:latin typeface="Microsoft Sans Serif"/>
              <a:cs typeface="Microsoft Sans Serif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11499756" y="3080153"/>
            <a:ext cx="640600" cy="323807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0391">
              <a:spcBef>
                <a:spcPts val="360"/>
              </a:spcBef>
            </a:pPr>
            <a:r>
              <a:rPr sz="777" spc="12" dirty="0">
                <a:latin typeface="Arial"/>
                <a:cs typeface="Arial"/>
              </a:rPr>
              <a:t>&lt;15,000</a:t>
            </a:r>
            <a:r>
              <a:rPr sz="777" spc="4" dirty="0">
                <a:latin typeface="Arial"/>
                <a:cs typeface="Arial"/>
              </a:rPr>
              <a:t> </a:t>
            </a:r>
            <a:r>
              <a:rPr sz="777" spc="16" dirty="0">
                <a:latin typeface="Arial"/>
                <a:cs typeface="Arial"/>
              </a:rPr>
              <a:t>Yrs</a:t>
            </a:r>
            <a:endParaRPr sz="777">
              <a:latin typeface="Arial"/>
              <a:cs typeface="Arial"/>
            </a:endParaRPr>
          </a:p>
          <a:p>
            <a:pPr marL="10391">
              <a:spcBef>
                <a:spcPts val="286"/>
              </a:spcBef>
            </a:pPr>
            <a:r>
              <a:rPr sz="777" spc="16" dirty="0">
                <a:latin typeface="Arial"/>
                <a:cs typeface="Arial"/>
              </a:rPr>
              <a:t>&lt;130,000</a:t>
            </a:r>
            <a:r>
              <a:rPr sz="777" spc="-37" dirty="0">
                <a:latin typeface="Arial"/>
                <a:cs typeface="Arial"/>
              </a:rPr>
              <a:t> </a:t>
            </a:r>
            <a:r>
              <a:rPr sz="777" spc="16" dirty="0">
                <a:latin typeface="Arial"/>
                <a:cs typeface="Arial"/>
              </a:rPr>
              <a:t>Yrs</a:t>
            </a:r>
            <a:endParaRPr sz="777">
              <a:latin typeface="Arial"/>
              <a:cs typeface="Arial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11151025" y="3341937"/>
            <a:ext cx="15067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288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48" name="object 148"/>
          <p:cNvSpPr/>
          <p:nvPr/>
        </p:nvSpPr>
        <p:spPr>
          <a:xfrm>
            <a:off x="11180952" y="3341937"/>
            <a:ext cx="15067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288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49" name="object 149"/>
          <p:cNvSpPr/>
          <p:nvPr/>
        </p:nvSpPr>
        <p:spPr>
          <a:xfrm>
            <a:off x="11210879" y="3341937"/>
            <a:ext cx="15067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288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50" name="object 150"/>
          <p:cNvSpPr/>
          <p:nvPr/>
        </p:nvSpPr>
        <p:spPr>
          <a:xfrm>
            <a:off x="11240806" y="3341937"/>
            <a:ext cx="15067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288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51" name="object 151"/>
          <p:cNvSpPr/>
          <p:nvPr/>
        </p:nvSpPr>
        <p:spPr>
          <a:xfrm>
            <a:off x="11270732" y="3341937"/>
            <a:ext cx="15067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288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52" name="object 152"/>
          <p:cNvSpPr/>
          <p:nvPr/>
        </p:nvSpPr>
        <p:spPr>
          <a:xfrm>
            <a:off x="11300659" y="3341937"/>
            <a:ext cx="15067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288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53" name="object 153"/>
          <p:cNvSpPr/>
          <p:nvPr/>
        </p:nvSpPr>
        <p:spPr>
          <a:xfrm>
            <a:off x="11330586" y="3341937"/>
            <a:ext cx="15067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288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54" name="object 154"/>
          <p:cNvSpPr/>
          <p:nvPr/>
        </p:nvSpPr>
        <p:spPr>
          <a:xfrm>
            <a:off x="11360513" y="3341937"/>
            <a:ext cx="15067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288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55" name="object 155"/>
          <p:cNvSpPr/>
          <p:nvPr/>
        </p:nvSpPr>
        <p:spPr>
          <a:xfrm>
            <a:off x="11390440" y="3341937"/>
            <a:ext cx="15067" cy="0"/>
          </a:xfrm>
          <a:custGeom>
            <a:avLst/>
            <a:gdLst/>
            <a:ahLst/>
            <a:cxnLst/>
            <a:rect l="l" t="t" r="r" b="b"/>
            <a:pathLst>
              <a:path w="18415">
                <a:moveTo>
                  <a:pt x="0" y="0"/>
                </a:moveTo>
                <a:lnTo>
                  <a:pt x="18288" y="0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56" name="object 156"/>
          <p:cNvSpPr txBox="1"/>
          <p:nvPr/>
        </p:nvSpPr>
        <p:spPr>
          <a:xfrm>
            <a:off x="12804066" y="7736578"/>
            <a:ext cx="616700" cy="161624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0391">
              <a:spcBef>
                <a:spcPts val="82"/>
              </a:spcBef>
            </a:pPr>
            <a:r>
              <a:rPr sz="982" b="1" spc="-4" dirty="0">
                <a:latin typeface="Arial"/>
                <a:cs typeface="Arial"/>
              </a:rPr>
              <a:t>Figure</a:t>
            </a:r>
            <a:r>
              <a:rPr sz="982" b="1" spc="-45" dirty="0">
                <a:latin typeface="Arial"/>
                <a:cs typeface="Arial"/>
              </a:rPr>
              <a:t> </a:t>
            </a:r>
            <a:r>
              <a:rPr sz="982" b="1" spc="-4" dirty="0">
                <a:latin typeface="Arial"/>
                <a:cs typeface="Arial"/>
              </a:rPr>
              <a:t>1-1</a:t>
            </a:r>
            <a:endParaRPr sz="982">
              <a:latin typeface="Arial"/>
              <a:cs typeface="Arial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3441966" y="7488099"/>
            <a:ext cx="574617" cy="355587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0391" marR="148593">
              <a:lnSpc>
                <a:spcPct val="153300"/>
              </a:lnSpc>
              <a:spcBef>
                <a:spcPts val="82"/>
              </a:spcBef>
            </a:pPr>
            <a:r>
              <a:rPr sz="491" spc="-4" dirty="0">
                <a:latin typeface="Arial"/>
                <a:cs typeface="Arial"/>
              </a:rPr>
              <a:t>Author: CS  </a:t>
            </a:r>
            <a:r>
              <a:rPr sz="491" spc="-8" dirty="0">
                <a:latin typeface="Arial"/>
                <a:cs typeface="Arial"/>
              </a:rPr>
              <a:t>Date:</a:t>
            </a:r>
            <a:r>
              <a:rPr sz="491" spc="-53" dirty="0">
                <a:latin typeface="Arial"/>
                <a:cs typeface="Arial"/>
              </a:rPr>
              <a:t> </a:t>
            </a:r>
            <a:r>
              <a:rPr sz="491" dirty="0">
                <a:latin typeface="Arial"/>
                <a:cs typeface="Arial"/>
              </a:rPr>
              <a:t>4/8/2019</a:t>
            </a:r>
            <a:endParaRPr sz="491">
              <a:latin typeface="Arial"/>
              <a:cs typeface="Arial"/>
            </a:endParaRPr>
          </a:p>
          <a:p>
            <a:pPr marL="10391">
              <a:spcBef>
                <a:spcPts val="314"/>
              </a:spcBef>
            </a:pPr>
            <a:r>
              <a:rPr sz="491" spc="-4" dirty="0">
                <a:latin typeface="Arial"/>
                <a:cs typeface="Arial"/>
              </a:rPr>
              <a:t>File: Figure</a:t>
            </a:r>
            <a:r>
              <a:rPr sz="491" spc="-33" dirty="0">
                <a:latin typeface="Arial"/>
                <a:cs typeface="Arial"/>
              </a:rPr>
              <a:t> </a:t>
            </a:r>
            <a:r>
              <a:rPr sz="491" spc="-4" dirty="0">
                <a:latin typeface="Arial"/>
                <a:cs typeface="Arial"/>
              </a:rPr>
              <a:t>1-1.mxd</a:t>
            </a:r>
            <a:endParaRPr sz="491">
              <a:latin typeface="Arial"/>
              <a:cs typeface="Arial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67058">
            <a:solidFill>
              <a:srgbClr val="FCFFFE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63" name="object 163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64010">
            <a:solidFill>
              <a:srgbClr val="F9FFFE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64" name="object 164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64010">
            <a:solidFill>
              <a:srgbClr val="F7FFFD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65" name="object 165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64010">
            <a:solidFill>
              <a:srgbClr val="F4FFFD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66" name="object 166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64010">
            <a:solidFill>
              <a:srgbClr val="F2FFF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67" name="object 167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60962">
            <a:solidFill>
              <a:srgbClr val="F0FFFA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68" name="object 168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60962">
            <a:solidFill>
              <a:srgbClr val="ECFFFA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69" name="object 169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60962">
            <a:solidFill>
              <a:srgbClr val="EBFFF9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70" name="object 170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60962">
            <a:solidFill>
              <a:srgbClr val="E5FFF8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71" name="object 171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57913">
            <a:solidFill>
              <a:srgbClr val="E3FFF8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72" name="object 172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57913">
            <a:solidFill>
              <a:srgbClr val="DFFFF8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73" name="object 173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57913">
            <a:solidFill>
              <a:srgbClr val="DEFFF7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74" name="object 174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57913">
            <a:solidFill>
              <a:srgbClr val="DAFFF7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75" name="object 175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54865">
            <a:solidFill>
              <a:srgbClr val="D8FFF6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76" name="object 176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54865">
            <a:solidFill>
              <a:srgbClr val="D6FFF4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77" name="object 177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54865">
            <a:solidFill>
              <a:srgbClr val="D3FFF4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78" name="object 178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54865">
            <a:solidFill>
              <a:srgbClr val="CFFFF3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79" name="object 179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51817">
            <a:solidFill>
              <a:srgbClr val="CCFFF2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80" name="object 180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51817">
            <a:solidFill>
              <a:srgbClr val="C9FFF2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81" name="object 181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51817">
            <a:solidFill>
              <a:srgbClr val="C6FFF2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82" name="object 182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51817">
            <a:solidFill>
              <a:srgbClr val="C4FFF1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83" name="object 183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48769">
            <a:solidFill>
              <a:srgbClr val="C1FFF1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84" name="object 184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48769">
            <a:solidFill>
              <a:srgbClr val="BFFFF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85" name="object 185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48769">
            <a:solidFill>
              <a:srgbClr val="BDFFF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86" name="object 186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48769">
            <a:solidFill>
              <a:srgbClr val="B8FFED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87" name="object 187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45721">
            <a:solidFill>
              <a:srgbClr val="B4FFED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88" name="object 188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45721">
            <a:solidFill>
              <a:srgbClr val="B2FFE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89" name="object 189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45721">
            <a:solidFill>
              <a:srgbClr val="B0FFE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90" name="object 190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45721">
            <a:solidFill>
              <a:srgbClr val="ACFFEB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91" name="object 191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45721">
            <a:solidFill>
              <a:srgbClr val="ABFFEB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92" name="object 192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42673">
            <a:solidFill>
              <a:srgbClr val="A7FFEB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93" name="object 193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42673">
            <a:solidFill>
              <a:srgbClr val="A5FFEA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94" name="object 194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42673">
            <a:solidFill>
              <a:srgbClr val="A0FFE9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95" name="object 195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42673">
            <a:solidFill>
              <a:srgbClr val="9EFFE7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96" name="object 196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39625">
            <a:solidFill>
              <a:srgbClr val="9CFFE7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97" name="object 197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39625">
            <a:solidFill>
              <a:srgbClr val="99FFE6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98" name="object 198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39625">
            <a:solidFill>
              <a:srgbClr val="96FFE6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199" name="object 199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39625">
            <a:solidFill>
              <a:srgbClr val="93FFE5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00" name="object 200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36577">
            <a:solidFill>
              <a:srgbClr val="91FFE5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01" name="object 201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36577">
            <a:solidFill>
              <a:srgbClr val="8EFFE5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02" name="object 202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36577">
            <a:solidFill>
              <a:srgbClr val="8AFFE4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03" name="object 203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36577">
            <a:solidFill>
              <a:srgbClr val="86FFE3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04" name="object 204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33529">
            <a:solidFill>
              <a:srgbClr val="85FFE2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05" name="object 205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33529">
            <a:solidFill>
              <a:srgbClr val="81FFE2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06" name="object 206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33529">
            <a:solidFill>
              <a:srgbClr val="7FFFE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07" name="object 207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33529">
            <a:solidFill>
              <a:srgbClr val="7DFFE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08" name="object 208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30481">
            <a:solidFill>
              <a:srgbClr val="79FFD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09" name="object 209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30481">
            <a:solidFill>
              <a:srgbClr val="78FFD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10" name="object 210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30481">
            <a:solidFill>
              <a:srgbClr val="72FFDE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11" name="object 211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30481">
            <a:solidFill>
              <a:srgbClr val="70FFDE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12" name="object 212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27432">
            <a:solidFill>
              <a:srgbClr val="6DFFDD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13" name="object 213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27432">
            <a:solidFill>
              <a:srgbClr val="6BFFD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14" name="object 214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27432">
            <a:solidFill>
              <a:srgbClr val="69FFD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15" name="object 215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27432">
            <a:solidFill>
              <a:srgbClr val="66FFDA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16" name="object 216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24384">
            <a:solidFill>
              <a:srgbClr val="63FFDA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17" name="object 217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24384">
            <a:solidFill>
              <a:srgbClr val="60FFD9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18" name="object 218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24384">
            <a:solidFill>
              <a:srgbClr val="5BFFD8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19" name="object 219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24384">
            <a:solidFill>
              <a:srgbClr val="59FFD8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20" name="object 220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24384">
            <a:solidFill>
              <a:srgbClr val="57FFD8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21" name="object 221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21336">
            <a:solidFill>
              <a:srgbClr val="53FFD7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22" name="object 222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21336">
            <a:solidFill>
              <a:srgbClr val="52FFD7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23" name="object 223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21336">
            <a:solidFill>
              <a:srgbClr val="4EFFD6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24" name="object 224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21336">
            <a:solidFill>
              <a:srgbClr val="4CFFD4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25" name="object 225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18288">
            <a:solidFill>
              <a:srgbClr val="4AFFD4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26" name="object 226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18288">
            <a:solidFill>
              <a:srgbClr val="45FFD3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27" name="object 227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18288">
            <a:solidFill>
              <a:srgbClr val="41FFD2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28" name="object 228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18288">
            <a:solidFill>
              <a:srgbClr val="3FFFD2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29" name="object 229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15240">
            <a:solidFill>
              <a:srgbClr val="3DFFD2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30" name="object 230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15240">
            <a:solidFill>
              <a:srgbClr val="3AFFD1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31" name="object 231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15240">
            <a:solidFill>
              <a:srgbClr val="38FFD1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32" name="object 232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15240">
            <a:solidFill>
              <a:srgbClr val="36FFD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33" name="object 233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12192">
            <a:solidFill>
              <a:srgbClr val="33FFC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34" name="object 234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12192">
            <a:solidFill>
              <a:srgbClr val="2DFFCD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35" name="object 235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12192">
            <a:solidFill>
              <a:srgbClr val="2BFFCD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36" name="object 236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12192">
            <a:solidFill>
              <a:srgbClr val="28FFC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37" name="object 237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9144">
            <a:solidFill>
              <a:srgbClr val="26FFC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38" name="object 238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9144">
            <a:solidFill>
              <a:srgbClr val="24FFC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39" name="object 239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9144">
            <a:solidFill>
              <a:srgbClr val="20FFCB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40" name="object 240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9144">
            <a:solidFill>
              <a:srgbClr val="1FFFCB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41" name="object 241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6096">
            <a:solidFill>
              <a:srgbClr val="1BFFCA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42" name="object 242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6096">
            <a:solidFill>
              <a:srgbClr val="17FFC9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43" name="object 243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6096">
            <a:solidFill>
              <a:srgbClr val="13FFC7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44" name="object 244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6096">
            <a:solidFill>
              <a:srgbClr val="12FFC7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45" name="object 245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3175">
            <a:solidFill>
              <a:srgbClr val="0EFFC6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46" name="object 246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3175">
            <a:solidFill>
              <a:srgbClr val="0CFFC5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47" name="object 247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3175">
            <a:solidFill>
              <a:srgbClr val="0AFFC5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48" name="object 248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3175">
            <a:solidFill>
              <a:srgbClr val="07FFC5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49" name="object 249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3175">
            <a:solidFill>
              <a:srgbClr val="05FFC5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50" name="object 250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  <a:lnTo>
                  <a:pt x="0" y="109735"/>
                </a:lnTo>
              </a:path>
            </a:pathLst>
          </a:custGeom>
          <a:ln w="3175">
            <a:solidFill>
              <a:srgbClr val="00FFC3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51" name="object 251"/>
          <p:cNvSpPr/>
          <p:nvPr/>
        </p:nvSpPr>
        <p:spPr>
          <a:xfrm>
            <a:off x="11118604" y="1007569"/>
            <a:ext cx="344459" cy="179763"/>
          </a:xfrm>
          <a:custGeom>
            <a:avLst/>
            <a:gdLst/>
            <a:ahLst/>
            <a:cxnLst/>
            <a:rect l="l" t="t" r="r" b="b"/>
            <a:pathLst>
              <a:path w="421004" h="219709">
                <a:moveTo>
                  <a:pt x="0" y="219470"/>
                </a:moveTo>
                <a:lnTo>
                  <a:pt x="0" y="0"/>
                </a:lnTo>
                <a:lnTo>
                  <a:pt x="420637" y="0"/>
                </a:lnTo>
                <a:lnTo>
                  <a:pt x="420637" y="219470"/>
                </a:lnTo>
                <a:lnTo>
                  <a:pt x="0" y="219470"/>
                </a:lnTo>
              </a:path>
            </a:pathLst>
          </a:custGeom>
          <a:ln w="12192">
            <a:solidFill>
              <a:srgbClr val="9C9C9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52" name="object 252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7058">
            <a:solidFill>
              <a:srgbClr val="FFFFF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53" name="object 253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4010">
            <a:solidFill>
              <a:srgbClr val="FFFFF9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54" name="object 254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4010">
            <a:solidFill>
              <a:srgbClr val="FFFFF7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55" name="object 255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4010">
            <a:solidFill>
              <a:srgbClr val="FFFFF4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56" name="object 256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4010">
            <a:solidFill>
              <a:srgbClr val="FFFFF2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57" name="object 257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0962">
            <a:solidFill>
              <a:srgbClr val="FFFFF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58" name="object 258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0962">
            <a:solidFill>
              <a:srgbClr val="FFFFE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59" name="object 259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0962">
            <a:solidFill>
              <a:srgbClr val="FFFFEB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60" name="object 260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0962">
            <a:solidFill>
              <a:srgbClr val="FFFFE5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61" name="object 261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7913">
            <a:solidFill>
              <a:srgbClr val="FFFFE3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62" name="object 262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7913">
            <a:solidFill>
              <a:srgbClr val="FFFFD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63" name="object 263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7913">
            <a:solidFill>
              <a:srgbClr val="FFFFDE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64" name="object 264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7913">
            <a:solidFill>
              <a:srgbClr val="FFFFDA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65" name="object 265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4865">
            <a:solidFill>
              <a:srgbClr val="FFFFD8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66" name="object 266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4865">
            <a:solidFill>
              <a:srgbClr val="FFFFD6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67" name="object 267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4865">
            <a:solidFill>
              <a:srgbClr val="FFFFD3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68" name="object 268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4865">
            <a:solidFill>
              <a:srgbClr val="FFFFC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69" name="object 269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1817">
            <a:solidFill>
              <a:srgbClr val="FFFFC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70" name="object 270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1817">
            <a:solidFill>
              <a:srgbClr val="FFFFC9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71" name="object 271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1817">
            <a:solidFill>
              <a:srgbClr val="FFFFC6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72" name="object 272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1817">
            <a:solidFill>
              <a:srgbClr val="FFFFC4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73" name="object 273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8769">
            <a:solidFill>
              <a:srgbClr val="FFFFC1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74" name="object 274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8769">
            <a:solidFill>
              <a:srgbClr val="FFFFB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75" name="object 275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8769">
            <a:solidFill>
              <a:srgbClr val="FFFFBD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76" name="object 276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8769">
            <a:solidFill>
              <a:srgbClr val="FFFFB8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77" name="object 277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8769">
            <a:solidFill>
              <a:srgbClr val="FFFFB4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78" name="object 278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5721">
            <a:solidFill>
              <a:srgbClr val="FFFFB2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79" name="object 279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5721">
            <a:solidFill>
              <a:srgbClr val="FFFFB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80" name="object 280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5721">
            <a:solidFill>
              <a:srgbClr val="FFFFA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81" name="object 281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5721">
            <a:solidFill>
              <a:srgbClr val="FFFFAB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82" name="object 282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2673">
            <a:solidFill>
              <a:srgbClr val="FFFFA7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83" name="object 283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2673">
            <a:solidFill>
              <a:srgbClr val="FFFFA5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84" name="object 284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2673">
            <a:solidFill>
              <a:srgbClr val="FFFFA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85" name="object 285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2673">
            <a:solidFill>
              <a:srgbClr val="FFFF9E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86" name="object 286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9625">
            <a:solidFill>
              <a:srgbClr val="FFFF9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87" name="object 287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9625">
            <a:solidFill>
              <a:srgbClr val="FFFF99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88" name="object 288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9625">
            <a:solidFill>
              <a:srgbClr val="FFFF96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89" name="object 289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9625">
            <a:solidFill>
              <a:srgbClr val="FFFF93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90" name="object 290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6577">
            <a:solidFill>
              <a:srgbClr val="FFFF91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91" name="object 291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6577">
            <a:solidFill>
              <a:srgbClr val="FFFF8E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92" name="object 292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6577">
            <a:solidFill>
              <a:srgbClr val="FFFF8A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93" name="object 293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6577">
            <a:solidFill>
              <a:srgbClr val="FFFF86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94" name="object 294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3529">
            <a:solidFill>
              <a:srgbClr val="FFFF85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95" name="object 295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3529">
            <a:solidFill>
              <a:srgbClr val="FFFF81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96" name="object 296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3529">
            <a:solidFill>
              <a:srgbClr val="FFFF7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97" name="object 297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3529">
            <a:solidFill>
              <a:srgbClr val="FFFF7D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98" name="object 298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0481">
            <a:solidFill>
              <a:srgbClr val="FFFF79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299" name="object 299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0481">
            <a:solidFill>
              <a:srgbClr val="FFFF78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00" name="object 300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0481">
            <a:solidFill>
              <a:srgbClr val="FFFF72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01" name="object 301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0481">
            <a:solidFill>
              <a:srgbClr val="FFFF7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02" name="object 302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7432">
            <a:solidFill>
              <a:srgbClr val="FFFF6D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03" name="object 303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7432">
            <a:solidFill>
              <a:srgbClr val="FFFF6B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04" name="object 304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7432">
            <a:solidFill>
              <a:srgbClr val="FFFF69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05" name="object 305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7432">
            <a:solidFill>
              <a:srgbClr val="FFFF66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06" name="object 306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4384">
            <a:solidFill>
              <a:srgbClr val="FFFF63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07" name="object 307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4384">
            <a:solidFill>
              <a:srgbClr val="FFFF6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08" name="object 308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4384">
            <a:solidFill>
              <a:srgbClr val="FFFF5B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09" name="object 309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4384">
            <a:solidFill>
              <a:srgbClr val="FFFF59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10" name="object 310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4384">
            <a:solidFill>
              <a:srgbClr val="FFFF57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11" name="object 311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1336">
            <a:solidFill>
              <a:srgbClr val="FFFF53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12" name="object 312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1336">
            <a:solidFill>
              <a:srgbClr val="FFFF52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13" name="object 313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1336">
            <a:solidFill>
              <a:srgbClr val="FFFF4E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14" name="object 314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1336">
            <a:solidFill>
              <a:srgbClr val="FFFF4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15" name="object 315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8288">
            <a:solidFill>
              <a:srgbClr val="FFFF4A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16" name="object 316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8288">
            <a:solidFill>
              <a:srgbClr val="FFFF45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17" name="object 317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8288">
            <a:solidFill>
              <a:srgbClr val="FFFF41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18" name="object 318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8288">
            <a:solidFill>
              <a:srgbClr val="FFFF3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19" name="object 319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5240">
            <a:solidFill>
              <a:srgbClr val="FFFF3D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20" name="object 320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5240">
            <a:solidFill>
              <a:srgbClr val="FFFF3A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21" name="object 321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5240">
            <a:solidFill>
              <a:srgbClr val="FFFF38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22" name="object 322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5240">
            <a:solidFill>
              <a:srgbClr val="FFFF36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23" name="object 323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2192">
            <a:solidFill>
              <a:srgbClr val="FFFF33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24" name="object 324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2192">
            <a:solidFill>
              <a:srgbClr val="FFFF2D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25" name="object 325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2192">
            <a:solidFill>
              <a:srgbClr val="FFFF2B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26" name="object 326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2192">
            <a:solidFill>
              <a:srgbClr val="FFFF28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27" name="object 327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9144">
            <a:solidFill>
              <a:srgbClr val="FFFF26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28" name="object 328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9144">
            <a:solidFill>
              <a:srgbClr val="FFFF24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29" name="object 329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9144">
            <a:solidFill>
              <a:srgbClr val="FFFF2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30" name="object 330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9144">
            <a:solidFill>
              <a:srgbClr val="FFFF1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31" name="object 331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096">
            <a:solidFill>
              <a:srgbClr val="FFFF1B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32" name="object 332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096">
            <a:solidFill>
              <a:srgbClr val="FFFF17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33" name="object 333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096">
            <a:solidFill>
              <a:srgbClr val="FFFF13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34" name="object 334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096">
            <a:solidFill>
              <a:srgbClr val="FFFF12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35" name="object 335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175">
            <a:solidFill>
              <a:srgbClr val="FFFF0E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36" name="object 336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175">
            <a:solidFill>
              <a:srgbClr val="FFFF0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37" name="object 337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175">
            <a:solidFill>
              <a:srgbClr val="FFFF0A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38" name="object 338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175">
            <a:solidFill>
              <a:srgbClr val="FFFF07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39" name="object 339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175">
            <a:solidFill>
              <a:srgbClr val="FFFF05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40" name="object 340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17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41" name="object 341"/>
          <p:cNvSpPr/>
          <p:nvPr/>
        </p:nvSpPr>
        <p:spPr>
          <a:xfrm>
            <a:off x="11118604" y="738219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4">
                <a:moveTo>
                  <a:pt x="0" y="222518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</a:path>
            </a:pathLst>
          </a:custGeom>
          <a:ln w="12192">
            <a:solidFill>
              <a:srgbClr val="9C9C9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42" name="object 342"/>
          <p:cNvSpPr txBox="1"/>
          <p:nvPr/>
        </p:nvSpPr>
        <p:spPr>
          <a:xfrm>
            <a:off x="11711738" y="753545"/>
            <a:ext cx="1394980" cy="681464"/>
          </a:xfrm>
          <a:prstGeom prst="rect">
            <a:avLst/>
          </a:prstGeom>
        </p:spPr>
        <p:txBody>
          <a:bodyPr vert="horz" wrap="square" lIns="0" tIns="14028" rIns="0" bIns="0" rtlCol="0">
            <a:spAutoFit/>
          </a:bodyPr>
          <a:lstStyle/>
          <a:p>
            <a:pPr marL="10391">
              <a:spcBef>
                <a:spcPts val="110"/>
              </a:spcBef>
            </a:pPr>
            <a:r>
              <a:rPr sz="777" spc="16" dirty="0">
                <a:latin typeface="Arial"/>
                <a:cs typeface="Arial"/>
              </a:rPr>
              <a:t>Whitewater River</a:t>
            </a:r>
            <a:r>
              <a:rPr sz="777" spc="-20" dirty="0">
                <a:latin typeface="Arial"/>
                <a:cs typeface="Arial"/>
              </a:rPr>
              <a:t> </a:t>
            </a:r>
            <a:r>
              <a:rPr sz="777" spc="16" dirty="0">
                <a:latin typeface="Arial"/>
                <a:cs typeface="Arial"/>
              </a:rPr>
              <a:t>Subbasin**</a:t>
            </a:r>
            <a:endParaRPr sz="777">
              <a:latin typeface="Arial"/>
              <a:cs typeface="Arial"/>
            </a:endParaRPr>
          </a:p>
          <a:p>
            <a:pPr>
              <a:spcBef>
                <a:spcPts val="37"/>
              </a:spcBef>
            </a:pPr>
            <a:endParaRPr sz="982">
              <a:latin typeface="Arial"/>
              <a:cs typeface="Arial"/>
            </a:endParaRPr>
          </a:p>
          <a:p>
            <a:pPr marL="10391"/>
            <a:r>
              <a:rPr sz="777" spc="16" dirty="0">
                <a:latin typeface="Arial"/>
                <a:cs typeface="Arial"/>
              </a:rPr>
              <a:t>Mission Creek</a:t>
            </a:r>
            <a:r>
              <a:rPr sz="777" spc="20" dirty="0">
                <a:latin typeface="Arial"/>
                <a:cs typeface="Arial"/>
              </a:rPr>
              <a:t> </a:t>
            </a:r>
            <a:r>
              <a:rPr sz="777" spc="16" dirty="0">
                <a:latin typeface="Arial"/>
                <a:cs typeface="Arial"/>
              </a:rPr>
              <a:t>Subbasin</a:t>
            </a:r>
            <a:endParaRPr sz="777">
              <a:latin typeface="Arial"/>
              <a:cs typeface="Arial"/>
            </a:endParaRPr>
          </a:p>
          <a:p>
            <a:pPr>
              <a:spcBef>
                <a:spcPts val="12"/>
              </a:spcBef>
            </a:pPr>
            <a:endParaRPr sz="1023">
              <a:latin typeface="Arial"/>
              <a:cs typeface="Arial"/>
            </a:endParaRPr>
          </a:p>
          <a:p>
            <a:pPr marL="20263"/>
            <a:r>
              <a:rPr sz="777" spc="20" dirty="0">
                <a:latin typeface="Arial"/>
                <a:cs typeface="Arial"/>
              </a:rPr>
              <a:t>San </a:t>
            </a:r>
            <a:r>
              <a:rPr sz="777" spc="16" dirty="0">
                <a:latin typeface="Arial"/>
                <a:cs typeface="Arial"/>
              </a:rPr>
              <a:t>Gorgonio </a:t>
            </a:r>
            <a:r>
              <a:rPr sz="777" spc="20" dirty="0">
                <a:latin typeface="Arial"/>
                <a:cs typeface="Arial"/>
              </a:rPr>
              <a:t>Pass</a:t>
            </a:r>
            <a:r>
              <a:rPr sz="777" spc="-37" dirty="0">
                <a:latin typeface="Arial"/>
                <a:cs typeface="Arial"/>
              </a:rPr>
              <a:t> </a:t>
            </a:r>
            <a:r>
              <a:rPr sz="777" spc="16" dirty="0">
                <a:latin typeface="Arial"/>
                <a:cs typeface="Arial"/>
              </a:rPr>
              <a:t>Subbasin</a:t>
            </a:r>
            <a:endParaRPr sz="777">
              <a:latin typeface="Arial"/>
              <a:cs typeface="Arial"/>
            </a:endParaRPr>
          </a:p>
        </p:txBody>
      </p:sp>
      <p:sp>
        <p:nvSpPr>
          <p:cNvPr id="343" name="object 343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67058">
            <a:solidFill>
              <a:srgbClr val="FFFEF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44" name="object 344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64010">
            <a:solidFill>
              <a:srgbClr val="FFFDF9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45" name="object 345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64010">
            <a:solidFill>
              <a:srgbClr val="FFFCF7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46" name="object 346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64010">
            <a:solidFill>
              <a:srgbClr val="FFFCF4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47" name="object 347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64010">
            <a:solidFill>
              <a:srgbClr val="FFFAF2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48" name="object 348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60962">
            <a:solidFill>
              <a:srgbClr val="FFF9F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49" name="object 349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60962">
            <a:solidFill>
              <a:srgbClr val="FFF8E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50" name="object 350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60962">
            <a:solidFill>
              <a:srgbClr val="FFF8EB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51" name="object 351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60962">
            <a:solidFill>
              <a:srgbClr val="FFF7E5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52" name="object 352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57913">
            <a:solidFill>
              <a:srgbClr val="FFF6E3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53" name="object 353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57913">
            <a:solidFill>
              <a:srgbClr val="FFF4D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54" name="object 354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57913">
            <a:solidFill>
              <a:srgbClr val="FFF3DE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55" name="object 355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57913">
            <a:solidFill>
              <a:srgbClr val="FFF2DA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56" name="object 356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54865">
            <a:solidFill>
              <a:srgbClr val="FFF2D8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57" name="object 357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54865">
            <a:solidFill>
              <a:srgbClr val="FFF1D6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58" name="object 358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54865">
            <a:solidFill>
              <a:srgbClr val="FFF1D3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59" name="object 359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54865">
            <a:solidFill>
              <a:srgbClr val="FFEFC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60" name="object 360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51817">
            <a:solidFill>
              <a:srgbClr val="FFEDC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61" name="object 361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51817">
            <a:solidFill>
              <a:srgbClr val="FFECC9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62" name="object 362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51817">
            <a:solidFill>
              <a:srgbClr val="FFEBC6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63" name="object 363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51817">
            <a:solidFill>
              <a:srgbClr val="FFEBC4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64" name="object 364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48769">
            <a:solidFill>
              <a:srgbClr val="FFEBC1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65" name="object 365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48769">
            <a:solidFill>
              <a:srgbClr val="FFEAB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66" name="object 366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48769">
            <a:solidFill>
              <a:srgbClr val="FFE9BD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67" name="object 367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48769">
            <a:solidFill>
              <a:srgbClr val="FFE6B8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68" name="object 368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45721">
            <a:solidFill>
              <a:srgbClr val="FFE5B4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69" name="object 369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45721">
            <a:solidFill>
              <a:srgbClr val="FFE5B2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70" name="object 370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45721">
            <a:solidFill>
              <a:srgbClr val="FFE5B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71" name="object 371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45721">
            <a:solidFill>
              <a:srgbClr val="FFE4A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72" name="object 372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45721">
            <a:solidFill>
              <a:srgbClr val="FFE3AB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73" name="object 373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42673">
            <a:solidFill>
              <a:srgbClr val="FFE2A7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74" name="object 374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42673">
            <a:solidFill>
              <a:srgbClr val="FFE0A5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75" name="object 375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42673">
            <a:solidFill>
              <a:srgbClr val="FFDFA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76" name="object 376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42673">
            <a:solidFill>
              <a:srgbClr val="FFDF9E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77" name="object 377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39625">
            <a:solidFill>
              <a:srgbClr val="FFDE9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78" name="object 378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39625">
            <a:solidFill>
              <a:srgbClr val="FFDD99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79" name="object 379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39625">
            <a:solidFill>
              <a:srgbClr val="FFDC96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80" name="object 380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39625">
            <a:solidFill>
              <a:srgbClr val="FFDA93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81" name="object 381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36577">
            <a:solidFill>
              <a:srgbClr val="FFD991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82" name="object 382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36577">
            <a:solidFill>
              <a:srgbClr val="FFD98E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83" name="object 383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36577">
            <a:solidFill>
              <a:srgbClr val="FFD88A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84" name="object 384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36577">
            <a:solidFill>
              <a:srgbClr val="FFD786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85" name="object 385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33529">
            <a:solidFill>
              <a:srgbClr val="FFD685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86" name="object 386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33529">
            <a:solidFill>
              <a:srgbClr val="FFD481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87" name="object 387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33529">
            <a:solidFill>
              <a:srgbClr val="FFD37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88" name="object 388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33529">
            <a:solidFill>
              <a:srgbClr val="FFD37D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89" name="object 389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30481">
            <a:solidFill>
              <a:srgbClr val="FFD279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90" name="object 390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30481">
            <a:solidFill>
              <a:srgbClr val="FFD278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91" name="object 391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30481">
            <a:solidFill>
              <a:srgbClr val="FFD072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92" name="object 392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30481">
            <a:solidFill>
              <a:srgbClr val="FFCF7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93" name="object 393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27432">
            <a:solidFill>
              <a:srgbClr val="FFCF6D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94" name="object 394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27432">
            <a:solidFill>
              <a:srgbClr val="FFCD6B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95" name="object 395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27432">
            <a:solidFill>
              <a:srgbClr val="FFCC69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96" name="object 396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27432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97" name="object 397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24384">
            <a:solidFill>
              <a:srgbClr val="FFCB63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98" name="object 398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24384">
            <a:solidFill>
              <a:srgbClr val="FFCA6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399" name="object 399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24384">
            <a:solidFill>
              <a:srgbClr val="FFC95B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00" name="object 400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24384">
            <a:solidFill>
              <a:srgbClr val="FFC759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01" name="object 401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21336">
            <a:solidFill>
              <a:srgbClr val="FFC657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02" name="object 402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21336">
            <a:solidFill>
              <a:srgbClr val="FFC553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03" name="object 403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21336">
            <a:solidFill>
              <a:srgbClr val="FFC552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04" name="object 404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21336">
            <a:solidFill>
              <a:srgbClr val="FFC44E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05" name="object 405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21336">
            <a:solidFill>
              <a:srgbClr val="FFC34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06" name="object 406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18288">
            <a:solidFill>
              <a:srgbClr val="FFC34A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07" name="object 407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18288">
            <a:solidFill>
              <a:srgbClr val="FFC045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08" name="object 408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18288">
            <a:solidFill>
              <a:srgbClr val="FFBF41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09" name="object 409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18288">
            <a:solidFill>
              <a:srgbClr val="FFBF3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10" name="object 410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15240">
            <a:solidFill>
              <a:srgbClr val="FFBE3D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11" name="object 411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15240">
            <a:solidFill>
              <a:srgbClr val="FFBE3A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12" name="object 412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15240">
            <a:solidFill>
              <a:srgbClr val="FFBD38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13" name="object 413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15240">
            <a:solidFill>
              <a:srgbClr val="FFBC36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14" name="object 414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12192">
            <a:solidFill>
              <a:srgbClr val="FFBA33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15" name="object 415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12192">
            <a:solidFill>
              <a:srgbClr val="FFB82D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16" name="object 416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12192">
            <a:solidFill>
              <a:srgbClr val="FFB82B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17" name="object 417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12192">
            <a:solidFill>
              <a:srgbClr val="FFB828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18" name="object 418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9144">
            <a:solidFill>
              <a:srgbClr val="FFB726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19" name="object 419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9144">
            <a:solidFill>
              <a:srgbClr val="FFB624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20" name="object 420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9144">
            <a:solidFill>
              <a:srgbClr val="FFB42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21" name="object 421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9144">
            <a:solidFill>
              <a:srgbClr val="FFB31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22" name="object 422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6096">
            <a:solidFill>
              <a:srgbClr val="FFB21B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23" name="object 423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6096">
            <a:solidFill>
              <a:srgbClr val="FFB217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24" name="object 424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6096">
            <a:solidFill>
              <a:srgbClr val="FFB113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25" name="object 425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6096">
            <a:solidFill>
              <a:srgbClr val="FFB012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26" name="object 426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3175">
            <a:solidFill>
              <a:srgbClr val="FFAF0E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27" name="object 427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3175">
            <a:solidFill>
              <a:srgbClr val="FFAD0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28" name="object 428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3175">
            <a:solidFill>
              <a:srgbClr val="FFAC0A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29" name="object 429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3175">
            <a:solidFill>
              <a:srgbClr val="FFAC07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30" name="object 430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3175">
            <a:solidFill>
              <a:srgbClr val="FFAC05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31" name="object 431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09735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09735"/>
                </a:lnTo>
              </a:path>
            </a:pathLst>
          </a:custGeom>
          <a:ln w="3175">
            <a:solidFill>
              <a:srgbClr val="FFAA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32" name="object 432"/>
          <p:cNvSpPr/>
          <p:nvPr/>
        </p:nvSpPr>
        <p:spPr>
          <a:xfrm>
            <a:off x="11118604" y="1274426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222518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</a:path>
            </a:pathLst>
          </a:custGeom>
          <a:ln w="12192">
            <a:solidFill>
              <a:srgbClr val="9C9C9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33" name="object 433"/>
          <p:cNvSpPr txBox="1"/>
          <p:nvPr/>
        </p:nvSpPr>
        <p:spPr>
          <a:xfrm>
            <a:off x="11711738" y="1556608"/>
            <a:ext cx="1362248" cy="133750"/>
          </a:xfrm>
          <a:prstGeom prst="rect">
            <a:avLst/>
          </a:prstGeom>
        </p:spPr>
        <p:txBody>
          <a:bodyPr vert="horz" wrap="square" lIns="0" tIns="14028" rIns="0" bIns="0" rtlCol="0">
            <a:spAutoFit/>
          </a:bodyPr>
          <a:lstStyle/>
          <a:p>
            <a:pPr marL="10391">
              <a:spcBef>
                <a:spcPts val="110"/>
              </a:spcBef>
            </a:pPr>
            <a:r>
              <a:rPr sz="777" spc="16" dirty="0">
                <a:latin typeface="Arial"/>
                <a:cs typeface="Arial"/>
              </a:rPr>
              <a:t>Desert </a:t>
            </a:r>
            <a:r>
              <a:rPr sz="777" spc="20" dirty="0">
                <a:latin typeface="Arial"/>
                <a:cs typeface="Arial"/>
              </a:rPr>
              <a:t>Hot </a:t>
            </a:r>
            <a:r>
              <a:rPr sz="777" spc="12" dirty="0">
                <a:latin typeface="Arial"/>
                <a:cs typeface="Arial"/>
              </a:rPr>
              <a:t>Springs</a:t>
            </a:r>
            <a:r>
              <a:rPr sz="777" spc="-20" dirty="0">
                <a:latin typeface="Arial"/>
                <a:cs typeface="Arial"/>
              </a:rPr>
              <a:t> </a:t>
            </a:r>
            <a:r>
              <a:rPr sz="777" spc="16" dirty="0">
                <a:latin typeface="Arial"/>
                <a:cs typeface="Arial"/>
              </a:rPr>
              <a:t>Subbasin</a:t>
            </a:r>
            <a:endParaRPr sz="777">
              <a:latin typeface="Arial"/>
              <a:cs typeface="Arial"/>
            </a:endParaRPr>
          </a:p>
        </p:txBody>
      </p:sp>
      <p:sp>
        <p:nvSpPr>
          <p:cNvPr id="434" name="object 434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7058">
            <a:solidFill>
              <a:srgbClr val="FEFC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35" name="object 435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4010">
            <a:solidFill>
              <a:srgbClr val="FEF9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36" name="object 436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4010">
            <a:solidFill>
              <a:srgbClr val="FDF7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37" name="object 437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4010">
            <a:solidFill>
              <a:srgbClr val="FDF4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38" name="object 438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4010">
            <a:solidFill>
              <a:srgbClr val="FCF2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39" name="object 439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0962">
            <a:solidFill>
              <a:srgbClr val="FAF0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40" name="object 440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0962">
            <a:solidFill>
              <a:srgbClr val="FAEC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41" name="object 441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0962">
            <a:solidFill>
              <a:srgbClr val="F9EB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42" name="object 442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0962">
            <a:solidFill>
              <a:srgbClr val="F8E5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43" name="object 443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7913">
            <a:solidFill>
              <a:srgbClr val="F8E3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44" name="object 444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7913">
            <a:solidFill>
              <a:srgbClr val="F8DF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45" name="object 445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7913">
            <a:solidFill>
              <a:srgbClr val="F7DE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46" name="object 446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7913">
            <a:solidFill>
              <a:srgbClr val="F7DA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47" name="object 447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4865">
            <a:solidFill>
              <a:srgbClr val="F6D8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48" name="object 448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4865">
            <a:solidFill>
              <a:srgbClr val="F4D6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49" name="object 449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4865">
            <a:solidFill>
              <a:srgbClr val="F4D3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50" name="object 450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4865">
            <a:solidFill>
              <a:srgbClr val="F3CF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51" name="object 451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1817">
            <a:solidFill>
              <a:srgbClr val="F2CC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52" name="object 452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1817">
            <a:solidFill>
              <a:srgbClr val="F2C9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53" name="object 453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1817">
            <a:solidFill>
              <a:srgbClr val="F2C6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54" name="object 454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51817">
            <a:solidFill>
              <a:srgbClr val="F1C4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55" name="object 455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8769">
            <a:solidFill>
              <a:srgbClr val="F1C1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56" name="object 456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8769">
            <a:solidFill>
              <a:srgbClr val="F0BF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57" name="object 457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8769">
            <a:solidFill>
              <a:srgbClr val="F0BD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58" name="object 458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8769">
            <a:solidFill>
              <a:srgbClr val="EDB8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59" name="object 459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5721">
            <a:solidFill>
              <a:srgbClr val="EDB4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60" name="object 460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5721">
            <a:solidFill>
              <a:srgbClr val="ECB2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61" name="object 461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5721">
            <a:solidFill>
              <a:srgbClr val="ECB0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62" name="object 462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5721">
            <a:solidFill>
              <a:srgbClr val="EBAC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63" name="object 463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5721">
            <a:solidFill>
              <a:srgbClr val="EBAB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64" name="object 464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2673">
            <a:solidFill>
              <a:srgbClr val="EBA7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65" name="object 465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2673">
            <a:solidFill>
              <a:srgbClr val="EAA5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66" name="object 466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2673">
            <a:solidFill>
              <a:srgbClr val="E9A0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67" name="object 467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42673">
            <a:solidFill>
              <a:srgbClr val="E79E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68" name="object 468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9625">
            <a:solidFill>
              <a:srgbClr val="E79C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69" name="object 469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9625">
            <a:solidFill>
              <a:srgbClr val="E699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70" name="object 470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9625">
            <a:solidFill>
              <a:srgbClr val="E696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71" name="object 471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9625">
            <a:solidFill>
              <a:srgbClr val="E593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72" name="object 472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6577">
            <a:solidFill>
              <a:srgbClr val="E591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73" name="object 473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6577">
            <a:solidFill>
              <a:srgbClr val="E58E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74" name="object 474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6577">
            <a:solidFill>
              <a:srgbClr val="E48A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75" name="object 475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6577">
            <a:solidFill>
              <a:srgbClr val="E386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76" name="object 476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3529">
            <a:solidFill>
              <a:srgbClr val="E285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77" name="object 477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3529">
            <a:solidFill>
              <a:srgbClr val="E281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78" name="object 478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3529">
            <a:solidFill>
              <a:srgbClr val="E07F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79" name="object 479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3529">
            <a:solidFill>
              <a:srgbClr val="E07D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80" name="object 480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0481">
            <a:solidFill>
              <a:srgbClr val="DF79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81" name="object 481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0481">
            <a:solidFill>
              <a:srgbClr val="DF78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82" name="object 482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0481">
            <a:solidFill>
              <a:srgbClr val="DE72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83" name="object 483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0481">
            <a:solidFill>
              <a:srgbClr val="DE70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84" name="object 484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7432">
            <a:solidFill>
              <a:srgbClr val="DD6D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85" name="object 485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7432">
            <a:solidFill>
              <a:srgbClr val="DC6B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86" name="object 486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7432">
            <a:solidFill>
              <a:srgbClr val="DC69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87" name="object 487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7432">
            <a:solidFill>
              <a:srgbClr val="DA66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88" name="object 488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4384">
            <a:solidFill>
              <a:srgbClr val="DA63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89" name="object 489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4384">
            <a:solidFill>
              <a:srgbClr val="D960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90" name="object 490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4384">
            <a:solidFill>
              <a:srgbClr val="D85B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91" name="object 491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4384">
            <a:solidFill>
              <a:srgbClr val="D859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92" name="object 492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4384">
            <a:solidFill>
              <a:srgbClr val="D857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93" name="object 493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1336">
            <a:solidFill>
              <a:srgbClr val="D753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94" name="object 494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1336">
            <a:solidFill>
              <a:srgbClr val="D752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95" name="object 495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1336">
            <a:solidFill>
              <a:srgbClr val="D64E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96" name="object 496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21336">
            <a:solidFill>
              <a:srgbClr val="D44C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97" name="object 497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8288">
            <a:solidFill>
              <a:srgbClr val="D44A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98" name="object 498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8288">
            <a:solidFill>
              <a:srgbClr val="D345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499" name="object 499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8288">
            <a:solidFill>
              <a:srgbClr val="D241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00" name="object 500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8288">
            <a:solidFill>
              <a:srgbClr val="D23F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01" name="object 501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5240">
            <a:solidFill>
              <a:srgbClr val="D23D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02" name="object 502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5240">
            <a:solidFill>
              <a:srgbClr val="D13A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03" name="object 503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5240">
            <a:solidFill>
              <a:srgbClr val="D138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04" name="object 504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5240">
            <a:solidFill>
              <a:srgbClr val="D036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05" name="object 505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2192">
            <a:solidFill>
              <a:srgbClr val="CF33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06" name="object 506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2192">
            <a:solidFill>
              <a:srgbClr val="CD2D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07" name="object 507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2192">
            <a:solidFill>
              <a:srgbClr val="CD2B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08" name="object 508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12192">
            <a:solidFill>
              <a:srgbClr val="CC28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09" name="object 509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9144">
            <a:solidFill>
              <a:srgbClr val="CC26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10" name="object 510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9144">
            <a:solidFill>
              <a:srgbClr val="CC24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11" name="object 511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9144">
            <a:solidFill>
              <a:srgbClr val="CB20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12" name="object 512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9144">
            <a:solidFill>
              <a:srgbClr val="CB1F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13" name="object 513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096">
            <a:solidFill>
              <a:srgbClr val="CA1B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14" name="object 514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096">
            <a:solidFill>
              <a:srgbClr val="C917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15" name="object 515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096">
            <a:solidFill>
              <a:srgbClr val="C713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16" name="object 516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6096">
            <a:solidFill>
              <a:srgbClr val="C712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17" name="object 517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175">
            <a:solidFill>
              <a:srgbClr val="C60E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18" name="object 518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175">
            <a:solidFill>
              <a:srgbClr val="C50C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19" name="object 519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175">
            <a:solidFill>
              <a:srgbClr val="C50A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20" name="object 520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175">
            <a:solidFill>
              <a:srgbClr val="C507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21" name="object 521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175">
            <a:solidFill>
              <a:srgbClr val="C505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22" name="object 522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112783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  <a:lnTo>
                  <a:pt x="0" y="112783"/>
                </a:lnTo>
              </a:path>
            </a:pathLst>
          </a:custGeom>
          <a:ln w="3175">
            <a:solidFill>
              <a:srgbClr val="C300FF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23" name="object 523"/>
          <p:cNvSpPr/>
          <p:nvPr/>
        </p:nvSpPr>
        <p:spPr>
          <a:xfrm>
            <a:off x="11118604" y="1541282"/>
            <a:ext cx="344459" cy="182360"/>
          </a:xfrm>
          <a:custGeom>
            <a:avLst/>
            <a:gdLst/>
            <a:ahLst/>
            <a:cxnLst/>
            <a:rect l="l" t="t" r="r" b="b"/>
            <a:pathLst>
              <a:path w="421004" h="222885">
                <a:moveTo>
                  <a:pt x="0" y="222518"/>
                </a:moveTo>
                <a:lnTo>
                  <a:pt x="0" y="0"/>
                </a:lnTo>
                <a:lnTo>
                  <a:pt x="420637" y="0"/>
                </a:lnTo>
                <a:lnTo>
                  <a:pt x="420637" y="222518"/>
                </a:lnTo>
                <a:lnTo>
                  <a:pt x="0" y="222518"/>
                </a:lnTo>
              </a:path>
            </a:pathLst>
          </a:custGeom>
          <a:ln w="12192">
            <a:solidFill>
              <a:srgbClr val="9C9C9C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24" name="object 524"/>
          <p:cNvSpPr/>
          <p:nvPr/>
        </p:nvSpPr>
        <p:spPr>
          <a:xfrm>
            <a:off x="5689385" y="7599167"/>
            <a:ext cx="139758" cy="0"/>
          </a:xfrm>
          <a:custGeom>
            <a:avLst/>
            <a:gdLst/>
            <a:ahLst/>
            <a:cxnLst/>
            <a:rect l="l" t="t" r="r" b="b"/>
            <a:pathLst>
              <a:path w="170814">
                <a:moveTo>
                  <a:pt x="0" y="0"/>
                </a:moveTo>
                <a:lnTo>
                  <a:pt x="170693" y="0"/>
                </a:lnTo>
              </a:path>
            </a:pathLst>
          </a:custGeom>
          <a:ln w="79253">
            <a:solidFill>
              <a:srgbClr val="A738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25" name="object 525"/>
          <p:cNvSpPr/>
          <p:nvPr/>
        </p:nvSpPr>
        <p:spPr>
          <a:xfrm>
            <a:off x="5689385" y="7566746"/>
            <a:ext cx="139758" cy="64943"/>
          </a:xfrm>
          <a:custGeom>
            <a:avLst/>
            <a:gdLst/>
            <a:ahLst/>
            <a:cxnLst/>
            <a:rect l="l" t="t" r="r" b="b"/>
            <a:pathLst>
              <a:path w="170814" h="79375">
                <a:moveTo>
                  <a:pt x="0" y="79253"/>
                </a:moveTo>
                <a:lnTo>
                  <a:pt x="0" y="0"/>
                </a:lnTo>
                <a:lnTo>
                  <a:pt x="170693" y="0"/>
                </a:lnTo>
                <a:lnTo>
                  <a:pt x="170693" y="79253"/>
                </a:lnTo>
                <a:lnTo>
                  <a:pt x="0" y="79253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26" name="object 526"/>
          <p:cNvSpPr/>
          <p:nvPr/>
        </p:nvSpPr>
        <p:spPr>
          <a:xfrm>
            <a:off x="5829043" y="7566746"/>
            <a:ext cx="142355" cy="64943"/>
          </a:xfrm>
          <a:custGeom>
            <a:avLst/>
            <a:gdLst/>
            <a:ahLst/>
            <a:cxnLst/>
            <a:rect l="l" t="t" r="r" b="b"/>
            <a:pathLst>
              <a:path w="173989" h="79375">
                <a:moveTo>
                  <a:pt x="0" y="79253"/>
                </a:moveTo>
                <a:lnTo>
                  <a:pt x="0" y="0"/>
                </a:lnTo>
                <a:lnTo>
                  <a:pt x="173741" y="0"/>
                </a:lnTo>
                <a:lnTo>
                  <a:pt x="173741" y="79253"/>
                </a:lnTo>
                <a:lnTo>
                  <a:pt x="0" y="79253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27" name="object 527"/>
          <p:cNvSpPr/>
          <p:nvPr/>
        </p:nvSpPr>
        <p:spPr>
          <a:xfrm>
            <a:off x="5971196" y="7599167"/>
            <a:ext cx="142355" cy="0"/>
          </a:xfrm>
          <a:custGeom>
            <a:avLst/>
            <a:gdLst/>
            <a:ahLst/>
            <a:cxnLst/>
            <a:rect l="l" t="t" r="r" b="b"/>
            <a:pathLst>
              <a:path w="173989">
                <a:moveTo>
                  <a:pt x="0" y="0"/>
                </a:moveTo>
                <a:lnTo>
                  <a:pt x="173741" y="0"/>
                </a:lnTo>
              </a:path>
            </a:pathLst>
          </a:custGeom>
          <a:ln w="79253">
            <a:solidFill>
              <a:srgbClr val="A738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28" name="object 528"/>
          <p:cNvSpPr/>
          <p:nvPr/>
        </p:nvSpPr>
        <p:spPr>
          <a:xfrm>
            <a:off x="5971196" y="7566746"/>
            <a:ext cx="142355" cy="64943"/>
          </a:xfrm>
          <a:custGeom>
            <a:avLst/>
            <a:gdLst/>
            <a:ahLst/>
            <a:cxnLst/>
            <a:rect l="l" t="t" r="r" b="b"/>
            <a:pathLst>
              <a:path w="173989" h="79375">
                <a:moveTo>
                  <a:pt x="0" y="79253"/>
                </a:moveTo>
                <a:lnTo>
                  <a:pt x="0" y="0"/>
                </a:lnTo>
                <a:lnTo>
                  <a:pt x="173741" y="0"/>
                </a:lnTo>
                <a:lnTo>
                  <a:pt x="173741" y="79253"/>
                </a:lnTo>
                <a:lnTo>
                  <a:pt x="0" y="79253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29" name="object 529"/>
          <p:cNvSpPr/>
          <p:nvPr/>
        </p:nvSpPr>
        <p:spPr>
          <a:xfrm>
            <a:off x="6113348" y="7566746"/>
            <a:ext cx="139758" cy="64943"/>
          </a:xfrm>
          <a:custGeom>
            <a:avLst/>
            <a:gdLst/>
            <a:ahLst/>
            <a:cxnLst/>
            <a:rect l="l" t="t" r="r" b="b"/>
            <a:pathLst>
              <a:path w="170814" h="79375">
                <a:moveTo>
                  <a:pt x="0" y="79253"/>
                </a:moveTo>
                <a:lnTo>
                  <a:pt x="0" y="0"/>
                </a:lnTo>
                <a:lnTo>
                  <a:pt x="170693" y="0"/>
                </a:lnTo>
                <a:lnTo>
                  <a:pt x="170693" y="79253"/>
                </a:lnTo>
                <a:lnTo>
                  <a:pt x="0" y="79253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30" name="object 530"/>
          <p:cNvSpPr/>
          <p:nvPr/>
        </p:nvSpPr>
        <p:spPr>
          <a:xfrm>
            <a:off x="6253006" y="7599167"/>
            <a:ext cx="563707" cy="0"/>
          </a:xfrm>
          <a:custGeom>
            <a:avLst/>
            <a:gdLst/>
            <a:ahLst/>
            <a:cxnLst/>
            <a:rect l="l" t="t" r="r" b="b"/>
            <a:pathLst>
              <a:path w="688975">
                <a:moveTo>
                  <a:pt x="0" y="0"/>
                </a:moveTo>
                <a:lnTo>
                  <a:pt x="688870" y="0"/>
                </a:lnTo>
              </a:path>
            </a:pathLst>
          </a:custGeom>
          <a:ln w="79253">
            <a:solidFill>
              <a:srgbClr val="A738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31" name="object 531"/>
          <p:cNvSpPr/>
          <p:nvPr/>
        </p:nvSpPr>
        <p:spPr>
          <a:xfrm>
            <a:off x="6253006" y="7566746"/>
            <a:ext cx="563707" cy="64943"/>
          </a:xfrm>
          <a:custGeom>
            <a:avLst/>
            <a:gdLst/>
            <a:ahLst/>
            <a:cxnLst/>
            <a:rect l="l" t="t" r="r" b="b"/>
            <a:pathLst>
              <a:path w="688975" h="79375">
                <a:moveTo>
                  <a:pt x="0" y="79253"/>
                </a:moveTo>
                <a:lnTo>
                  <a:pt x="0" y="0"/>
                </a:lnTo>
                <a:lnTo>
                  <a:pt x="688870" y="0"/>
                </a:lnTo>
                <a:lnTo>
                  <a:pt x="688870" y="79253"/>
                </a:lnTo>
                <a:lnTo>
                  <a:pt x="0" y="79253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32" name="object 532"/>
          <p:cNvSpPr/>
          <p:nvPr/>
        </p:nvSpPr>
        <p:spPr>
          <a:xfrm>
            <a:off x="6816628" y="7566746"/>
            <a:ext cx="566305" cy="64943"/>
          </a:xfrm>
          <a:custGeom>
            <a:avLst/>
            <a:gdLst/>
            <a:ahLst/>
            <a:cxnLst/>
            <a:rect l="l" t="t" r="r" b="b"/>
            <a:pathLst>
              <a:path w="692150" h="79375">
                <a:moveTo>
                  <a:pt x="0" y="79253"/>
                </a:moveTo>
                <a:lnTo>
                  <a:pt x="0" y="0"/>
                </a:lnTo>
                <a:lnTo>
                  <a:pt x="691918" y="0"/>
                </a:lnTo>
                <a:lnTo>
                  <a:pt x="691918" y="79253"/>
                </a:lnTo>
                <a:lnTo>
                  <a:pt x="0" y="79253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33" name="object 533"/>
          <p:cNvSpPr/>
          <p:nvPr/>
        </p:nvSpPr>
        <p:spPr>
          <a:xfrm>
            <a:off x="7382743" y="7599167"/>
            <a:ext cx="563707" cy="0"/>
          </a:xfrm>
          <a:custGeom>
            <a:avLst/>
            <a:gdLst/>
            <a:ahLst/>
            <a:cxnLst/>
            <a:rect l="l" t="t" r="r" b="b"/>
            <a:pathLst>
              <a:path w="688975">
                <a:moveTo>
                  <a:pt x="0" y="0"/>
                </a:moveTo>
                <a:lnTo>
                  <a:pt x="688870" y="0"/>
                </a:lnTo>
              </a:path>
            </a:pathLst>
          </a:custGeom>
          <a:ln w="79253">
            <a:solidFill>
              <a:srgbClr val="A738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34" name="object 534"/>
          <p:cNvSpPr/>
          <p:nvPr/>
        </p:nvSpPr>
        <p:spPr>
          <a:xfrm>
            <a:off x="7382743" y="7566746"/>
            <a:ext cx="563707" cy="64943"/>
          </a:xfrm>
          <a:custGeom>
            <a:avLst/>
            <a:gdLst/>
            <a:ahLst/>
            <a:cxnLst/>
            <a:rect l="l" t="t" r="r" b="b"/>
            <a:pathLst>
              <a:path w="688975" h="79375">
                <a:moveTo>
                  <a:pt x="0" y="79253"/>
                </a:moveTo>
                <a:lnTo>
                  <a:pt x="0" y="0"/>
                </a:lnTo>
                <a:lnTo>
                  <a:pt x="688870" y="0"/>
                </a:lnTo>
                <a:lnTo>
                  <a:pt x="688870" y="79253"/>
                </a:lnTo>
                <a:lnTo>
                  <a:pt x="0" y="79253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35" name="object 535"/>
          <p:cNvSpPr txBox="1"/>
          <p:nvPr/>
        </p:nvSpPr>
        <p:spPr>
          <a:xfrm>
            <a:off x="5652808" y="7401728"/>
            <a:ext cx="72217" cy="121117"/>
          </a:xfrm>
          <a:prstGeom prst="rect">
            <a:avLst/>
          </a:prstGeom>
        </p:spPr>
        <p:txBody>
          <a:bodyPr vert="horz" wrap="square" lIns="0" tIns="14028" rIns="0" bIns="0" rtlCol="0">
            <a:spAutoFit/>
          </a:bodyPr>
          <a:lstStyle/>
          <a:p>
            <a:pPr marL="10391">
              <a:spcBef>
                <a:spcPts val="110"/>
              </a:spcBef>
            </a:pPr>
            <a:r>
              <a:rPr sz="695" b="1" spc="16" dirty="0">
                <a:latin typeface="Arial"/>
                <a:cs typeface="Arial"/>
              </a:rPr>
              <a:t>0</a:t>
            </a:r>
            <a:endParaRPr sz="695">
              <a:latin typeface="Arial"/>
              <a:cs typeface="Arial"/>
            </a:endParaRPr>
          </a:p>
        </p:txBody>
      </p:sp>
      <p:sp>
        <p:nvSpPr>
          <p:cNvPr id="536" name="object 536"/>
          <p:cNvSpPr txBox="1"/>
          <p:nvPr/>
        </p:nvSpPr>
        <p:spPr>
          <a:xfrm>
            <a:off x="6216430" y="7401728"/>
            <a:ext cx="72217" cy="121117"/>
          </a:xfrm>
          <a:prstGeom prst="rect">
            <a:avLst/>
          </a:prstGeom>
        </p:spPr>
        <p:txBody>
          <a:bodyPr vert="horz" wrap="square" lIns="0" tIns="14028" rIns="0" bIns="0" rtlCol="0">
            <a:spAutoFit/>
          </a:bodyPr>
          <a:lstStyle/>
          <a:p>
            <a:pPr marL="10391">
              <a:spcBef>
                <a:spcPts val="110"/>
              </a:spcBef>
            </a:pPr>
            <a:r>
              <a:rPr sz="695" b="1" spc="16" dirty="0">
                <a:latin typeface="Arial"/>
                <a:cs typeface="Arial"/>
              </a:rPr>
              <a:t>5</a:t>
            </a:r>
            <a:endParaRPr sz="695">
              <a:latin typeface="Arial"/>
              <a:cs typeface="Arial"/>
            </a:endParaRPr>
          </a:p>
        </p:txBody>
      </p:sp>
      <p:sp>
        <p:nvSpPr>
          <p:cNvPr id="537" name="object 537"/>
          <p:cNvSpPr txBox="1"/>
          <p:nvPr/>
        </p:nvSpPr>
        <p:spPr>
          <a:xfrm>
            <a:off x="6753865" y="7401728"/>
            <a:ext cx="124691" cy="121117"/>
          </a:xfrm>
          <a:prstGeom prst="rect">
            <a:avLst/>
          </a:prstGeom>
        </p:spPr>
        <p:txBody>
          <a:bodyPr vert="horz" wrap="square" lIns="0" tIns="14028" rIns="0" bIns="0" rtlCol="0">
            <a:spAutoFit/>
          </a:bodyPr>
          <a:lstStyle/>
          <a:p>
            <a:pPr marL="10391">
              <a:spcBef>
                <a:spcPts val="110"/>
              </a:spcBef>
            </a:pPr>
            <a:r>
              <a:rPr sz="695" b="1" spc="25" dirty="0">
                <a:latin typeface="Arial"/>
                <a:cs typeface="Arial"/>
              </a:rPr>
              <a:t>1</a:t>
            </a:r>
            <a:r>
              <a:rPr sz="695" b="1" spc="16" dirty="0">
                <a:latin typeface="Arial"/>
                <a:cs typeface="Arial"/>
              </a:rPr>
              <a:t>0</a:t>
            </a:r>
            <a:endParaRPr sz="695">
              <a:latin typeface="Arial"/>
              <a:cs typeface="Arial"/>
            </a:endParaRPr>
          </a:p>
        </p:txBody>
      </p:sp>
      <p:sp>
        <p:nvSpPr>
          <p:cNvPr id="538" name="object 538"/>
          <p:cNvSpPr txBox="1"/>
          <p:nvPr/>
        </p:nvSpPr>
        <p:spPr>
          <a:xfrm>
            <a:off x="7319980" y="7401728"/>
            <a:ext cx="124691" cy="121117"/>
          </a:xfrm>
          <a:prstGeom prst="rect">
            <a:avLst/>
          </a:prstGeom>
        </p:spPr>
        <p:txBody>
          <a:bodyPr vert="horz" wrap="square" lIns="0" tIns="14028" rIns="0" bIns="0" rtlCol="0">
            <a:spAutoFit/>
          </a:bodyPr>
          <a:lstStyle/>
          <a:p>
            <a:pPr marL="10391">
              <a:spcBef>
                <a:spcPts val="110"/>
              </a:spcBef>
            </a:pPr>
            <a:r>
              <a:rPr sz="695" b="1" spc="25" dirty="0">
                <a:latin typeface="Arial"/>
                <a:cs typeface="Arial"/>
              </a:rPr>
              <a:t>1</a:t>
            </a:r>
            <a:r>
              <a:rPr sz="695" b="1" spc="16" dirty="0">
                <a:latin typeface="Arial"/>
                <a:cs typeface="Arial"/>
              </a:rPr>
              <a:t>5</a:t>
            </a:r>
            <a:endParaRPr sz="695">
              <a:latin typeface="Arial"/>
              <a:cs typeface="Arial"/>
            </a:endParaRPr>
          </a:p>
        </p:txBody>
      </p:sp>
      <p:sp>
        <p:nvSpPr>
          <p:cNvPr id="539" name="object 539"/>
          <p:cNvSpPr txBox="1"/>
          <p:nvPr/>
        </p:nvSpPr>
        <p:spPr>
          <a:xfrm>
            <a:off x="7883601" y="7401728"/>
            <a:ext cx="124691" cy="121117"/>
          </a:xfrm>
          <a:prstGeom prst="rect">
            <a:avLst/>
          </a:prstGeom>
        </p:spPr>
        <p:txBody>
          <a:bodyPr vert="horz" wrap="square" lIns="0" tIns="14028" rIns="0" bIns="0" rtlCol="0">
            <a:spAutoFit/>
          </a:bodyPr>
          <a:lstStyle/>
          <a:p>
            <a:pPr marL="10391">
              <a:spcBef>
                <a:spcPts val="110"/>
              </a:spcBef>
            </a:pPr>
            <a:r>
              <a:rPr sz="695" b="1" spc="25" dirty="0">
                <a:latin typeface="Arial"/>
                <a:cs typeface="Arial"/>
              </a:rPr>
              <a:t>2</a:t>
            </a:r>
            <a:r>
              <a:rPr sz="695" b="1" spc="16" dirty="0">
                <a:latin typeface="Arial"/>
                <a:cs typeface="Arial"/>
              </a:rPr>
              <a:t>0</a:t>
            </a:r>
            <a:endParaRPr sz="695">
              <a:latin typeface="Arial"/>
              <a:cs typeface="Arial"/>
            </a:endParaRPr>
          </a:p>
        </p:txBody>
      </p:sp>
      <p:sp>
        <p:nvSpPr>
          <p:cNvPr id="540" name="object 540"/>
          <p:cNvSpPr txBox="1"/>
          <p:nvPr/>
        </p:nvSpPr>
        <p:spPr>
          <a:xfrm>
            <a:off x="7968394" y="7528921"/>
            <a:ext cx="254577" cy="121117"/>
          </a:xfrm>
          <a:prstGeom prst="rect">
            <a:avLst/>
          </a:prstGeom>
        </p:spPr>
        <p:txBody>
          <a:bodyPr vert="horz" wrap="square" lIns="0" tIns="14028" rIns="0" bIns="0" rtlCol="0">
            <a:spAutoFit/>
          </a:bodyPr>
          <a:lstStyle/>
          <a:p>
            <a:pPr marL="10391">
              <a:spcBef>
                <a:spcPts val="110"/>
              </a:spcBef>
            </a:pPr>
            <a:r>
              <a:rPr sz="695" b="1" spc="25" dirty="0">
                <a:latin typeface="Arial"/>
                <a:cs typeface="Arial"/>
              </a:rPr>
              <a:t>M</a:t>
            </a:r>
            <a:r>
              <a:rPr sz="695" b="1" spc="20" dirty="0">
                <a:latin typeface="Arial"/>
                <a:cs typeface="Arial"/>
              </a:rPr>
              <a:t>i</a:t>
            </a:r>
            <a:r>
              <a:rPr sz="695" b="1" dirty="0">
                <a:latin typeface="Arial"/>
                <a:cs typeface="Arial"/>
              </a:rPr>
              <a:t>l</a:t>
            </a:r>
            <a:r>
              <a:rPr sz="695" b="1" spc="25" dirty="0">
                <a:latin typeface="Arial"/>
                <a:cs typeface="Arial"/>
              </a:rPr>
              <a:t>e</a:t>
            </a:r>
            <a:r>
              <a:rPr sz="695" b="1" spc="16" dirty="0">
                <a:latin typeface="Arial"/>
                <a:cs typeface="Arial"/>
              </a:rPr>
              <a:t>s</a:t>
            </a:r>
            <a:endParaRPr sz="695">
              <a:latin typeface="Arial"/>
              <a:cs typeface="Arial"/>
            </a:endParaRPr>
          </a:p>
        </p:txBody>
      </p:sp>
      <p:sp>
        <p:nvSpPr>
          <p:cNvPr id="541" name="object 541"/>
          <p:cNvSpPr/>
          <p:nvPr/>
        </p:nvSpPr>
        <p:spPr>
          <a:xfrm>
            <a:off x="5689385" y="7768758"/>
            <a:ext cx="349654" cy="0"/>
          </a:xfrm>
          <a:custGeom>
            <a:avLst/>
            <a:gdLst/>
            <a:ahLst/>
            <a:cxnLst/>
            <a:rect l="l" t="t" r="r" b="b"/>
            <a:pathLst>
              <a:path w="427354">
                <a:moveTo>
                  <a:pt x="0" y="0"/>
                </a:moveTo>
                <a:lnTo>
                  <a:pt x="426733" y="0"/>
                </a:lnTo>
              </a:path>
            </a:pathLst>
          </a:custGeom>
          <a:ln w="79253">
            <a:solidFill>
              <a:srgbClr val="A77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42" name="object 542"/>
          <p:cNvSpPr/>
          <p:nvPr/>
        </p:nvSpPr>
        <p:spPr>
          <a:xfrm>
            <a:off x="5689385" y="7736337"/>
            <a:ext cx="349654" cy="64943"/>
          </a:xfrm>
          <a:custGeom>
            <a:avLst/>
            <a:gdLst/>
            <a:ahLst/>
            <a:cxnLst/>
            <a:rect l="l" t="t" r="r" b="b"/>
            <a:pathLst>
              <a:path w="427354" h="79375">
                <a:moveTo>
                  <a:pt x="0" y="79253"/>
                </a:moveTo>
                <a:lnTo>
                  <a:pt x="0" y="0"/>
                </a:lnTo>
                <a:lnTo>
                  <a:pt x="426733" y="0"/>
                </a:lnTo>
                <a:lnTo>
                  <a:pt x="426733" y="79253"/>
                </a:lnTo>
                <a:lnTo>
                  <a:pt x="0" y="79253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43" name="object 543"/>
          <p:cNvSpPr/>
          <p:nvPr/>
        </p:nvSpPr>
        <p:spPr>
          <a:xfrm>
            <a:off x="6038532" y="7736337"/>
            <a:ext cx="351732" cy="64943"/>
          </a:xfrm>
          <a:custGeom>
            <a:avLst/>
            <a:gdLst/>
            <a:ahLst/>
            <a:cxnLst/>
            <a:rect l="l" t="t" r="r" b="b"/>
            <a:pathLst>
              <a:path w="429895" h="79375">
                <a:moveTo>
                  <a:pt x="0" y="79253"/>
                </a:moveTo>
                <a:lnTo>
                  <a:pt x="0" y="0"/>
                </a:lnTo>
                <a:lnTo>
                  <a:pt x="429781" y="0"/>
                </a:lnTo>
                <a:lnTo>
                  <a:pt x="429781" y="79253"/>
                </a:lnTo>
                <a:lnTo>
                  <a:pt x="0" y="79253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44" name="object 544"/>
          <p:cNvSpPr/>
          <p:nvPr/>
        </p:nvSpPr>
        <p:spPr>
          <a:xfrm>
            <a:off x="6390171" y="7768758"/>
            <a:ext cx="700867" cy="0"/>
          </a:xfrm>
          <a:custGeom>
            <a:avLst/>
            <a:gdLst/>
            <a:ahLst/>
            <a:cxnLst/>
            <a:rect l="l" t="t" r="r" b="b"/>
            <a:pathLst>
              <a:path w="856615">
                <a:moveTo>
                  <a:pt x="0" y="0"/>
                </a:moveTo>
                <a:lnTo>
                  <a:pt x="856516" y="0"/>
                </a:lnTo>
              </a:path>
            </a:pathLst>
          </a:custGeom>
          <a:ln w="79253">
            <a:solidFill>
              <a:srgbClr val="A77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45" name="object 545"/>
          <p:cNvSpPr/>
          <p:nvPr/>
        </p:nvSpPr>
        <p:spPr>
          <a:xfrm>
            <a:off x="6390171" y="7736337"/>
            <a:ext cx="700867" cy="64943"/>
          </a:xfrm>
          <a:custGeom>
            <a:avLst/>
            <a:gdLst/>
            <a:ahLst/>
            <a:cxnLst/>
            <a:rect l="l" t="t" r="r" b="b"/>
            <a:pathLst>
              <a:path w="856615" h="79375">
                <a:moveTo>
                  <a:pt x="0" y="79253"/>
                </a:moveTo>
                <a:lnTo>
                  <a:pt x="0" y="0"/>
                </a:lnTo>
                <a:lnTo>
                  <a:pt x="856516" y="0"/>
                </a:lnTo>
                <a:lnTo>
                  <a:pt x="856516" y="79253"/>
                </a:lnTo>
                <a:lnTo>
                  <a:pt x="0" y="79253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46" name="object 546"/>
          <p:cNvSpPr/>
          <p:nvPr/>
        </p:nvSpPr>
        <p:spPr>
          <a:xfrm>
            <a:off x="7090957" y="7736337"/>
            <a:ext cx="700867" cy="64943"/>
          </a:xfrm>
          <a:custGeom>
            <a:avLst/>
            <a:gdLst/>
            <a:ahLst/>
            <a:cxnLst/>
            <a:rect l="l" t="t" r="r" b="b"/>
            <a:pathLst>
              <a:path w="856615" h="79375">
                <a:moveTo>
                  <a:pt x="0" y="79253"/>
                </a:moveTo>
                <a:lnTo>
                  <a:pt x="0" y="0"/>
                </a:lnTo>
                <a:lnTo>
                  <a:pt x="856515" y="0"/>
                </a:lnTo>
                <a:lnTo>
                  <a:pt x="856515" y="79253"/>
                </a:lnTo>
                <a:lnTo>
                  <a:pt x="0" y="79253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27"/>
          </a:p>
        </p:txBody>
      </p:sp>
      <p:sp>
        <p:nvSpPr>
          <p:cNvPr id="548" name="object 548"/>
          <p:cNvSpPr txBox="1"/>
          <p:nvPr/>
        </p:nvSpPr>
        <p:spPr>
          <a:xfrm>
            <a:off x="6328656" y="7809482"/>
            <a:ext cx="122093" cy="121117"/>
          </a:xfrm>
          <a:prstGeom prst="rect">
            <a:avLst/>
          </a:prstGeom>
        </p:spPr>
        <p:txBody>
          <a:bodyPr vert="horz" wrap="square" lIns="0" tIns="14028" rIns="0" bIns="0" rtlCol="0">
            <a:spAutoFit/>
          </a:bodyPr>
          <a:lstStyle/>
          <a:p>
            <a:pPr marL="10391">
              <a:spcBef>
                <a:spcPts val="110"/>
              </a:spcBef>
            </a:pPr>
            <a:r>
              <a:rPr sz="695" b="1" spc="4" dirty="0">
                <a:latin typeface="Arial"/>
                <a:cs typeface="Arial"/>
              </a:rPr>
              <a:t>1</a:t>
            </a:r>
            <a:r>
              <a:rPr sz="695" b="1" spc="16" dirty="0">
                <a:latin typeface="Arial"/>
                <a:cs typeface="Arial"/>
              </a:rPr>
              <a:t>0</a:t>
            </a:r>
            <a:endParaRPr sz="695">
              <a:latin typeface="Arial"/>
              <a:cs typeface="Arial"/>
            </a:endParaRPr>
          </a:p>
        </p:txBody>
      </p:sp>
      <p:sp>
        <p:nvSpPr>
          <p:cNvPr id="549" name="object 549"/>
          <p:cNvSpPr txBox="1"/>
          <p:nvPr/>
        </p:nvSpPr>
        <p:spPr>
          <a:xfrm>
            <a:off x="7029442" y="7809482"/>
            <a:ext cx="122093" cy="121117"/>
          </a:xfrm>
          <a:prstGeom prst="rect">
            <a:avLst/>
          </a:prstGeom>
        </p:spPr>
        <p:txBody>
          <a:bodyPr vert="horz" wrap="square" lIns="0" tIns="14028" rIns="0" bIns="0" rtlCol="0">
            <a:spAutoFit/>
          </a:bodyPr>
          <a:lstStyle/>
          <a:p>
            <a:pPr marL="10391">
              <a:spcBef>
                <a:spcPts val="110"/>
              </a:spcBef>
            </a:pPr>
            <a:r>
              <a:rPr sz="695" b="1" spc="4" dirty="0">
                <a:latin typeface="Arial"/>
                <a:cs typeface="Arial"/>
              </a:rPr>
              <a:t>2</a:t>
            </a:r>
            <a:r>
              <a:rPr sz="695" b="1" spc="16" dirty="0">
                <a:latin typeface="Arial"/>
                <a:cs typeface="Arial"/>
              </a:rPr>
              <a:t>0</a:t>
            </a:r>
            <a:endParaRPr sz="695">
              <a:latin typeface="Arial"/>
              <a:cs typeface="Arial"/>
            </a:endParaRPr>
          </a:p>
        </p:txBody>
      </p:sp>
      <p:sp>
        <p:nvSpPr>
          <p:cNvPr id="550" name="object 550"/>
          <p:cNvSpPr txBox="1"/>
          <p:nvPr/>
        </p:nvSpPr>
        <p:spPr>
          <a:xfrm>
            <a:off x="7730227" y="7809482"/>
            <a:ext cx="122093" cy="121117"/>
          </a:xfrm>
          <a:prstGeom prst="rect">
            <a:avLst/>
          </a:prstGeom>
        </p:spPr>
        <p:txBody>
          <a:bodyPr vert="horz" wrap="square" lIns="0" tIns="14028" rIns="0" bIns="0" rtlCol="0">
            <a:spAutoFit/>
          </a:bodyPr>
          <a:lstStyle/>
          <a:p>
            <a:pPr marL="10391">
              <a:spcBef>
                <a:spcPts val="110"/>
              </a:spcBef>
            </a:pPr>
            <a:r>
              <a:rPr sz="695" b="1" spc="4" dirty="0">
                <a:latin typeface="Arial"/>
                <a:cs typeface="Arial"/>
              </a:rPr>
              <a:t>3</a:t>
            </a:r>
            <a:r>
              <a:rPr sz="695" b="1" spc="16" dirty="0">
                <a:latin typeface="Arial"/>
                <a:cs typeface="Arial"/>
              </a:rPr>
              <a:t>0</a:t>
            </a:r>
            <a:endParaRPr sz="695">
              <a:latin typeface="Arial"/>
              <a:cs typeface="Arial"/>
            </a:endParaRPr>
          </a:p>
        </p:txBody>
      </p:sp>
      <p:sp>
        <p:nvSpPr>
          <p:cNvPr id="551" name="object 551"/>
          <p:cNvSpPr txBox="1"/>
          <p:nvPr/>
        </p:nvSpPr>
        <p:spPr>
          <a:xfrm>
            <a:off x="7813771" y="7698512"/>
            <a:ext cx="160020" cy="121117"/>
          </a:xfrm>
          <a:prstGeom prst="rect">
            <a:avLst/>
          </a:prstGeom>
        </p:spPr>
        <p:txBody>
          <a:bodyPr vert="horz" wrap="square" lIns="0" tIns="14028" rIns="0" bIns="0" rtlCol="0">
            <a:spAutoFit/>
          </a:bodyPr>
          <a:lstStyle/>
          <a:p>
            <a:pPr marL="10391">
              <a:spcBef>
                <a:spcPts val="110"/>
              </a:spcBef>
            </a:pPr>
            <a:r>
              <a:rPr sz="695" i="1" spc="25" dirty="0">
                <a:solidFill>
                  <a:srgbClr val="724C00"/>
                </a:solidFill>
                <a:latin typeface="Arial"/>
                <a:cs typeface="Arial"/>
              </a:rPr>
              <a:t>KM</a:t>
            </a:r>
            <a:endParaRPr sz="695">
              <a:latin typeface="Arial"/>
              <a:cs typeface="Arial"/>
            </a:endParaRPr>
          </a:p>
        </p:txBody>
      </p:sp>
      <p:sp>
        <p:nvSpPr>
          <p:cNvPr id="552" name="object 552"/>
          <p:cNvSpPr txBox="1"/>
          <p:nvPr/>
        </p:nvSpPr>
        <p:spPr>
          <a:xfrm>
            <a:off x="11168067" y="3695958"/>
            <a:ext cx="2152477" cy="616602"/>
          </a:xfrm>
          <a:prstGeom prst="rect">
            <a:avLst/>
          </a:prstGeom>
        </p:spPr>
        <p:txBody>
          <a:bodyPr vert="horz" wrap="square" lIns="0" tIns="12469" rIns="0" bIns="0" rtlCol="0">
            <a:spAutoFit/>
          </a:bodyPr>
          <a:lstStyle/>
          <a:p>
            <a:pPr marL="10391" marR="4156" algn="just">
              <a:lnSpc>
                <a:spcPct val="101099"/>
              </a:lnSpc>
              <a:spcBef>
                <a:spcPts val="98"/>
              </a:spcBef>
            </a:pPr>
            <a:r>
              <a:rPr sz="777" spc="8" dirty="0">
                <a:latin typeface="Arial"/>
                <a:cs typeface="Arial"/>
              </a:rPr>
              <a:t>* - </a:t>
            </a:r>
            <a:r>
              <a:rPr sz="777" spc="20" dirty="0">
                <a:latin typeface="Arial"/>
                <a:cs typeface="Arial"/>
              </a:rPr>
              <a:t>The </a:t>
            </a:r>
            <a:r>
              <a:rPr sz="777" spc="12" dirty="0">
                <a:latin typeface="Arial"/>
                <a:cs typeface="Arial"/>
              </a:rPr>
              <a:t>northern </a:t>
            </a:r>
            <a:r>
              <a:rPr sz="777" spc="20" dirty="0">
                <a:latin typeface="Arial"/>
                <a:cs typeface="Arial"/>
              </a:rPr>
              <a:t>reach </a:t>
            </a:r>
            <a:r>
              <a:rPr sz="777" spc="8" dirty="0">
                <a:latin typeface="Arial"/>
                <a:cs typeface="Arial"/>
              </a:rPr>
              <a:t>of </a:t>
            </a:r>
            <a:r>
              <a:rPr sz="777" spc="12" dirty="0">
                <a:latin typeface="Arial"/>
                <a:cs typeface="Arial"/>
              </a:rPr>
              <a:t>the </a:t>
            </a:r>
            <a:r>
              <a:rPr sz="777" spc="16" dirty="0">
                <a:latin typeface="Arial"/>
                <a:cs typeface="Arial"/>
              </a:rPr>
              <a:t>Whitewater River  </a:t>
            </a:r>
            <a:r>
              <a:rPr sz="777" spc="4" dirty="0">
                <a:latin typeface="Arial"/>
                <a:cs typeface="Arial"/>
              </a:rPr>
              <a:t>is </a:t>
            </a:r>
            <a:r>
              <a:rPr sz="777" spc="12" dirty="0">
                <a:latin typeface="Arial"/>
                <a:cs typeface="Arial"/>
              </a:rPr>
              <a:t>referred to </a:t>
            </a:r>
            <a:r>
              <a:rPr sz="777" spc="25" dirty="0">
                <a:latin typeface="Arial"/>
                <a:cs typeface="Arial"/>
              </a:rPr>
              <a:t>as</a:t>
            </a:r>
            <a:r>
              <a:rPr sz="777" spc="262" dirty="0">
                <a:latin typeface="Arial"/>
                <a:cs typeface="Arial"/>
              </a:rPr>
              <a:t> </a:t>
            </a:r>
            <a:r>
              <a:rPr sz="777" spc="16" dirty="0">
                <a:latin typeface="Arial"/>
                <a:cs typeface="Arial"/>
              </a:rPr>
              <a:t>the Whitewater River  Stormwater Channel. </a:t>
            </a:r>
            <a:r>
              <a:rPr sz="777" spc="20" dirty="0">
                <a:latin typeface="Arial"/>
                <a:cs typeface="Arial"/>
              </a:rPr>
              <a:t>The </a:t>
            </a:r>
            <a:r>
              <a:rPr sz="777" spc="12" dirty="0">
                <a:latin typeface="Arial"/>
                <a:cs typeface="Arial"/>
              </a:rPr>
              <a:t>southern </a:t>
            </a:r>
            <a:r>
              <a:rPr sz="777" spc="16" dirty="0">
                <a:latin typeface="Arial"/>
                <a:cs typeface="Arial"/>
              </a:rPr>
              <a:t>23-mile  reach </a:t>
            </a:r>
            <a:r>
              <a:rPr sz="777" spc="4" dirty="0">
                <a:latin typeface="Arial"/>
                <a:cs typeface="Arial"/>
              </a:rPr>
              <a:t>is </a:t>
            </a:r>
            <a:r>
              <a:rPr sz="777" spc="16" dirty="0">
                <a:latin typeface="Arial"/>
                <a:cs typeface="Arial"/>
              </a:rPr>
              <a:t>referred </a:t>
            </a:r>
            <a:r>
              <a:rPr sz="777" spc="12" dirty="0">
                <a:latin typeface="Arial"/>
                <a:cs typeface="Arial"/>
              </a:rPr>
              <a:t>to as </a:t>
            </a:r>
            <a:r>
              <a:rPr sz="777" spc="16" dirty="0">
                <a:latin typeface="Arial"/>
                <a:cs typeface="Arial"/>
              </a:rPr>
              <a:t>the Coachella </a:t>
            </a:r>
            <a:r>
              <a:rPr sz="777" spc="4" dirty="0">
                <a:latin typeface="Arial"/>
                <a:cs typeface="Arial"/>
              </a:rPr>
              <a:t>Valley  </a:t>
            </a:r>
            <a:r>
              <a:rPr sz="777" spc="16" dirty="0">
                <a:latin typeface="Arial"/>
                <a:cs typeface="Arial"/>
              </a:rPr>
              <a:t>Stormwater</a:t>
            </a:r>
            <a:r>
              <a:rPr sz="777" spc="20" dirty="0">
                <a:latin typeface="Arial"/>
                <a:cs typeface="Arial"/>
              </a:rPr>
              <a:t> </a:t>
            </a:r>
            <a:r>
              <a:rPr sz="777" spc="16" dirty="0">
                <a:latin typeface="Arial"/>
                <a:cs typeface="Arial"/>
              </a:rPr>
              <a:t>Channel.</a:t>
            </a:r>
            <a:endParaRPr sz="777">
              <a:latin typeface="Arial"/>
              <a:cs typeface="Arial"/>
            </a:endParaRPr>
          </a:p>
        </p:txBody>
      </p:sp>
      <p:sp>
        <p:nvSpPr>
          <p:cNvPr id="553" name="object 553"/>
          <p:cNvSpPr txBox="1"/>
          <p:nvPr/>
        </p:nvSpPr>
        <p:spPr>
          <a:xfrm>
            <a:off x="11168067" y="4414225"/>
            <a:ext cx="2152477" cy="491976"/>
          </a:xfrm>
          <a:prstGeom prst="rect">
            <a:avLst/>
          </a:prstGeom>
        </p:spPr>
        <p:txBody>
          <a:bodyPr vert="horz" wrap="square" lIns="0" tIns="13508" rIns="0" bIns="0" rtlCol="0">
            <a:spAutoFit/>
          </a:bodyPr>
          <a:lstStyle/>
          <a:p>
            <a:pPr marL="10391" marR="4156" algn="just">
              <a:lnSpc>
                <a:spcPct val="100400"/>
              </a:lnSpc>
              <a:spcBef>
                <a:spcPts val="106"/>
              </a:spcBef>
            </a:pPr>
            <a:r>
              <a:rPr sz="777" spc="8" dirty="0">
                <a:latin typeface="Arial"/>
                <a:cs typeface="Arial"/>
              </a:rPr>
              <a:t>** - </a:t>
            </a:r>
            <a:r>
              <a:rPr sz="777" spc="20" dirty="0">
                <a:latin typeface="Arial"/>
                <a:cs typeface="Arial"/>
              </a:rPr>
              <a:t>The </a:t>
            </a:r>
            <a:r>
              <a:rPr sz="777" spc="16" dirty="0">
                <a:latin typeface="Arial"/>
                <a:cs typeface="Arial"/>
              </a:rPr>
              <a:t>subbasin is </a:t>
            </a:r>
            <a:r>
              <a:rPr sz="777" spc="12" dirty="0">
                <a:latin typeface="Arial"/>
                <a:cs typeface="Arial"/>
              </a:rPr>
              <a:t>indentified as </a:t>
            </a:r>
            <a:r>
              <a:rPr sz="777" spc="8" dirty="0">
                <a:latin typeface="Arial"/>
                <a:cs typeface="Arial"/>
              </a:rPr>
              <a:t>the </a:t>
            </a:r>
            <a:r>
              <a:rPr sz="777" spc="12" dirty="0">
                <a:latin typeface="Arial"/>
                <a:cs typeface="Arial"/>
              </a:rPr>
              <a:t>Indio  </a:t>
            </a:r>
            <a:r>
              <a:rPr sz="777" spc="16" dirty="0">
                <a:latin typeface="Arial"/>
                <a:cs typeface="Arial"/>
              </a:rPr>
              <a:t>Subbasin </a:t>
            </a:r>
            <a:r>
              <a:rPr sz="777" spc="12" dirty="0">
                <a:latin typeface="Arial"/>
                <a:cs typeface="Arial"/>
              </a:rPr>
              <a:t>by </a:t>
            </a:r>
            <a:r>
              <a:rPr sz="777" spc="29" dirty="0">
                <a:latin typeface="Arial"/>
                <a:cs typeface="Arial"/>
              </a:rPr>
              <a:t>DWR </a:t>
            </a:r>
            <a:r>
              <a:rPr sz="777" spc="12" dirty="0">
                <a:latin typeface="Arial"/>
                <a:cs typeface="Arial"/>
              </a:rPr>
              <a:t>and </a:t>
            </a:r>
            <a:r>
              <a:rPr sz="777" spc="16" dirty="0">
                <a:latin typeface="Arial"/>
                <a:cs typeface="Arial"/>
              </a:rPr>
              <a:t>the Whitewater River  Subbasin </a:t>
            </a:r>
            <a:r>
              <a:rPr sz="777" spc="25" dirty="0">
                <a:latin typeface="Arial"/>
                <a:cs typeface="Arial"/>
              </a:rPr>
              <a:t>by  </a:t>
            </a:r>
            <a:r>
              <a:rPr sz="777" spc="12" dirty="0">
                <a:latin typeface="Arial"/>
                <a:cs typeface="Arial"/>
              </a:rPr>
              <a:t>the </a:t>
            </a:r>
            <a:r>
              <a:rPr sz="777" spc="25" dirty="0">
                <a:latin typeface="Arial"/>
                <a:cs typeface="Arial"/>
              </a:rPr>
              <a:t>USGS. </a:t>
            </a:r>
            <a:r>
              <a:rPr sz="777" spc="12" dirty="0">
                <a:latin typeface="Arial"/>
                <a:cs typeface="Arial"/>
              </a:rPr>
              <a:t>This report </a:t>
            </a:r>
            <a:r>
              <a:rPr sz="777" spc="8" dirty="0">
                <a:latin typeface="Arial"/>
                <a:cs typeface="Arial"/>
              </a:rPr>
              <a:t>will  identify </a:t>
            </a:r>
            <a:r>
              <a:rPr sz="777" spc="12" dirty="0">
                <a:latin typeface="Arial"/>
                <a:cs typeface="Arial"/>
              </a:rPr>
              <a:t>it as </a:t>
            </a:r>
            <a:r>
              <a:rPr sz="777" spc="8" dirty="0">
                <a:latin typeface="Arial"/>
                <a:cs typeface="Arial"/>
              </a:rPr>
              <a:t>the </a:t>
            </a:r>
            <a:r>
              <a:rPr sz="777" spc="16" dirty="0">
                <a:latin typeface="Arial"/>
                <a:cs typeface="Arial"/>
              </a:rPr>
              <a:t>Whitewater </a:t>
            </a:r>
            <a:r>
              <a:rPr sz="777" spc="12" dirty="0">
                <a:latin typeface="Arial"/>
                <a:cs typeface="Arial"/>
              </a:rPr>
              <a:t>River</a:t>
            </a:r>
            <a:r>
              <a:rPr sz="777" spc="61" dirty="0">
                <a:latin typeface="Arial"/>
                <a:cs typeface="Arial"/>
              </a:rPr>
              <a:t> </a:t>
            </a:r>
            <a:r>
              <a:rPr sz="777" spc="16" dirty="0">
                <a:latin typeface="Arial"/>
                <a:cs typeface="Arial"/>
              </a:rPr>
              <a:t>Subbasin.</a:t>
            </a:r>
            <a:endParaRPr sz="777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84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71025" y="664884"/>
            <a:ext cx="7380733" cy="6200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" name="object 3"/>
          <p:cNvSpPr txBox="1"/>
          <p:nvPr/>
        </p:nvSpPr>
        <p:spPr>
          <a:xfrm>
            <a:off x="9736217" y="3407921"/>
            <a:ext cx="94129" cy="177250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1059" dirty="0">
                <a:latin typeface="Tw Cen MT Condensed Extra Bold"/>
                <a:cs typeface="Tw Cen MT Condensed Extra Bold"/>
              </a:rPr>
              <a:t>4</a:t>
            </a:r>
            <a:endParaRPr sz="1059">
              <a:latin typeface="Tw Cen MT Condensed Extra Bold"/>
              <a:cs typeface="Tw Cen MT Condensed Extra Bold"/>
            </a:endParaRPr>
          </a:p>
        </p:txBody>
      </p:sp>
      <p:sp>
        <p:nvSpPr>
          <p:cNvPr id="4" name="object 4"/>
          <p:cNvSpPr txBox="1"/>
          <p:nvPr/>
        </p:nvSpPr>
        <p:spPr>
          <a:xfrm rot="1920000">
            <a:off x="8819126" y="3390116"/>
            <a:ext cx="151546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9"/>
              </a:lnSpc>
            </a:pPr>
            <a:r>
              <a:rPr sz="1059" dirty="0">
                <a:latin typeface="Tw Cen MT Condensed Extra Bold"/>
                <a:cs typeface="Tw Cen MT Condensed Extra Bold"/>
              </a:rPr>
              <a:t>4</a:t>
            </a:r>
            <a:endParaRPr sz="1059">
              <a:latin typeface="Tw Cen MT Condensed Extra Bold"/>
              <a:cs typeface="Tw Cen MT Condensed Extra Bold"/>
            </a:endParaRPr>
          </a:p>
        </p:txBody>
      </p:sp>
      <p:sp>
        <p:nvSpPr>
          <p:cNvPr id="5" name="object 5"/>
          <p:cNvSpPr txBox="1"/>
          <p:nvPr/>
        </p:nvSpPr>
        <p:spPr>
          <a:xfrm rot="1140000">
            <a:off x="9131319" y="3511085"/>
            <a:ext cx="152148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9"/>
              </a:lnSpc>
            </a:pPr>
            <a:r>
              <a:rPr sz="1059" dirty="0">
                <a:latin typeface="Tw Cen MT Condensed Extra Bold"/>
                <a:cs typeface="Tw Cen MT Condensed Extra Bold"/>
              </a:rPr>
              <a:t>4</a:t>
            </a:r>
            <a:endParaRPr sz="1059">
              <a:latin typeface="Tw Cen MT Condensed Extra Bold"/>
              <a:cs typeface="Tw Cen MT Condensed Extra Bold"/>
            </a:endParaRPr>
          </a:p>
        </p:txBody>
      </p:sp>
      <p:sp>
        <p:nvSpPr>
          <p:cNvPr id="6" name="object 6"/>
          <p:cNvSpPr txBox="1"/>
          <p:nvPr/>
        </p:nvSpPr>
        <p:spPr>
          <a:xfrm rot="1380000">
            <a:off x="9002296" y="3386306"/>
            <a:ext cx="151546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9"/>
              </a:lnSpc>
            </a:pPr>
            <a:r>
              <a:rPr sz="1059" dirty="0">
                <a:latin typeface="Tw Cen MT Condensed Extra Bold"/>
                <a:cs typeface="Tw Cen MT Condensed Extra Bold"/>
              </a:rPr>
              <a:t>4</a:t>
            </a:r>
            <a:endParaRPr sz="1059">
              <a:latin typeface="Tw Cen MT Condensed Extra Bold"/>
              <a:cs typeface="Tw Cen MT Condensed Extra Bold"/>
            </a:endParaRPr>
          </a:p>
        </p:txBody>
      </p:sp>
      <p:sp>
        <p:nvSpPr>
          <p:cNvPr id="7" name="object 7"/>
          <p:cNvSpPr txBox="1"/>
          <p:nvPr/>
        </p:nvSpPr>
        <p:spPr>
          <a:xfrm rot="300000">
            <a:off x="9321981" y="3447068"/>
            <a:ext cx="151546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9"/>
              </a:lnSpc>
            </a:pPr>
            <a:r>
              <a:rPr sz="1059" dirty="0">
                <a:latin typeface="Tw Cen MT Condensed Extra Bold"/>
                <a:cs typeface="Tw Cen MT Condensed Extra Bold"/>
              </a:rPr>
              <a:t>4</a:t>
            </a:r>
            <a:endParaRPr sz="1059">
              <a:latin typeface="Tw Cen MT Condensed Extra Bold"/>
              <a:cs typeface="Tw Cen MT Condensed Extra Bold"/>
            </a:endParaRPr>
          </a:p>
        </p:txBody>
      </p:sp>
      <p:sp>
        <p:nvSpPr>
          <p:cNvPr id="8" name="object 8"/>
          <p:cNvSpPr txBox="1"/>
          <p:nvPr/>
        </p:nvSpPr>
        <p:spPr>
          <a:xfrm rot="720000">
            <a:off x="9738367" y="3535181"/>
            <a:ext cx="152148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9"/>
              </a:lnSpc>
            </a:pPr>
            <a:r>
              <a:rPr sz="1059" dirty="0">
                <a:latin typeface="Tw Cen MT Condensed Extra Bold"/>
                <a:cs typeface="Tw Cen MT Condensed Extra Bold"/>
              </a:rPr>
              <a:t>4</a:t>
            </a:r>
            <a:endParaRPr sz="1059">
              <a:latin typeface="Tw Cen MT Condensed Extra Bold"/>
              <a:cs typeface="Tw Cen MT Condensed Extra Bold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69730" y="861767"/>
            <a:ext cx="6724" cy="100181"/>
          </a:xfrm>
          <a:custGeom>
            <a:avLst/>
            <a:gdLst/>
            <a:ahLst/>
            <a:cxnLst/>
            <a:rect l="l" t="t" r="r" b="b"/>
            <a:pathLst>
              <a:path w="6350" h="94615">
                <a:moveTo>
                  <a:pt x="0" y="0"/>
                </a:moveTo>
                <a:lnTo>
                  <a:pt x="6095" y="42675"/>
                </a:lnTo>
                <a:lnTo>
                  <a:pt x="6095" y="67062"/>
                </a:lnTo>
                <a:lnTo>
                  <a:pt x="6095" y="88400"/>
                </a:lnTo>
                <a:lnTo>
                  <a:pt x="6095" y="94496"/>
                </a:lnTo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" name="object 10"/>
          <p:cNvSpPr/>
          <p:nvPr/>
        </p:nvSpPr>
        <p:spPr>
          <a:xfrm>
            <a:off x="2499449" y="658430"/>
            <a:ext cx="7406551" cy="6216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" name="object 11"/>
          <p:cNvSpPr txBox="1"/>
          <p:nvPr/>
        </p:nvSpPr>
        <p:spPr>
          <a:xfrm>
            <a:off x="3319255" y="3849983"/>
            <a:ext cx="122368" cy="177250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1059" spc="-381" dirty="0">
                <a:solidFill>
                  <a:srgbClr val="00FF00"/>
                </a:solidFill>
                <a:latin typeface="Arial"/>
                <a:cs typeface="Arial"/>
              </a:rPr>
              <a:t>"</a:t>
            </a:r>
            <a:r>
              <a:rPr sz="1059" spc="450" dirty="0">
                <a:latin typeface="Arial"/>
                <a:cs typeface="Arial"/>
              </a:rPr>
              <a:t>/</a:t>
            </a:r>
            <a:endParaRPr sz="105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11772" y="3075361"/>
            <a:ext cx="139849" cy="20914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1271" spc="-709" dirty="0">
                <a:solidFill>
                  <a:srgbClr val="FF0000"/>
                </a:solidFill>
                <a:latin typeface="Arial"/>
                <a:cs typeface="Arial"/>
              </a:rPr>
              <a:t>#</a:t>
            </a:r>
            <a:r>
              <a:rPr sz="1271" spc="392" dirty="0">
                <a:latin typeface="Arial"/>
                <a:cs typeface="Arial"/>
              </a:rPr>
              <a:t>*</a:t>
            </a:r>
            <a:endParaRPr sz="1271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00655" y="3575638"/>
            <a:ext cx="155986" cy="235546"/>
          </a:xfrm>
          <a:prstGeom prst="rect">
            <a:avLst/>
          </a:prstGeom>
        </p:spPr>
        <p:txBody>
          <a:bodyPr vert="horz" wrap="square" lIns="0" tIns="15463" rIns="0" bIns="0" rtlCol="0">
            <a:spAutoFit/>
          </a:bodyPr>
          <a:lstStyle/>
          <a:p>
            <a:pPr marL="13447">
              <a:spcBef>
                <a:spcPts val="121"/>
              </a:spcBef>
            </a:pPr>
            <a:r>
              <a:rPr sz="1429" spc="-1355" dirty="0">
                <a:latin typeface="Arial"/>
                <a:cs typeface="Arial"/>
              </a:rPr>
              <a:t>W</a:t>
            </a:r>
            <a:r>
              <a:rPr sz="1429" spc="58" dirty="0">
                <a:latin typeface="Arial"/>
                <a:cs typeface="Arial"/>
              </a:rPr>
              <a:t>X</a:t>
            </a:r>
            <a:endParaRPr sz="1429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 rot="10800000">
            <a:off x="5357477" y="3499844"/>
            <a:ext cx="197521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1"/>
              </a:lnSpc>
            </a:pPr>
            <a:r>
              <a:rPr sz="1271" spc="-709" dirty="0">
                <a:solidFill>
                  <a:srgbClr val="0070FF"/>
                </a:solidFill>
                <a:latin typeface="Arial"/>
                <a:cs typeface="Arial"/>
              </a:rPr>
              <a:t>#</a:t>
            </a:r>
            <a:r>
              <a:rPr sz="1271" spc="392" dirty="0">
                <a:latin typeface="Arial"/>
                <a:cs typeface="Arial"/>
              </a:rPr>
              <a:t>*</a:t>
            </a:r>
            <a:endParaRPr sz="1271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21586" y="1865013"/>
            <a:ext cx="282388" cy="177250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40340">
              <a:spcBef>
                <a:spcPts val="111"/>
              </a:spcBef>
            </a:pPr>
            <a:r>
              <a:rPr sz="1059" spc="64" dirty="0">
                <a:solidFill>
                  <a:srgbClr val="00FF00"/>
                </a:solidFill>
                <a:latin typeface="Arial"/>
                <a:cs typeface="Arial"/>
              </a:rPr>
              <a:t>"</a:t>
            </a:r>
            <a:r>
              <a:rPr sz="1059" spc="64" dirty="0">
                <a:latin typeface="Arial"/>
                <a:cs typeface="Arial"/>
              </a:rPr>
              <a:t>/</a:t>
            </a:r>
            <a:r>
              <a:rPr sz="1588" spc="94" baseline="-13888" dirty="0">
                <a:solidFill>
                  <a:srgbClr val="FFAA00"/>
                </a:solidFill>
                <a:latin typeface="Arial"/>
                <a:cs typeface="Arial"/>
              </a:rPr>
              <a:t>!</a:t>
            </a:r>
            <a:r>
              <a:rPr sz="1588" spc="94" baseline="-16666" dirty="0">
                <a:latin typeface="Arial"/>
                <a:cs typeface="Arial"/>
              </a:rPr>
              <a:t>(</a:t>
            </a:r>
            <a:endParaRPr sz="1588" baseline="-16666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 rot="1380000">
            <a:off x="7429391" y="5071503"/>
            <a:ext cx="724657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847" b="1" spc="-5" dirty="0">
                <a:latin typeface="Arial"/>
                <a:cs typeface="Arial"/>
              </a:rPr>
              <a:t>Banning</a:t>
            </a:r>
            <a:r>
              <a:rPr sz="847" b="1" spc="-85" dirty="0">
                <a:latin typeface="Arial"/>
                <a:cs typeface="Arial"/>
              </a:rPr>
              <a:t> </a:t>
            </a:r>
            <a:r>
              <a:rPr sz="847" b="1" spc="-5" dirty="0">
                <a:latin typeface="Arial"/>
                <a:cs typeface="Arial"/>
              </a:rPr>
              <a:t>Fault</a:t>
            </a:r>
            <a:endParaRPr sz="847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 rot="1560000">
            <a:off x="5917274" y="927049"/>
            <a:ext cx="589820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42"/>
              </a:lnSpc>
            </a:pPr>
            <a:r>
              <a:rPr sz="900" b="1" i="1" spc="11" dirty="0">
                <a:solidFill>
                  <a:srgbClr val="4D4D4D"/>
                </a:solidFill>
                <a:latin typeface="Arial"/>
                <a:cs typeface="Arial"/>
              </a:rPr>
              <a:t>Little</a:t>
            </a:r>
            <a:r>
              <a:rPr sz="900" b="1" i="1" spc="206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b="1" i="1" spc="21" dirty="0">
                <a:solidFill>
                  <a:srgbClr val="4D4D4D"/>
                </a:solidFill>
                <a:latin typeface="Arial"/>
                <a:cs typeface="Arial"/>
              </a:rPr>
              <a:t>San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 rot="1560000">
            <a:off x="6464666" y="1361102"/>
            <a:ext cx="1250935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42"/>
              </a:lnSpc>
            </a:pPr>
            <a:r>
              <a:rPr sz="1350" b="1" i="1" spc="32" baseline="3267" dirty="0">
                <a:solidFill>
                  <a:srgbClr val="4D4D4D"/>
                </a:solidFill>
                <a:latin typeface="Arial"/>
                <a:cs typeface="Arial"/>
              </a:rPr>
              <a:t>Berardino</a:t>
            </a:r>
            <a:r>
              <a:rPr sz="1350" b="1" i="1" spc="277" baseline="3267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b="1" i="1" spc="21" dirty="0">
                <a:solidFill>
                  <a:srgbClr val="4D4D4D"/>
                </a:solidFill>
                <a:latin typeface="Arial"/>
                <a:cs typeface="Arial"/>
              </a:rPr>
              <a:t>Mountains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11681" y="5641298"/>
            <a:ext cx="279699" cy="372688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2329" spc="-651" dirty="0">
                <a:solidFill>
                  <a:srgbClr val="676767"/>
                </a:solidFill>
                <a:latin typeface="Arial"/>
                <a:cs typeface="Arial"/>
              </a:rPr>
              <a:t>Ì</a:t>
            </a:r>
            <a:r>
              <a:rPr sz="2329" spc="429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2329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 rot="3300000">
            <a:off x="4625162" y="4742849"/>
            <a:ext cx="886578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1271" i="1" spc="-47" baseline="6944" dirty="0">
                <a:solidFill>
                  <a:srgbClr val="002672"/>
                </a:solidFill>
                <a:latin typeface="Arial"/>
                <a:cs typeface="Arial"/>
              </a:rPr>
              <a:t>W</a:t>
            </a:r>
            <a:r>
              <a:rPr sz="1271" i="1" spc="-7" baseline="6944" dirty="0">
                <a:solidFill>
                  <a:srgbClr val="002672"/>
                </a:solidFill>
                <a:latin typeface="Arial"/>
                <a:cs typeface="Arial"/>
              </a:rPr>
              <a:t>h</a:t>
            </a:r>
            <a:r>
              <a:rPr sz="1271" i="1" spc="-47" baseline="6944" dirty="0">
                <a:solidFill>
                  <a:srgbClr val="002672"/>
                </a:solidFill>
                <a:latin typeface="Arial"/>
                <a:cs typeface="Arial"/>
              </a:rPr>
              <a:t>i</a:t>
            </a:r>
            <a:r>
              <a:rPr sz="1271" i="1" spc="-39" baseline="6944" dirty="0">
                <a:solidFill>
                  <a:srgbClr val="002672"/>
                </a:solidFill>
                <a:latin typeface="Arial"/>
                <a:cs typeface="Arial"/>
              </a:rPr>
              <a:t>t</a:t>
            </a:r>
            <a:r>
              <a:rPr sz="1271" i="1" spc="-7" baseline="3472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1271" i="1" spc="-32" baseline="3472" dirty="0">
                <a:solidFill>
                  <a:srgbClr val="002672"/>
                </a:solidFill>
                <a:latin typeface="Arial"/>
                <a:cs typeface="Arial"/>
              </a:rPr>
              <a:t>w</a:t>
            </a:r>
            <a:r>
              <a:rPr sz="1271" i="1" spc="-7" baseline="3472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1271" i="1" spc="-39" baseline="3472" dirty="0">
                <a:solidFill>
                  <a:srgbClr val="002672"/>
                </a:solidFill>
                <a:latin typeface="Arial"/>
                <a:cs typeface="Arial"/>
              </a:rPr>
              <a:t>t</a:t>
            </a:r>
            <a:r>
              <a:rPr sz="1271" i="1" spc="-47" baseline="3472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1271" i="1" spc="-7" baseline="3472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r>
              <a:rPr sz="1271" i="1" baseline="3472" dirty="0">
                <a:solidFill>
                  <a:srgbClr val="002672"/>
                </a:solidFill>
                <a:latin typeface="Arial"/>
                <a:cs typeface="Arial"/>
              </a:rPr>
              <a:t>  </a:t>
            </a:r>
            <a:r>
              <a:rPr sz="1271" i="1" spc="-16" baseline="3472" dirty="0">
                <a:solidFill>
                  <a:srgbClr val="002672"/>
                </a:solidFill>
                <a:latin typeface="Arial"/>
                <a:cs typeface="Arial"/>
              </a:rPr>
              <a:t> </a:t>
            </a:r>
            <a:r>
              <a:rPr sz="1271" i="1" baseline="3472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r>
              <a:rPr sz="847" i="1" spc="-32" dirty="0">
                <a:solidFill>
                  <a:srgbClr val="002672"/>
                </a:solidFill>
                <a:latin typeface="Arial"/>
                <a:cs typeface="Arial"/>
              </a:rPr>
              <a:t>i</a:t>
            </a:r>
            <a:r>
              <a:rPr sz="847" i="1" spc="-11" dirty="0">
                <a:solidFill>
                  <a:srgbClr val="002672"/>
                </a:solidFill>
                <a:latin typeface="Arial"/>
                <a:cs typeface="Arial"/>
              </a:rPr>
              <a:t>v</a:t>
            </a:r>
            <a:r>
              <a:rPr sz="847" i="1" spc="-32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endParaRPr sz="84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 rot="4380000">
            <a:off x="5230098" y="5538030"/>
            <a:ext cx="560937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1271" i="1" spc="-39" baseline="3472" dirty="0">
                <a:solidFill>
                  <a:srgbClr val="002672"/>
                </a:solidFill>
                <a:latin typeface="Arial"/>
                <a:cs typeface="Arial"/>
              </a:rPr>
              <a:t>St</a:t>
            </a:r>
            <a:r>
              <a:rPr sz="1271" i="1" spc="-7" baseline="3472" dirty="0">
                <a:solidFill>
                  <a:srgbClr val="002672"/>
                </a:solidFill>
                <a:latin typeface="Arial"/>
                <a:cs typeface="Arial"/>
              </a:rPr>
              <a:t>o</a:t>
            </a:r>
            <a:r>
              <a:rPr sz="1271" i="1" spc="-32" baseline="3472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r>
              <a:rPr sz="1271" i="1" spc="-16" baseline="3472" dirty="0">
                <a:solidFill>
                  <a:srgbClr val="002672"/>
                </a:solidFill>
                <a:latin typeface="Arial"/>
                <a:cs typeface="Arial"/>
              </a:rPr>
              <a:t>m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w</a:t>
            </a:r>
            <a:r>
              <a:rPr sz="847" i="1" spc="-32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847" i="1" dirty="0">
                <a:solidFill>
                  <a:srgbClr val="002672"/>
                </a:solidFill>
                <a:latin typeface="Arial"/>
                <a:cs typeface="Arial"/>
              </a:rPr>
              <a:t>t</a:t>
            </a:r>
            <a:r>
              <a:rPr sz="847" i="1" spc="-32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endParaRPr sz="84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 rot="2160000">
            <a:off x="5818130" y="6258686"/>
            <a:ext cx="41733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1271" i="1" spc="-32" baseline="3472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1271" i="1" spc="-47" baseline="3472" dirty="0">
                <a:solidFill>
                  <a:srgbClr val="002672"/>
                </a:solidFill>
                <a:latin typeface="Arial"/>
                <a:cs typeface="Arial"/>
              </a:rPr>
              <a:t>h</a:t>
            </a:r>
            <a:r>
              <a:rPr sz="1271" i="1" spc="-7" baseline="3472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847" i="1" spc="-32" dirty="0">
                <a:solidFill>
                  <a:srgbClr val="002672"/>
                </a:solidFill>
                <a:latin typeface="Arial"/>
                <a:cs typeface="Arial"/>
              </a:rPr>
              <a:t>n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nel</a:t>
            </a:r>
            <a:endParaRPr sz="847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738350" y="1739136"/>
            <a:ext cx="936588" cy="173117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1006" b="1" spc="16" dirty="0">
                <a:solidFill>
                  <a:srgbClr val="4C7200"/>
                </a:solidFill>
                <a:latin typeface="Arial"/>
                <a:cs typeface="Arial"/>
              </a:rPr>
              <a:t>Mission</a:t>
            </a:r>
            <a:r>
              <a:rPr sz="1006" b="1" spc="11" dirty="0">
                <a:solidFill>
                  <a:srgbClr val="4C7200"/>
                </a:solidFill>
                <a:latin typeface="Arial"/>
                <a:cs typeface="Arial"/>
              </a:rPr>
              <a:t> </a:t>
            </a:r>
            <a:r>
              <a:rPr sz="1006" b="1" spc="16" dirty="0">
                <a:solidFill>
                  <a:srgbClr val="4C7200"/>
                </a:solidFill>
                <a:latin typeface="Arial"/>
                <a:cs typeface="Arial"/>
              </a:rPr>
              <a:t>Creek</a:t>
            </a:r>
            <a:endParaRPr sz="1006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425755" y="3995225"/>
            <a:ext cx="1118123" cy="173117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1006" b="1" spc="21" dirty="0">
                <a:solidFill>
                  <a:srgbClr val="4C7200"/>
                </a:solidFill>
                <a:latin typeface="Arial"/>
                <a:cs typeface="Arial"/>
              </a:rPr>
              <a:t>Whitewater</a:t>
            </a:r>
            <a:r>
              <a:rPr sz="1006" b="1" spc="-26" dirty="0">
                <a:solidFill>
                  <a:srgbClr val="4C7200"/>
                </a:solidFill>
                <a:latin typeface="Arial"/>
                <a:cs typeface="Arial"/>
              </a:rPr>
              <a:t> </a:t>
            </a:r>
            <a:r>
              <a:rPr sz="1006" b="1" spc="21" dirty="0">
                <a:solidFill>
                  <a:srgbClr val="4C7200"/>
                </a:solidFill>
                <a:latin typeface="Arial"/>
                <a:cs typeface="Arial"/>
              </a:rPr>
              <a:t>River</a:t>
            </a:r>
            <a:endParaRPr sz="1006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 rot="2160000">
            <a:off x="5705542" y="3347022"/>
            <a:ext cx="1024208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1271" b="1" spc="-23" baseline="6944" dirty="0">
                <a:latin typeface="Arial"/>
                <a:cs typeface="Arial"/>
              </a:rPr>
              <a:t>Mis</a:t>
            </a:r>
            <a:r>
              <a:rPr sz="1271" b="1" spc="-23" baseline="3472" dirty="0">
                <a:latin typeface="Arial"/>
                <a:cs typeface="Arial"/>
              </a:rPr>
              <a:t>sion Creek</a:t>
            </a:r>
            <a:r>
              <a:rPr sz="1271" b="1" spc="-64" baseline="3472" dirty="0">
                <a:latin typeface="Arial"/>
                <a:cs typeface="Arial"/>
              </a:rPr>
              <a:t> </a:t>
            </a:r>
            <a:r>
              <a:rPr sz="847" b="1" spc="-11" dirty="0">
                <a:latin typeface="Arial"/>
                <a:cs typeface="Arial"/>
              </a:rPr>
              <a:t>Fault</a:t>
            </a:r>
            <a:endParaRPr sz="847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 rot="1860000">
            <a:off x="6408630" y="4089853"/>
            <a:ext cx="590478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42"/>
              </a:lnSpc>
            </a:pPr>
            <a:r>
              <a:rPr sz="1350" b="1" i="1" spc="7" baseline="3267" dirty="0">
                <a:solidFill>
                  <a:srgbClr val="4D4D4D"/>
                </a:solidFill>
                <a:latin typeface="Arial"/>
                <a:cs typeface="Arial"/>
              </a:rPr>
              <a:t>Indio</a:t>
            </a:r>
            <a:r>
              <a:rPr sz="1350" b="1" i="1" spc="-39" baseline="3267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b="1" i="1" dirty="0">
                <a:solidFill>
                  <a:srgbClr val="4D4D4D"/>
                </a:solidFill>
                <a:latin typeface="Arial"/>
                <a:cs typeface="Arial"/>
              </a:rPr>
              <a:t>Hills</a:t>
            </a:r>
            <a:endParaRPr sz="9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 rot="1860000">
            <a:off x="8325703" y="3508488"/>
            <a:ext cx="570083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42"/>
              </a:lnSpc>
            </a:pPr>
            <a:r>
              <a:rPr sz="900" b="1" spc="21" dirty="0">
                <a:solidFill>
                  <a:srgbClr val="004CA7"/>
                </a:solidFill>
                <a:latin typeface="Arial"/>
                <a:cs typeface="Arial"/>
              </a:rPr>
              <a:t>Aqu</a:t>
            </a:r>
            <a:r>
              <a:rPr sz="900" b="1" dirty="0">
                <a:solidFill>
                  <a:srgbClr val="004CA7"/>
                </a:solidFill>
                <a:latin typeface="Arial"/>
                <a:cs typeface="Arial"/>
              </a:rPr>
              <a:t>e</a:t>
            </a:r>
            <a:r>
              <a:rPr sz="900" b="1" spc="21" dirty="0">
                <a:solidFill>
                  <a:srgbClr val="004CA7"/>
                </a:solidFill>
                <a:latin typeface="Arial"/>
                <a:cs typeface="Arial"/>
              </a:rPr>
              <a:t>du</a:t>
            </a:r>
            <a:r>
              <a:rPr sz="900" b="1" spc="26" dirty="0">
                <a:solidFill>
                  <a:srgbClr val="004CA7"/>
                </a:solidFill>
                <a:latin typeface="Arial"/>
                <a:cs typeface="Arial"/>
              </a:rPr>
              <a:t>c</a:t>
            </a:r>
            <a:r>
              <a:rPr sz="900" b="1" spc="11" dirty="0">
                <a:solidFill>
                  <a:srgbClr val="004CA7"/>
                </a:solidFill>
                <a:latin typeface="Arial"/>
                <a:cs typeface="Arial"/>
              </a:rPr>
              <a:t>t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 rot="1380000">
            <a:off x="7009273" y="2932153"/>
            <a:ext cx="910866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42"/>
              </a:lnSpc>
            </a:pPr>
            <a:r>
              <a:rPr sz="1350" b="1" spc="23" baseline="3267" dirty="0">
                <a:solidFill>
                  <a:srgbClr val="004CA7"/>
                </a:solidFill>
                <a:latin typeface="Arial"/>
                <a:cs typeface="Arial"/>
              </a:rPr>
              <a:t>Colo</a:t>
            </a:r>
            <a:r>
              <a:rPr sz="900" b="1" spc="16" dirty="0">
                <a:solidFill>
                  <a:srgbClr val="004CA7"/>
                </a:solidFill>
                <a:latin typeface="Arial"/>
                <a:cs typeface="Arial"/>
              </a:rPr>
              <a:t>rado</a:t>
            </a:r>
            <a:r>
              <a:rPr sz="900" b="1" spc="228" dirty="0">
                <a:solidFill>
                  <a:srgbClr val="004CA7"/>
                </a:solidFill>
                <a:latin typeface="Arial"/>
                <a:cs typeface="Arial"/>
              </a:rPr>
              <a:t> </a:t>
            </a:r>
            <a:r>
              <a:rPr sz="900" b="1" spc="21" dirty="0">
                <a:solidFill>
                  <a:srgbClr val="004CA7"/>
                </a:solidFill>
                <a:latin typeface="Arial"/>
                <a:cs typeface="Arial"/>
              </a:rPr>
              <a:t>River</a:t>
            </a:r>
            <a:endParaRPr sz="9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289678" y="6364278"/>
            <a:ext cx="455855" cy="309209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lnSpc>
                <a:spcPts val="1207"/>
              </a:lnSpc>
              <a:spcBef>
                <a:spcPts val="111"/>
              </a:spcBef>
            </a:pPr>
            <a:r>
              <a:rPr sz="1059" spc="5" dirty="0">
                <a:solidFill>
                  <a:srgbClr val="C500FF"/>
                </a:solidFill>
                <a:latin typeface="Arial"/>
                <a:cs typeface="Arial"/>
              </a:rPr>
              <a:t>"</a:t>
            </a:r>
            <a:r>
              <a:rPr sz="1059" spc="5" dirty="0">
                <a:latin typeface="Arial"/>
                <a:cs typeface="Arial"/>
              </a:rPr>
              <a:t>)</a:t>
            </a:r>
            <a:endParaRPr sz="1059">
              <a:latin typeface="Arial"/>
              <a:cs typeface="Arial"/>
            </a:endParaRPr>
          </a:p>
          <a:p>
            <a:pPr marL="19498">
              <a:lnSpc>
                <a:spcPts val="1144"/>
              </a:lnSpc>
            </a:pPr>
            <a:r>
              <a:rPr sz="1006" b="1" spc="26" dirty="0">
                <a:solidFill>
                  <a:srgbClr val="8400A7"/>
                </a:solidFill>
                <a:latin typeface="Arial"/>
                <a:cs typeface="Arial"/>
              </a:rPr>
              <a:t>WRP</a:t>
            </a:r>
            <a:r>
              <a:rPr sz="1006" b="1" spc="-48" dirty="0">
                <a:solidFill>
                  <a:srgbClr val="8400A7"/>
                </a:solidFill>
                <a:latin typeface="Arial"/>
                <a:cs typeface="Arial"/>
              </a:rPr>
              <a:t> </a:t>
            </a:r>
            <a:r>
              <a:rPr sz="1006" b="1" spc="16" dirty="0">
                <a:solidFill>
                  <a:srgbClr val="8400A7"/>
                </a:solidFill>
                <a:latin typeface="Arial"/>
                <a:cs typeface="Arial"/>
              </a:rPr>
              <a:t>7</a:t>
            </a:r>
            <a:endParaRPr sz="1006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 rot="21540000">
            <a:off x="3887682" y="2078970"/>
            <a:ext cx="140930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1" dirty="0">
                <a:latin typeface="Arial"/>
                <a:cs typeface="Arial"/>
              </a:rPr>
              <a:t>1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 rot="600000">
            <a:off x="3872152" y="2169885"/>
            <a:ext cx="10775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5</a:t>
            </a:r>
            <a:endParaRPr sz="741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 rot="780000">
            <a:off x="3825440" y="2299332"/>
            <a:ext cx="10775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 rot="900000">
            <a:off x="4481633" y="2977424"/>
            <a:ext cx="10775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 rot="2700000">
            <a:off x="4783447" y="2795574"/>
            <a:ext cx="10808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471025" y="664885"/>
            <a:ext cx="7381091" cy="6197077"/>
          </a:xfrm>
          <a:custGeom>
            <a:avLst/>
            <a:gdLst/>
            <a:ahLst/>
            <a:cxnLst/>
            <a:rect l="l" t="t" r="r" b="b"/>
            <a:pathLst>
              <a:path w="6971030" h="5852795">
                <a:moveTo>
                  <a:pt x="0" y="5852704"/>
                </a:moveTo>
                <a:lnTo>
                  <a:pt x="0" y="0"/>
                </a:lnTo>
                <a:lnTo>
                  <a:pt x="6970692" y="0"/>
                </a:lnTo>
                <a:lnTo>
                  <a:pt x="6970692" y="5852704"/>
                </a:lnTo>
                <a:lnTo>
                  <a:pt x="0" y="5852704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6" name="object 36"/>
          <p:cNvSpPr/>
          <p:nvPr/>
        </p:nvSpPr>
        <p:spPr>
          <a:xfrm>
            <a:off x="7986405" y="6861865"/>
            <a:ext cx="0" cy="67908"/>
          </a:xfrm>
          <a:custGeom>
            <a:avLst/>
            <a:gdLst/>
            <a:ahLst/>
            <a:cxnLst/>
            <a:rect l="l" t="t" r="r" b="b"/>
            <a:pathLst>
              <a:path h="64134">
                <a:moveTo>
                  <a:pt x="0" y="0"/>
                </a:moveTo>
                <a:lnTo>
                  <a:pt x="0" y="64013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7" name="object 37"/>
          <p:cNvSpPr/>
          <p:nvPr/>
        </p:nvSpPr>
        <p:spPr>
          <a:xfrm>
            <a:off x="7947678" y="600332"/>
            <a:ext cx="0" cy="64546"/>
          </a:xfrm>
          <a:custGeom>
            <a:avLst/>
            <a:gdLst/>
            <a:ahLst/>
            <a:cxnLst/>
            <a:rect l="l" t="t" r="r" b="b"/>
            <a:pathLst>
              <a:path h="60959">
                <a:moveTo>
                  <a:pt x="0" y="60965"/>
                </a:moveTo>
                <a:lnTo>
                  <a:pt x="0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8" name="object 38"/>
          <p:cNvSpPr txBox="1"/>
          <p:nvPr/>
        </p:nvSpPr>
        <p:spPr>
          <a:xfrm>
            <a:off x="7724459" y="472957"/>
            <a:ext cx="448459" cy="111297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635" spc="-5" dirty="0">
                <a:latin typeface="Arial"/>
                <a:cs typeface="Arial"/>
              </a:rPr>
              <a:t>116°20'0"W</a:t>
            </a:r>
            <a:endParaRPr sz="635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403253" y="1668666"/>
            <a:ext cx="67908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64007" y="0"/>
                </a:moveTo>
                <a:lnTo>
                  <a:pt x="0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0" name="object 40"/>
          <p:cNvSpPr txBox="1"/>
          <p:nvPr/>
        </p:nvSpPr>
        <p:spPr>
          <a:xfrm>
            <a:off x="2285500" y="1498478"/>
            <a:ext cx="97719" cy="340211"/>
          </a:xfrm>
          <a:prstGeom prst="rect">
            <a:avLst/>
          </a:prstGeom>
        </p:spPr>
        <p:txBody>
          <a:bodyPr vert="vert270" wrap="square" lIns="0" tIns="5379" rIns="0" bIns="0" rtlCol="0">
            <a:spAutoFit/>
          </a:bodyPr>
          <a:lstStyle/>
          <a:p>
            <a:pPr marL="13447">
              <a:spcBef>
                <a:spcPts val="42"/>
              </a:spcBef>
            </a:pPr>
            <a:r>
              <a:rPr sz="635" spc="-26" dirty="0">
                <a:latin typeface="Arial"/>
                <a:cs typeface="Arial"/>
              </a:rPr>
              <a:t>3</a:t>
            </a:r>
            <a:r>
              <a:rPr sz="635" dirty="0">
                <a:latin typeface="Arial"/>
                <a:cs typeface="Arial"/>
              </a:rPr>
              <a:t>4°0</a:t>
            </a:r>
            <a:r>
              <a:rPr sz="635" spc="5" dirty="0">
                <a:latin typeface="Arial"/>
                <a:cs typeface="Arial"/>
              </a:rPr>
              <a:t>'</a:t>
            </a:r>
            <a:r>
              <a:rPr sz="635" dirty="0">
                <a:latin typeface="Arial"/>
                <a:cs typeface="Arial"/>
              </a:rPr>
              <a:t>0"N</a:t>
            </a:r>
            <a:endParaRPr sz="635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851759" y="1629935"/>
            <a:ext cx="67908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2" name="object 42"/>
          <p:cNvSpPr/>
          <p:nvPr/>
        </p:nvSpPr>
        <p:spPr>
          <a:xfrm>
            <a:off x="7954132" y="1597659"/>
            <a:ext cx="0" cy="87406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3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3" name="object 43"/>
          <p:cNvSpPr/>
          <p:nvPr/>
        </p:nvSpPr>
        <p:spPr>
          <a:xfrm>
            <a:off x="7912179" y="1639618"/>
            <a:ext cx="42358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4" name="object 44"/>
          <p:cNvSpPr/>
          <p:nvPr/>
        </p:nvSpPr>
        <p:spPr>
          <a:xfrm>
            <a:off x="7954133" y="1639618"/>
            <a:ext cx="42358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5" name="object 45"/>
          <p:cNvSpPr/>
          <p:nvPr/>
        </p:nvSpPr>
        <p:spPr>
          <a:xfrm>
            <a:off x="2471025" y="664885"/>
            <a:ext cx="7381091" cy="6197077"/>
          </a:xfrm>
          <a:custGeom>
            <a:avLst/>
            <a:gdLst/>
            <a:ahLst/>
            <a:cxnLst/>
            <a:rect l="l" t="t" r="r" b="b"/>
            <a:pathLst>
              <a:path w="6971030" h="5852795">
                <a:moveTo>
                  <a:pt x="0" y="5852704"/>
                </a:moveTo>
                <a:lnTo>
                  <a:pt x="0" y="0"/>
                </a:lnTo>
                <a:lnTo>
                  <a:pt x="6970692" y="0"/>
                </a:lnTo>
                <a:lnTo>
                  <a:pt x="6970692" y="5852704"/>
                </a:lnTo>
                <a:lnTo>
                  <a:pt x="0" y="5852704"/>
                </a:lnTo>
                <a:close/>
              </a:path>
            </a:pathLst>
          </a:custGeom>
          <a:ln w="18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6" name="object 46"/>
          <p:cNvSpPr txBox="1"/>
          <p:nvPr/>
        </p:nvSpPr>
        <p:spPr>
          <a:xfrm>
            <a:off x="2468874" y="7046117"/>
            <a:ext cx="566121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spc="-5" dirty="0">
                <a:latin typeface="Arial"/>
                <a:cs typeface="Arial"/>
              </a:rPr>
              <a:t>Prepared</a:t>
            </a:r>
            <a:r>
              <a:rPr sz="741" spc="-48" dirty="0">
                <a:latin typeface="Arial"/>
                <a:cs typeface="Arial"/>
              </a:rPr>
              <a:t> </a:t>
            </a:r>
            <a:r>
              <a:rPr sz="741" spc="-5" dirty="0">
                <a:latin typeface="Arial"/>
                <a:cs typeface="Arial"/>
              </a:rPr>
              <a:t>by:</a:t>
            </a:r>
            <a:endParaRPr sz="741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859644" y="7376666"/>
            <a:ext cx="151952" cy="0"/>
          </a:xfrm>
          <a:custGeom>
            <a:avLst/>
            <a:gdLst/>
            <a:ahLst/>
            <a:cxnLst/>
            <a:rect l="l" t="t" r="r" b="b"/>
            <a:pathLst>
              <a:path w="143510">
                <a:moveTo>
                  <a:pt x="0" y="0"/>
                </a:moveTo>
                <a:lnTo>
                  <a:pt x="143254" y="0"/>
                </a:lnTo>
              </a:path>
            </a:pathLst>
          </a:custGeom>
          <a:ln w="82303">
            <a:solidFill>
              <a:srgbClr val="A738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1" name="object 51"/>
          <p:cNvSpPr/>
          <p:nvPr/>
        </p:nvSpPr>
        <p:spPr>
          <a:xfrm>
            <a:off x="5859644" y="7333093"/>
            <a:ext cx="151952" cy="87406"/>
          </a:xfrm>
          <a:custGeom>
            <a:avLst/>
            <a:gdLst/>
            <a:ahLst/>
            <a:cxnLst/>
            <a:rect l="l" t="t" r="r" b="b"/>
            <a:pathLst>
              <a:path w="143510" h="82550">
                <a:moveTo>
                  <a:pt x="0" y="82303"/>
                </a:moveTo>
                <a:lnTo>
                  <a:pt x="0" y="0"/>
                </a:lnTo>
                <a:lnTo>
                  <a:pt x="143254" y="0"/>
                </a:lnTo>
                <a:lnTo>
                  <a:pt x="143254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2" name="object 52"/>
          <p:cNvSpPr/>
          <p:nvPr/>
        </p:nvSpPr>
        <p:spPr>
          <a:xfrm>
            <a:off x="6011325" y="7333093"/>
            <a:ext cx="155314" cy="87406"/>
          </a:xfrm>
          <a:custGeom>
            <a:avLst/>
            <a:gdLst/>
            <a:ahLst/>
            <a:cxnLst/>
            <a:rect l="l" t="t" r="r" b="b"/>
            <a:pathLst>
              <a:path w="146685" h="82550">
                <a:moveTo>
                  <a:pt x="0" y="82303"/>
                </a:moveTo>
                <a:lnTo>
                  <a:pt x="0" y="0"/>
                </a:lnTo>
                <a:lnTo>
                  <a:pt x="146302" y="0"/>
                </a:lnTo>
                <a:lnTo>
                  <a:pt x="146302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3" name="object 53"/>
          <p:cNvSpPr/>
          <p:nvPr/>
        </p:nvSpPr>
        <p:spPr>
          <a:xfrm>
            <a:off x="6166232" y="7376666"/>
            <a:ext cx="306593" cy="0"/>
          </a:xfrm>
          <a:custGeom>
            <a:avLst/>
            <a:gdLst/>
            <a:ahLst/>
            <a:cxnLst/>
            <a:rect l="l" t="t" r="r" b="b"/>
            <a:pathLst>
              <a:path w="289560">
                <a:moveTo>
                  <a:pt x="0" y="0"/>
                </a:moveTo>
                <a:lnTo>
                  <a:pt x="289556" y="0"/>
                </a:lnTo>
              </a:path>
            </a:pathLst>
          </a:custGeom>
          <a:ln w="82303">
            <a:solidFill>
              <a:srgbClr val="A738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4" name="object 54"/>
          <p:cNvSpPr/>
          <p:nvPr/>
        </p:nvSpPr>
        <p:spPr>
          <a:xfrm>
            <a:off x="6166232" y="7333093"/>
            <a:ext cx="306593" cy="87406"/>
          </a:xfrm>
          <a:custGeom>
            <a:avLst/>
            <a:gdLst/>
            <a:ahLst/>
            <a:cxnLst/>
            <a:rect l="l" t="t" r="r" b="b"/>
            <a:pathLst>
              <a:path w="289560" h="82550">
                <a:moveTo>
                  <a:pt x="0" y="82303"/>
                </a:moveTo>
                <a:lnTo>
                  <a:pt x="0" y="0"/>
                </a:lnTo>
                <a:lnTo>
                  <a:pt x="289556" y="0"/>
                </a:lnTo>
                <a:lnTo>
                  <a:pt x="289556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5" name="object 55"/>
          <p:cNvSpPr/>
          <p:nvPr/>
        </p:nvSpPr>
        <p:spPr>
          <a:xfrm>
            <a:off x="6472822" y="7333093"/>
            <a:ext cx="306593" cy="87406"/>
          </a:xfrm>
          <a:custGeom>
            <a:avLst/>
            <a:gdLst/>
            <a:ahLst/>
            <a:cxnLst/>
            <a:rect l="l" t="t" r="r" b="b"/>
            <a:pathLst>
              <a:path w="289560" h="82550">
                <a:moveTo>
                  <a:pt x="0" y="82303"/>
                </a:moveTo>
                <a:lnTo>
                  <a:pt x="0" y="0"/>
                </a:lnTo>
                <a:lnTo>
                  <a:pt x="289556" y="0"/>
                </a:lnTo>
                <a:lnTo>
                  <a:pt x="289556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6" name="object 56"/>
          <p:cNvSpPr/>
          <p:nvPr/>
        </p:nvSpPr>
        <p:spPr>
          <a:xfrm>
            <a:off x="6779411" y="7376666"/>
            <a:ext cx="306593" cy="0"/>
          </a:xfrm>
          <a:custGeom>
            <a:avLst/>
            <a:gdLst/>
            <a:ahLst/>
            <a:cxnLst/>
            <a:rect l="l" t="t" r="r" b="b"/>
            <a:pathLst>
              <a:path w="289560">
                <a:moveTo>
                  <a:pt x="0" y="0"/>
                </a:moveTo>
                <a:lnTo>
                  <a:pt x="289556" y="0"/>
                </a:lnTo>
              </a:path>
            </a:pathLst>
          </a:custGeom>
          <a:ln w="82303">
            <a:solidFill>
              <a:srgbClr val="A738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7" name="object 57"/>
          <p:cNvSpPr/>
          <p:nvPr/>
        </p:nvSpPr>
        <p:spPr>
          <a:xfrm>
            <a:off x="6779411" y="7333093"/>
            <a:ext cx="306593" cy="87406"/>
          </a:xfrm>
          <a:custGeom>
            <a:avLst/>
            <a:gdLst/>
            <a:ahLst/>
            <a:cxnLst/>
            <a:rect l="l" t="t" r="r" b="b"/>
            <a:pathLst>
              <a:path w="289560" h="82550">
                <a:moveTo>
                  <a:pt x="0" y="82303"/>
                </a:moveTo>
                <a:lnTo>
                  <a:pt x="0" y="0"/>
                </a:lnTo>
                <a:lnTo>
                  <a:pt x="289556" y="0"/>
                </a:lnTo>
                <a:lnTo>
                  <a:pt x="289556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8" name="object 58"/>
          <p:cNvSpPr/>
          <p:nvPr/>
        </p:nvSpPr>
        <p:spPr>
          <a:xfrm>
            <a:off x="7086001" y="7333093"/>
            <a:ext cx="306593" cy="87406"/>
          </a:xfrm>
          <a:custGeom>
            <a:avLst/>
            <a:gdLst/>
            <a:ahLst/>
            <a:cxnLst/>
            <a:rect l="l" t="t" r="r" b="b"/>
            <a:pathLst>
              <a:path w="289560" h="82550">
                <a:moveTo>
                  <a:pt x="0" y="82303"/>
                </a:moveTo>
                <a:lnTo>
                  <a:pt x="0" y="0"/>
                </a:lnTo>
                <a:lnTo>
                  <a:pt x="289556" y="0"/>
                </a:lnTo>
                <a:lnTo>
                  <a:pt x="289556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9" name="object 59"/>
          <p:cNvSpPr txBox="1"/>
          <p:nvPr/>
        </p:nvSpPr>
        <p:spPr>
          <a:xfrm>
            <a:off x="5820378" y="7164722"/>
            <a:ext cx="79338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126968" y="7164722"/>
            <a:ext cx="79338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b="1" spc="-5" dirty="0">
                <a:latin typeface="Arial"/>
                <a:cs typeface="Arial"/>
              </a:rPr>
              <a:t>1</a:t>
            </a:r>
            <a:endParaRPr sz="741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433557" y="7164722"/>
            <a:ext cx="79338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b="1" spc="-5" dirty="0">
                <a:latin typeface="Arial"/>
                <a:cs typeface="Arial"/>
              </a:rPr>
              <a:t>2</a:t>
            </a:r>
            <a:endParaRPr sz="741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740146" y="7164722"/>
            <a:ext cx="79338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b="1" spc="-5" dirty="0">
                <a:latin typeface="Arial"/>
                <a:cs typeface="Arial"/>
              </a:rPr>
              <a:t>3</a:t>
            </a:r>
            <a:endParaRPr sz="741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046735" y="7164722"/>
            <a:ext cx="79338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b="1" spc="-5" dirty="0">
                <a:latin typeface="Arial"/>
                <a:cs typeface="Arial"/>
              </a:rPr>
              <a:t>4</a:t>
            </a:r>
            <a:endParaRPr sz="741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353325" y="7164722"/>
            <a:ext cx="79338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b="1" spc="-5" dirty="0">
                <a:latin typeface="Arial"/>
                <a:cs typeface="Arial"/>
              </a:rPr>
              <a:t>5</a:t>
            </a:r>
            <a:endParaRPr sz="741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411416" y="7313191"/>
            <a:ext cx="260201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b="1" spc="-11" dirty="0">
                <a:solidFill>
                  <a:srgbClr val="722600"/>
                </a:solidFill>
                <a:latin typeface="Arial"/>
                <a:cs typeface="Arial"/>
              </a:rPr>
              <a:t>Mile</a:t>
            </a:r>
            <a:r>
              <a:rPr sz="741" b="1" spc="-5" dirty="0">
                <a:solidFill>
                  <a:srgbClr val="722600"/>
                </a:solidFill>
                <a:latin typeface="Arial"/>
                <a:cs typeface="Arial"/>
              </a:rPr>
              <a:t>s</a:t>
            </a:r>
            <a:endParaRPr sz="741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5859644" y="7596142"/>
            <a:ext cx="94129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0" y="0"/>
                </a:lnTo>
              </a:path>
            </a:pathLst>
          </a:custGeom>
          <a:ln w="82303">
            <a:solidFill>
              <a:srgbClr val="A77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67" name="object 67"/>
          <p:cNvSpPr/>
          <p:nvPr/>
        </p:nvSpPr>
        <p:spPr>
          <a:xfrm>
            <a:off x="5859644" y="7552570"/>
            <a:ext cx="94129" cy="87406"/>
          </a:xfrm>
          <a:custGeom>
            <a:avLst/>
            <a:gdLst/>
            <a:ahLst/>
            <a:cxnLst/>
            <a:rect l="l" t="t" r="r" b="b"/>
            <a:pathLst>
              <a:path w="88900" h="82550">
                <a:moveTo>
                  <a:pt x="0" y="82303"/>
                </a:moveTo>
                <a:lnTo>
                  <a:pt x="0" y="0"/>
                </a:lnTo>
                <a:lnTo>
                  <a:pt x="88390" y="0"/>
                </a:lnTo>
                <a:lnTo>
                  <a:pt x="88390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68" name="object 68"/>
          <p:cNvSpPr/>
          <p:nvPr/>
        </p:nvSpPr>
        <p:spPr>
          <a:xfrm>
            <a:off x="5953234" y="7552570"/>
            <a:ext cx="96819" cy="87406"/>
          </a:xfrm>
          <a:custGeom>
            <a:avLst/>
            <a:gdLst/>
            <a:ahLst/>
            <a:cxnLst/>
            <a:rect l="l" t="t" r="r" b="b"/>
            <a:pathLst>
              <a:path w="91439" h="82550">
                <a:moveTo>
                  <a:pt x="0" y="82303"/>
                </a:moveTo>
                <a:lnTo>
                  <a:pt x="0" y="0"/>
                </a:lnTo>
                <a:lnTo>
                  <a:pt x="91438" y="0"/>
                </a:lnTo>
                <a:lnTo>
                  <a:pt x="91438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69" name="object 69"/>
          <p:cNvSpPr/>
          <p:nvPr/>
        </p:nvSpPr>
        <p:spPr>
          <a:xfrm>
            <a:off x="6050052" y="7596142"/>
            <a:ext cx="190948" cy="0"/>
          </a:xfrm>
          <a:custGeom>
            <a:avLst/>
            <a:gdLst/>
            <a:ahLst/>
            <a:cxnLst/>
            <a:rect l="l" t="t" r="r" b="b"/>
            <a:pathLst>
              <a:path w="180339">
                <a:moveTo>
                  <a:pt x="0" y="0"/>
                </a:moveTo>
                <a:lnTo>
                  <a:pt x="179829" y="0"/>
                </a:lnTo>
              </a:path>
            </a:pathLst>
          </a:custGeom>
          <a:ln w="82303">
            <a:solidFill>
              <a:srgbClr val="A77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70" name="object 70"/>
          <p:cNvSpPr/>
          <p:nvPr/>
        </p:nvSpPr>
        <p:spPr>
          <a:xfrm>
            <a:off x="6050052" y="7552570"/>
            <a:ext cx="190948" cy="87406"/>
          </a:xfrm>
          <a:custGeom>
            <a:avLst/>
            <a:gdLst/>
            <a:ahLst/>
            <a:cxnLst/>
            <a:rect l="l" t="t" r="r" b="b"/>
            <a:pathLst>
              <a:path w="180339" h="82550">
                <a:moveTo>
                  <a:pt x="0" y="82303"/>
                </a:moveTo>
                <a:lnTo>
                  <a:pt x="0" y="0"/>
                </a:lnTo>
                <a:lnTo>
                  <a:pt x="179829" y="0"/>
                </a:lnTo>
                <a:lnTo>
                  <a:pt x="179829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71" name="object 71"/>
          <p:cNvSpPr/>
          <p:nvPr/>
        </p:nvSpPr>
        <p:spPr>
          <a:xfrm>
            <a:off x="6240460" y="7552570"/>
            <a:ext cx="190948" cy="87406"/>
          </a:xfrm>
          <a:custGeom>
            <a:avLst/>
            <a:gdLst/>
            <a:ahLst/>
            <a:cxnLst/>
            <a:rect l="l" t="t" r="r" b="b"/>
            <a:pathLst>
              <a:path w="180339" h="82550">
                <a:moveTo>
                  <a:pt x="0" y="82303"/>
                </a:moveTo>
                <a:lnTo>
                  <a:pt x="0" y="0"/>
                </a:lnTo>
                <a:lnTo>
                  <a:pt x="179829" y="0"/>
                </a:lnTo>
                <a:lnTo>
                  <a:pt x="179829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72" name="object 72"/>
          <p:cNvSpPr/>
          <p:nvPr/>
        </p:nvSpPr>
        <p:spPr>
          <a:xfrm>
            <a:off x="6430868" y="7596142"/>
            <a:ext cx="190948" cy="0"/>
          </a:xfrm>
          <a:custGeom>
            <a:avLst/>
            <a:gdLst/>
            <a:ahLst/>
            <a:cxnLst/>
            <a:rect l="l" t="t" r="r" b="b"/>
            <a:pathLst>
              <a:path w="180339">
                <a:moveTo>
                  <a:pt x="0" y="0"/>
                </a:moveTo>
                <a:lnTo>
                  <a:pt x="179829" y="0"/>
                </a:lnTo>
              </a:path>
            </a:pathLst>
          </a:custGeom>
          <a:ln w="82303">
            <a:solidFill>
              <a:srgbClr val="A77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73" name="object 73"/>
          <p:cNvSpPr/>
          <p:nvPr/>
        </p:nvSpPr>
        <p:spPr>
          <a:xfrm>
            <a:off x="6430868" y="7552570"/>
            <a:ext cx="190948" cy="87406"/>
          </a:xfrm>
          <a:custGeom>
            <a:avLst/>
            <a:gdLst/>
            <a:ahLst/>
            <a:cxnLst/>
            <a:rect l="l" t="t" r="r" b="b"/>
            <a:pathLst>
              <a:path w="180339" h="82550">
                <a:moveTo>
                  <a:pt x="0" y="82303"/>
                </a:moveTo>
                <a:lnTo>
                  <a:pt x="0" y="0"/>
                </a:lnTo>
                <a:lnTo>
                  <a:pt x="179829" y="0"/>
                </a:lnTo>
                <a:lnTo>
                  <a:pt x="179829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74" name="object 74"/>
          <p:cNvSpPr/>
          <p:nvPr/>
        </p:nvSpPr>
        <p:spPr>
          <a:xfrm>
            <a:off x="6621276" y="7552570"/>
            <a:ext cx="190948" cy="87406"/>
          </a:xfrm>
          <a:custGeom>
            <a:avLst/>
            <a:gdLst/>
            <a:ahLst/>
            <a:cxnLst/>
            <a:rect l="l" t="t" r="r" b="b"/>
            <a:pathLst>
              <a:path w="180339" h="82550">
                <a:moveTo>
                  <a:pt x="0" y="82303"/>
                </a:moveTo>
                <a:lnTo>
                  <a:pt x="0" y="0"/>
                </a:lnTo>
                <a:lnTo>
                  <a:pt x="179829" y="0"/>
                </a:lnTo>
                <a:lnTo>
                  <a:pt x="179829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75" name="object 75"/>
          <p:cNvSpPr txBox="1"/>
          <p:nvPr/>
        </p:nvSpPr>
        <p:spPr>
          <a:xfrm>
            <a:off x="6830510" y="7532668"/>
            <a:ext cx="511660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b="1" spc="-5" dirty="0">
                <a:solidFill>
                  <a:srgbClr val="724C00"/>
                </a:solidFill>
                <a:latin typeface="Arial"/>
                <a:cs typeface="Arial"/>
              </a:rPr>
              <a:t>K</a:t>
            </a:r>
            <a:r>
              <a:rPr sz="741" b="1" spc="-11" dirty="0">
                <a:solidFill>
                  <a:srgbClr val="724C00"/>
                </a:solidFill>
                <a:latin typeface="Arial"/>
                <a:cs typeface="Arial"/>
              </a:rPr>
              <a:t>il</a:t>
            </a:r>
            <a:r>
              <a:rPr sz="741" b="1" dirty="0">
                <a:solidFill>
                  <a:srgbClr val="724C00"/>
                </a:solidFill>
                <a:latin typeface="Arial"/>
                <a:cs typeface="Arial"/>
              </a:rPr>
              <a:t>om</a:t>
            </a:r>
            <a:r>
              <a:rPr sz="741" b="1" spc="-11" dirty="0">
                <a:solidFill>
                  <a:srgbClr val="724C00"/>
                </a:solidFill>
                <a:latin typeface="Arial"/>
                <a:cs typeface="Arial"/>
              </a:rPr>
              <a:t>e</a:t>
            </a:r>
            <a:r>
              <a:rPr sz="741" b="1" dirty="0">
                <a:solidFill>
                  <a:srgbClr val="724C00"/>
                </a:solidFill>
                <a:latin typeface="Arial"/>
                <a:cs typeface="Arial"/>
              </a:rPr>
              <a:t>t</a:t>
            </a:r>
            <a:r>
              <a:rPr sz="741" b="1" spc="-11" dirty="0">
                <a:solidFill>
                  <a:srgbClr val="724C00"/>
                </a:solidFill>
                <a:latin typeface="Arial"/>
                <a:cs typeface="Arial"/>
              </a:rPr>
              <a:t>e</a:t>
            </a:r>
            <a:r>
              <a:rPr sz="741" b="1" spc="-16" dirty="0">
                <a:solidFill>
                  <a:srgbClr val="724C00"/>
                </a:solidFill>
                <a:latin typeface="Arial"/>
                <a:cs typeface="Arial"/>
              </a:rPr>
              <a:t>r</a:t>
            </a:r>
            <a:r>
              <a:rPr sz="741" b="1" spc="-5" dirty="0">
                <a:solidFill>
                  <a:srgbClr val="724C00"/>
                </a:solidFill>
                <a:latin typeface="Arial"/>
                <a:cs typeface="Arial"/>
              </a:rPr>
              <a:t>s</a:t>
            </a:r>
            <a:endParaRPr sz="741">
              <a:latin typeface="Arial"/>
              <a:cs typeface="Arial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561765" y="7271893"/>
            <a:ext cx="1196934" cy="5324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78" name="object 78"/>
          <p:cNvSpPr txBox="1"/>
          <p:nvPr/>
        </p:nvSpPr>
        <p:spPr>
          <a:xfrm>
            <a:off x="9980311" y="6861703"/>
            <a:ext cx="2191197" cy="660701"/>
          </a:xfrm>
          <a:prstGeom prst="rect">
            <a:avLst/>
          </a:prstGeom>
        </p:spPr>
        <p:txBody>
          <a:bodyPr vert="horz" wrap="square" lIns="0" tIns="16136" rIns="0" bIns="0" rtlCol="0">
            <a:spAutoFit/>
          </a:bodyPr>
          <a:lstStyle/>
          <a:p>
            <a:pPr marL="222544" marR="6723" indent="-209769" algn="r">
              <a:lnSpc>
                <a:spcPct val="101099"/>
              </a:lnSpc>
              <a:spcBef>
                <a:spcPts val="127"/>
              </a:spcBef>
            </a:pPr>
            <a:r>
              <a:rPr sz="1006" b="1" spc="21" dirty="0">
                <a:latin typeface="Arial"/>
                <a:cs typeface="Arial"/>
              </a:rPr>
              <a:t>Change in</a:t>
            </a:r>
            <a:r>
              <a:rPr sz="1006" b="1" spc="5" dirty="0">
                <a:latin typeface="Arial"/>
                <a:cs typeface="Arial"/>
              </a:rPr>
              <a:t> </a:t>
            </a:r>
            <a:r>
              <a:rPr sz="1006" b="1" spc="26" dirty="0">
                <a:latin typeface="Arial"/>
                <a:cs typeface="Arial"/>
              </a:rPr>
              <a:t>Groundwater</a:t>
            </a:r>
            <a:r>
              <a:rPr sz="1006" b="1" spc="-5" dirty="0">
                <a:latin typeface="Arial"/>
                <a:cs typeface="Arial"/>
              </a:rPr>
              <a:t> </a:t>
            </a:r>
            <a:r>
              <a:rPr sz="1006" b="1" spc="21" dirty="0">
                <a:latin typeface="Arial"/>
                <a:cs typeface="Arial"/>
              </a:rPr>
              <a:t>Elevation </a:t>
            </a:r>
            <a:r>
              <a:rPr sz="1006" b="1" spc="5" dirty="0">
                <a:latin typeface="Arial"/>
                <a:cs typeface="Arial"/>
              </a:rPr>
              <a:t> </a:t>
            </a:r>
            <a:r>
              <a:rPr sz="1006" b="1" spc="11" dirty="0">
                <a:latin typeface="Arial"/>
                <a:cs typeface="Arial"/>
              </a:rPr>
              <a:t>in </a:t>
            </a:r>
            <a:r>
              <a:rPr sz="1006" b="1" spc="26" dirty="0">
                <a:latin typeface="Arial"/>
                <a:cs typeface="Arial"/>
              </a:rPr>
              <a:t>the </a:t>
            </a:r>
            <a:r>
              <a:rPr sz="1006" b="1" spc="21" dirty="0">
                <a:latin typeface="Arial"/>
                <a:cs typeface="Arial"/>
              </a:rPr>
              <a:t>Mission </a:t>
            </a:r>
            <a:r>
              <a:rPr sz="1006" b="1" spc="16" dirty="0">
                <a:latin typeface="Arial"/>
                <a:cs typeface="Arial"/>
              </a:rPr>
              <a:t>Creek</a:t>
            </a:r>
            <a:r>
              <a:rPr sz="1006" b="1" spc="-5" dirty="0">
                <a:latin typeface="Arial"/>
                <a:cs typeface="Arial"/>
              </a:rPr>
              <a:t> </a:t>
            </a:r>
            <a:r>
              <a:rPr sz="1006" b="1" spc="26" dirty="0">
                <a:latin typeface="Arial"/>
                <a:cs typeface="Arial"/>
              </a:rPr>
              <a:t>Subbasin</a:t>
            </a:r>
            <a:endParaRPr sz="1006">
              <a:latin typeface="Arial"/>
              <a:cs typeface="Arial"/>
            </a:endParaRPr>
          </a:p>
          <a:p>
            <a:pPr marR="7396" algn="r">
              <a:spcBef>
                <a:spcPts val="11"/>
              </a:spcBef>
            </a:pPr>
            <a:r>
              <a:rPr sz="1006" b="1" spc="26" dirty="0">
                <a:latin typeface="Arial"/>
                <a:cs typeface="Arial"/>
              </a:rPr>
              <a:t>Management</a:t>
            </a:r>
            <a:r>
              <a:rPr sz="1006" b="1" spc="-74" dirty="0">
                <a:latin typeface="Arial"/>
                <a:cs typeface="Arial"/>
              </a:rPr>
              <a:t> </a:t>
            </a:r>
            <a:r>
              <a:rPr sz="1006" b="1" spc="26" dirty="0">
                <a:latin typeface="Arial"/>
                <a:cs typeface="Arial"/>
              </a:rPr>
              <a:t>Area</a:t>
            </a:r>
            <a:endParaRPr sz="1006">
              <a:latin typeface="Arial"/>
              <a:cs typeface="Arial"/>
            </a:endParaRPr>
          </a:p>
          <a:p>
            <a:pPr marR="5379" algn="r">
              <a:spcBef>
                <a:spcPts val="258"/>
              </a:spcBef>
            </a:pPr>
            <a:r>
              <a:rPr sz="900" i="1" spc="32" dirty="0">
                <a:latin typeface="Arial"/>
                <a:cs typeface="Arial"/>
              </a:rPr>
              <a:t>WY </a:t>
            </a:r>
            <a:r>
              <a:rPr sz="900" i="1" spc="26" dirty="0">
                <a:latin typeface="Arial"/>
                <a:cs typeface="Arial"/>
              </a:rPr>
              <a:t>2017  </a:t>
            </a:r>
            <a:r>
              <a:rPr sz="900" i="1" spc="11" dirty="0">
                <a:latin typeface="Arial"/>
                <a:cs typeface="Arial"/>
              </a:rPr>
              <a:t>to</a:t>
            </a:r>
            <a:r>
              <a:rPr sz="900" i="1" spc="-69" dirty="0">
                <a:latin typeface="Arial"/>
                <a:cs typeface="Arial"/>
              </a:rPr>
              <a:t> </a:t>
            </a:r>
            <a:r>
              <a:rPr sz="900" i="1" spc="26" dirty="0"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2380931" y="4895844"/>
            <a:ext cx="57067" cy="1982768"/>
          </a:xfrm>
          <a:prstGeom prst="rect">
            <a:avLst/>
          </a:prstGeom>
        </p:spPr>
        <p:txBody>
          <a:bodyPr vert="vert270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371" spc="21" dirty="0">
                <a:latin typeface="Arial"/>
                <a:cs typeface="Arial"/>
              </a:rPr>
              <a:t>N:\MapDocs\Clients\Coachella </a:t>
            </a:r>
            <a:r>
              <a:rPr sz="371" spc="26" dirty="0">
                <a:latin typeface="Arial"/>
                <a:cs typeface="Arial"/>
              </a:rPr>
              <a:t>VWD\2019-2020 </a:t>
            </a:r>
            <a:r>
              <a:rPr sz="371" spc="21" dirty="0">
                <a:latin typeface="Arial"/>
                <a:cs typeface="Arial"/>
              </a:rPr>
              <a:t>Engineers Report\Figure</a:t>
            </a:r>
            <a:r>
              <a:rPr sz="371" spc="64" dirty="0">
                <a:latin typeface="Arial"/>
                <a:cs typeface="Arial"/>
              </a:rPr>
              <a:t> </a:t>
            </a:r>
            <a:r>
              <a:rPr sz="371" spc="21" dirty="0">
                <a:latin typeface="Arial"/>
                <a:cs typeface="Arial"/>
              </a:rPr>
              <a:t>3-1.mxd</a:t>
            </a:r>
            <a:endParaRPr sz="371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002004" y="7357190"/>
            <a:ext cx="1082488" cy="308531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R="5379" algn="r">
              <a:lnSpc>
                <a:spcPts val="752"/>
              </a:lnSpc>
              <a:spcBef>
                <a:spcPts val="106"/>
              </a:spcBef>
            </a:pPr>
            <a:r>
              <a:rPr sz="635" i="1" spc="-5" dirty="0">
                <a:latin typeface="Arial"/>
                <a:cs typeface="Arial"/>
              </a:rPr>
              <a:t>2019-2020 </a:t>
            </a:r>
            <a:r>
              <a:rPr sz="635" i="1" dirty="0">
                <a:latin typeface="Arial"/>
                <a:cs typeface="Arial"/>
              </a:rPr>
              <a:t>Engineer’s</a:t>
            </a:r>
            <a:r>
              <a:rPr sz="635" i="1" spc="-79" dirty="0">
                <a:latin typeface="Arial"/>
                <a:cs typeface="Arial"/>
              </a:rPr>
              <a:t> </a:t>
            </a:r>
            <a:r>
              <a:rPr sz="635" i="1" spc="-5" dirty="0">
                <a:latin typeface="Arial"/>
                <a:cs typeface="Arial"/>
              </a:rPr>
              <a:t>Report</a:t>
            </a:r>
            <a:endParaRPr sz="635">
              <a:latin typeface="Arial"/>
              <a:cs typeface="Arial"/>
            </a:endParaRPr>
          </a:p>
          <a:p>
            <a:pPr marL="71268" marR="5379" indent="267589" algn="r">
              <a:lnSpc>
                <a:spcPts val="709"/>
              </a:lnSpc>
              <a:spcBef>
                <a:spcPts val="53"/>
              </a:spcBef>
            </a:pPr>
            <a:r>
              <a:rPr sz="635" i="1" spc="-16" dirty="0">
                <a:latin typeface="Arial"/>
                <a:cs typeface="Arial"/>
              </a:rPr>
              <a:t>of </a:t>
            </a:r>
            <a:r>
              <a:rPr sz="635" i="1" spc="-5" dirty="0">
                <a:latin typeface="Arial"/>
                <a:cs typeface="Arial"/>
              </a:rPr>
              <a:t>Water</a:t>
            </a:r>
            <a:r>
              <a:rPr sz="635" i="1" spc="-21" dirty="0">
                <a:latin typeface="Arial"/>
                <a:cs typeface="Arial"/>
              </a:rPr>
              <a:t> </a:t>
            </a:r>
            <a:r>
              <a:rPr sz="635" i="1" spc="-5" dirty="0">
                <a:latin typeface="Arial"/>
                <a:cs typeface="Arial"/>
              </a:rPr>
              <a:t>Supply</a:t>
            </a:r>
            <a:r>
              <a:rPr sz="635" i="1" spc="-42" dirty="0">
                <a:latin typeface="Arial"/>
                <a:cs typeface="Arial"/>
              </a:rPr>
              <a:t> </a:t>
            </a:r>
            <a:r>
              <a:rPr sz="635" i="1" dirty="0">
                <a:latin typeface="Arial"/>
                <a:cs typeface="Arial"/>
              </a:rPr>
              <a:t>and  </a:t>
            </a:r>
            <a:r>
              <a:rPr sz="635" i="1" spc="-5" dirty="0">
                <a:latin typeface="Arial"/>
                <a:cs typeface="Arial"/>
              </a:rPr>
              <a:t>Replenishment</a:t>
            </a:r>
            <a:r>
              <a:rPr sz="635" i="1" spc="-69" dirty="0">
                <a:latin typeface="Arial"/>
                <a:cs typeface="Arial"/>
              </a:rPr>
              <a:t> </a:t>
            </a:r>
            <a:r>
              <a:rPr sz="635" i="1" spc="-5" dirty="0">
                <a:latin typeface="Arial"/>
                <a:cs typeface="Arial"/>
              </a:rPr>
              <a:t>Assessment</a:t>
            </a:r>
            <a:endParaRPr sz="635">
              <a:latin typeface="Arial"/>
              <a:cs typeface="Arial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9987303" y="7581618"/>
            <a:ext cx="2178424" cy="0"/>
          </a:xfrm>
          <a:custGeom>
            <a:avLst/>
            <a:gdLst/>
            <a:ahLst/>
            <a:cxnLst/>
            <a:rect l="l" t="t" r="r" b="b"/>
            <a:pathLst>
              <a:path w="2057400">
                <a:moveTo>
                  <a:pt x="0" y="0"/>
                </a:moveTo>
                <a:lnTo>
                  <a:pt x="2057375" y="0"/>
                </a:lnTo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83" name="object 83"/>
          <p:cNvSpPr txBox="1"/>
          <p:nvPr/>
        </p:nvSpPr>
        <p:spPr>
          <a:xfrm>
            <a:off x="7129030" y="4350261"/>
            <a:ext cx="139849" cy="20914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1271" spc="249" dirty="0">
                <a:latin typeface="Arial"/>
                <a:cs typeface="Arial"/>
              </a:rPr>
              <a:t>k</a:t>
            </a:r>
            <a:endParaRPr sz="1271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4387477" y="7282955"/>
            <a:ext cx="743622" cy="41753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 marR="147242">
              <a:lnSpc>
                <a:spcPct val="136700"/>
              </a:lnSpc>
              <a:spcBef>
                <a:spcPts val="106"/>
              </a:spcBef>
            </a:pPr>
            <a:r>
              <a:rPr sz="635" spc="-5" dirty="0">
                <a:latin typeface="Arial"/>
                <a:cs typeface="Arial"/>
              </a:rPr>
              <a:t>Author: </a:t>
            </a:r>
            <a:r>
              <a:rPr sz="635" dirty="0">
                <a:latin typeface="Arial"/>
                <a:cs typeface="Arial"/>
              </a:rPr>
              <a:t>LH  </a:t>
            </a:r>
            <a:r>
              <a:rPr sz="635" spc="-11" dirty="0">
                <a:latin typeface="Arial"/>
                <a:cs typeface="Arial"/>
              </a:rPr>
              <a:t>Date:</a:t>
            </a:r>
            <a:r>
              <a:rPr sz="635" spc="-69" dirty="0">
                <a:latin typeface="Arial"/>
                <a:cs typeface="Arial"/>
              </a:rPr>
              <a:t> </a:t>
            </a:r>
            <a:r>
              <a:rPr sz="635" dirty="0">
                <a:latin typeface="Arial"/>
                <a:cs typeface="Arial"/>
              </a:rPr>
              <a:t>20190320</a:t>
            </a:r>
            <a:endParaRPr sz="635">
              <a:latin typeface="Arial"/>
              <a:cs typeface="Arial"/>
            </a:endParaRPr>
          </a:p>
          <a:p>
            <a:pPr marL="13447">
              <a:spcBef>
                <a:spcPts val="302"/>
              </a:spcBef>
            </a:pPr>
            <a:r>
              <a:rPr sz="635" spc="-5" dirty="0">
                <a:latin typeface="Arial"/>
                <a:cs typeface="Arial"/>
              </a:rPr>
              <a:t>File: Figure</a:t>
            </a:r>
            <a:r>
              <a:rPr sz="635" spc="-42" dirty="0">
                <a:latin typeface="Arial"/>
                <a:cs typeface="Arial"/>
              </a:rPr>
              <a:t> </a:t>
            </a:r>
            <a:r>
              <a:rPr sz="635" spc="-5" dirty="0">
                <a:latin typeface="Arial"/>
                <a:cs typeface="Arial"/>
              </a:rPr>
              <a:t>3-1.mxd</a:t>
            </a:r>
            <a:endParaRPr sz="635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3220824" y="2113537"/>
            <a:ext cx="139849" cy="20914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1271" spc="249" dirty="0">
                <a:latin typeface="Arial"/>
                <a:cs typeface="Arial"/>
              </a:rPr>
              <a:t>k</a:t>
            </a:r>
            <a:endParaRPr sz="1271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0222355" y="5448155"/>
            <a:ext cx="1793838" cy="296793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/>
          <a:p>
            <a:pPr marL="432313" marR="5379" indent="-419539">
              <a:lnSpc>
                <a:spcPct val="101200"/>
              </a:lnSpc>
              <a:spcBef>
                <a:spcPts val="132"/>
              </a:spcBef>
            </a:pPr>
            <a:r>
              <a:rPr sz="900" b="1" spc="21" dirty="0">
                <a:latin typeface="Arial"/>
                <a:cs typeface="Arial"/>
              </a:rPr>
              <a:t>Coachella </a:t>
            </a:r>
            <a:r>
              <a:rPr sz="900" b="1" spc="11" dirty="0">
                <a:latin typeface="Arial"/>
                <a:cs typeface="Arial"/>
              </a:rPr>
              <a:t>Valley </a:t>
            </a:r>
            <a:r>
              <a:rPr sz="900" b="1" spc="16" dirty="0">
                <a:latin typeface="Arial"/>
                <a:cs typeface="Arial"/>
              </a:rPr>
              <a:t>Water </a:t>
            </a:r>
            <a:r>
              <a:rPr sz="900" b="1" spc="21" dirty="0">
                <a:latin typeface="Arial"/>
                <a:cs typeface="Arial"/>
              </a:rPr>
              <a:t>District  Areas of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21" dirty="0">
                <a:latin typeface="Arial"/>
                <a:cs typeface="Arial"/>
              </a:rPr>
              <a:t>Benefit</a:t>
            </a:r>
            <a:endParaRPr sz="90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0121234" y="1821865"/>
            <a:ext cx="2211368" cy="452738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47736">
              <a:spcBef>
                <a:spcPts val="106"/>
              </a:spcBef>
            </a:pPr>
            <a:r>
              <a:rPr sz="1906" spc="373" baseline="-9259" dirty="0">
                <a:latin typeface="Arial"/>
                <a:cs typeface="Arial"/>
              </a:rPr>
              <a:t>k </a:t>
            </a:r>
            <a:r>
              <a:rPr sz="635" spc="-5" dirty="0">
                <a:latin typeface="Arial"/>
                <a:cs typeface="Arial"/>
              </a:rPr>
              <a:t>Water-level </a:t>
            </a:r>
            <a:r>
              <a:rPr sz="635" dirty="0">
                <a:latin typeface="Arial"/>
                <a:cs typeface="Arial"/>
              </a:rPr>
              <a:t>data not </a:t>
            </a:r>
            <a:r>
              <a:rPr sz="635" spc="-5" dirty="0">
                <a:latin typeface="Arial"/>
                <a:cs typeface="Arial"/>
              </a:rPr>
              <a:t>available </a:t>
            </a:r>
            <a:r>
              <a:rPr sz="635" spc="-11" dirty="0">
                <a:latin typeface="Arial"/>
                <a:cs typeface="Arial"/>
              </a:rPr>
              <a:t>in </a:t>
            </a:r>
            <a:r>
              <a:rPr sz="635" spc="-5" dirty="0">
                <a:latin typeface="Arial"/>
                <a:cs typeface="Arial"/>
              </a:rPr>
              <a:t>these</a:t>
            </a:r>
            <a:r>
              <a:rPr sz="635" spc="-53" dirty="0">
                <a:latin typeface="Arial"/>
                <a:cs typeface="Arial"/>
              </a:rPr>
              <a:t> </a:t>
            </a:r>
            <a:r>
              <a:rPr sz="635" dirty="0">
                <a:latin typeface="Arial"/>
                <a:cs typeface="Arial"/>
              </a:rPr>
              <a:t>areas</a:t>
            </a:r>
            <a:endParaRPr sz="635">
              <a:latin typeface="Arial"/>
              <a:cs typeface="Arial"/>
            </a:endParaRPr>
          </a:p>
          <a:p>
            <a:pPr marL="40340" marR="32272">
              <a:lnSpc>
                <a:spcPts val="741"/>
              </a:lnSpc>
              <a:spcBef>
                <a:spcPts val="524"/>
              </a:spcBef>
            </a:pPr>
            <a:r>
              <a:rPr sz="635" spc="-5" dirty="0">
                <a:latin typeface="Arial"/>
                <a:cs typeface="Arial"/>
              </a:rPr>
              <a:t>*Data sourced </a:t>
            </a:r>
            <a:r>
              <a:rPr sz="635" dirty="0">
                <a:latin typeface="Arial"/>
                <a:cs typeface="Arial"/>
              </a:rPr>
              <a:t>from </a:t>
            </a:r>
            <a:r>
              <a:rPr sz="635" spc="-5" dirty="0">
                <a:latin typeface="Arial"/>
                <a:cs typeface="Arial"/>
              </a:rPr>
              <a:t>Mission </a:t>
            </a:r>
            <a:r>
              <a:rPr sz="635" dirty="0">
                <a:latin typeface="Arial"/>
                <a:cs typeface="Arial"/>
              </a:rPr>
              <a:t>Creek Subbasin </a:t>
            </a:r>
            <a:r>
              <a:rPr sz="635" spc="-5" dirty="0">
                <a:latin typeface="Arial"/>
                <a:cs typeface="Arial"/>
              </a:rPr>
              <a:t>Annual Report  </a:t>
            </a:r>
            <a:r>
              <a:rPr sz="635" spc="-11" dirty="0">
                <a:latin typeface="Arial"/>
                <a:cs typeface="Arial"/>
              </a:rPr>
              <a:t>for </a:t>
            </a:r>
            <a:r>
              <a:rPr sz="635" spc="-5" dirty="0">
                <a:latin typeface="Arial"/>
                <a:cs typeface="Arial"/>
              </a:rPr>
              <a:t>Water </a:t>
            </a:r>
            <a:r>
              <a:rPr sz="635" dirty="0">
                <a:latin typeface="Arial"/>
                <a:cs typeface="Arial"/>
              </a:rPr>
              <a:t>Year </a:t>
            </a:r>
            <a:r>
              <a:rPr sz="635" spc="-5" dirty="0">
                <a:latin typeface="Arial"/>
                <a:cs typeface="Arial"/>
              </a:rPr>
              <a:t>2017-2018 </a:t>
            </a:r>
            <a:r>
              <a:rPr sz="635" dirty="0">
                <a:latin typeface="Arial"/>
                <a:cs typeface="Arial"/>
              </a:rPr>
              <a:t>(Wood,</a:t>
            </a:r>
            <a:r>
              <a:rPr sz="635" spc="5" dirty="0">
                <a:latin typeface="Arial"/>
                <a:cs typeface="Arial"/>
              </a:rPr>
              <a:t> </a:t>
            </a:r>
            <a:r>
              <a:rPr sz="635" dirty="0">
                <a:latin typeface="Arial"/>
                <a:cs typeface="Arial"/>
              </a:rPr>
              <a:t>2019)</a:t>
            </a:r>
            <a:endParaRPr sz="635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0771527" y="1061878"/>
            <a:ext cx="332815" cy="160904"/>
          </a:xfrm>
          <a:prstGeom prst="rect">
            <a:avLst/>
          </a:prstGeom>
          <a:solidFill>
            <a:srgbClr val="ACD37A"/>
          </a:solidFill>
        </p:spPr>
        <p:txBody>
          <a:bodyPr vert="horz" wrap="square" lIns="0" tIns="45048" rIns="0" bIns="0" rtlCol="0">
            <a:spAutoFit/>
          </a:bodyPr>
          <a:lstStyle/>
          <a:p>
            <a:pPr marL="54459">
              <a:lnSpc>
                <a:spcPts val="911"/>
              </a:lnSpc>
              <a:spcBef>
                <a:spcPts val="355"/>
              </a:spcBef>
              <a:tabLst>
                <a:tab pos="296501" algn="l"/>
              </a:tabLst>
            </a:pPr>
            <a:r>
              <a:rPr sz="900" u="sng" spc="11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endParaRPr sz="9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1581030" y="949973"/>
            <a:ext cx="725469" cy="436703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/>
          <a:p>
            <a:pPr marL="13447" marR="5379">
              <a:lnSpc>
                <a:spcPct val="101200"/>
              </a:lnSpc>
              <a:spcBef>
                <a:spcPts val="132"/>
              </a:spcBef>
            </a:pPr>
            <a:r>
              <a:rPr sz="900" spc="26" dirty="0">
                <a:latin typeface="Arial"/>
                <a:cs typeface="Arial"/>
              </a:rPr>
              <a:t>Change </a:t>
            </a:r>
            <a:r>
              <a:rPr sz="900" spc="5" dirty="0">
                <a:latin typeface="Arial"/>
                <a:cs typeface="Arial"/>
              </a:rPr>
              <a:t>in  </a:t>
            </a:r>
            <a:r>
              <a:rPr sz="900" spc="32" dirty="0">
                <a:latin typeface="Arial"/>
                <a:cs typeface="Arial"/>
              </a:rPr>
              <a:t>G</a:t>
            </a:r>
            <a:r>
              <a:rPr sz="900" dirty="0">
                <a:latin typeface="Arial"/>
                <a:cs typeface="Arial"/>
              </a:rPr>
              <a:t>r</a:t>
            </a:r>
            <a:r>
              <a:rPr sz="900" spc="32" dirty="0">
                <a:latin typeface="Arial"/>
                <a:cs typeface="Arial"/>
              </a:rPr>
              <a:t>oundwa</a:t>
            </a:r>
            <a:r>
              <a:rPr sz="900" dirty="0">
                <a:latin typeface="Arial"/>
                <a:cs typeface="Arial"/>
              </a:rPr>
              <a:t>t</a:t>
            </a:r>
            <a:r>
              <a:rPr sz="900" spc="32" dirty="0">
                <a:latin typeface="Arial"/>
                <a:cs typeface="Arial"/>
              </a:rPr>
              <a:t>e</a:t>
            </a:r>
            <a:r>
              <a:rPr sz="900" spc="11" dirty="0">
                <a:latin typeface="Arial"/>
                <a:cs typeface="Arial"/>
              </a:rPr>
              <a:t>r  </a:t>
            </a:r>
            <a:r>
              <a:rPr sz="900" spc="16" dirty="0">
                <a:latin typeface="Arial"/>
                <a:cs typeface="Arial"/>
              </a:rPr>
              <a:t>Elevation*</a:t>
            </a:r>
            <a:endParaRPr sz="9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0587035" y="4499244"/>
            <a:ext cx="1875191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21" dirty="0">
                <a:latin typeface="Arial"/>
                <a:cs typeface="Arial"/>
              </a:rPr>
              <a:t>Imported Water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spc="21" dirty="0">
                <a:latin typeface="Arial"/>
                <a:cs typeface="Arial"/>
              </a:rPr>
              <a:t>Canals/Aqueducts</a:t>
            </a:r>
            <a:endParaRPr sz="900">
              <a:latin typeface="Arial"/>
              <a:cs typeface="Arial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10080894" y="4589639"/>
            <a:ext cx="387275" cy="0"/>
          </a:xfrm>
          <a:custGeom>
            <a:avLst/>
            <a:gdLst/>
            <a:ahLst/>
            <a:cxnLst/>
            <a:rect l="l" t="t" r="r" b="b"/>
            <a:pathLst>
              <a:path w="365759">
                <a:moveTo>
                  <a:pt x="0" y="0"/>
                </a:moveTo>
                <a:lnTo>
                  <a:pt x="365755" y="0"/>
                </a:lnTo>
              </a:path>
            </a:pathLst>
          </a:custGeom>
          <a:ln w="18287">
            <a:solidFill>
              <a:srgbClr val="004CA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2" name="object 92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57911">
            <a:solidFill>
              <a:srgbClr val="FCFE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3" name="object 93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54863">
            <a:solidFill>
              <a:srgbClr val="F9FE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4" name="object 94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54863">
            <a:solidFill>
              <a:srgbClr val="F7FD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5" name="object 95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54863">
            <a:solidFill>
              <a:srgbClr val="F4FD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6" name="object 96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54863">
            <a:solidFill>
              <a:srgbClr val="F2FC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7" name="object 97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51815">
            <a:solidFill>
              <a:srgbClr val="F0FA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8" name="object 98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51815">
            <a:solidFill>
              <a:srgbClr val="ECFA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9" name="object 99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51815">
            <a:solidFill>
              <a:srgbClr val="EBF9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0" name="object 100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51815">
            <a:solidFill>
              <a:srgbClr val="E5F8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1" name="object 101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51815">
            <a:solidFill>
              <a:srgbClr val="E3F8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2" name="object 102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48767">
            <a:solidFill>
              <a:srgbClr val="DFF8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3" name="object 103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48767">
            <a:solidFill>
              <a:srgbClr val="DEF7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4" name="object 104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48767">
            <a:solidFill>
              <a:srgbClr val="DAF7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5" name="object 105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48767">
            <a:solidFill>
              <a:srgbClr val="D8F6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6" name="object 106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48767">
            <a:solidFill>
              <a:srgbClr val="D6F4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7" name="object 107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45719">
            <a:solidFill>
              <a:srgbClr val="D3F4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8" name="object 108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45719">
            <a:solidFill>
              <a:srgbClr val="CFF3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9" name="object 109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45719">
            <a:solidFill>
              <a:srgbClr val="CCF2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0" name="object 110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45719">
            <a:solidFill>
              <a:srgbClr val="C9F2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1" name="object 111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45719">
            <a:solidFill>
              <a:srgbClr val="C6F2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2" name="object 112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42671">
            <a:solidFill>
              <a:srgbClr val="C4F1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3" name="object 113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42671">
            <a:solidFill>
              <a:srgbClr val="C1F1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4" name="object 114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42671">
            <a:solidFill>
              <a:srgbClr val="BFF0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5" name="object 115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42671">
            <a:solidFill>
              <a:srgbClr val="BDF0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6" name="object 116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42671">
            <a:solidFill>
              <a:srgbClr val="B8ED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7" name="object 117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9623">
            <a:solidFill>
              <a:srgbClr val="B4ED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8" name="object 118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9623">
            <a:solidFill>
              <a:srgbClr val="B2EC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9" name="object 119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9623">
            <a:solidFill>
              <a:srgbClr val="B0EC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0" name="object 120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9623">
            <a:solidFill>
              <a:srgbClr val="ACEB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1" name="object 121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6575">
            <a:solidFill>
              <a:srgbClr val="ABEB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2" name="object 122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6575">
            <a:solidFill>
              <a:srgbClr val="A7EB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3" name="object 123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6575">
            <a:solidFill>
              <a:srgbClr val="A5EA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4" name="object 124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6575">
            <a:solidFill>
              <a:srgbClr val="A0E9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5" name="object 125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6575">
            <a:solidFill>
              <a:srgbClr val="9EE7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6" name="object 126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3527">
            <a:solidFill>
              <a:srgbClr val="9CE7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7" name="object 127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3527">
            <a:solidFill>
              <a:srgbClr val="99E6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8" name="object 128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3527">
            <a:solidFill>
              <a:srgbClr val="96E6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9" name="object 129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3527">
            <a:solidFill>
              <a:srgbClr val="93E5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0" name="object 130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3527">
            <a:solidFill>
              <a:srgbClr val="91E5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1" name="object 131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0479">
            <a:solidFill>
              <a:srgbClr val="8EE5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2" name="object 132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0479">
            <a:solidFill>
              <a:srgbClr val="8AE4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3" name="object 133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0479">
            <a:solidFill>
              <a:srgbClr val="86E3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4" name="object 134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0479">
            <a:solidFill>
              <a:srgbClr val="85E2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5" name="object 135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0479">
            <a:solidFill>
              <a:srgbClr val="81E2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6" name="object 136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27431">
            <a:solidFill>
              <a:srgbClr val="7FE0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7" name="object 137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27431">
            <a:solidFill>
              <a:srgbClr val="7DE0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8" name="object 138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27431">
            <a:solidFill>
              <a:srgbClr val="79D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9" name="object 139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27431">
            <a:solidFill>
              <a:srgbClr val="78D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0" name="object 140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27431">
            <a:solidFill>
              <a:srgbClr val="72DE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1" name="object 141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24383">
            <a:solidFill>
              <a:srgbClr val="70DE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2" name="object 142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24383">
            <a:solidFill>
              <a:srgbClr val="6DDD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3" name="object 143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24383">
            <a:solidFill>
              <a:srgbClr val="6BDC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4" name="object 144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24383">
            <a:solidFill>
              <a:srgbClr val="69DC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5" name="object 145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21335">
            <a:solidFill>
              <a:srgbClr val="66DA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6" name="object 146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21335">
            <a:solidFill>
              <a:srgbClr val="63DA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7" name="object 147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21335">
            <a:solidFill>
              <a:srgbClr val="60D9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8" name="object 148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21335">
            <a:solidFill>
              <a:srgbClr val="5BD8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9" name="object 149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21335">
            <a:solidFill>
              <a:srgbClr val="59D8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0" name="object 150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18287">
            <a:solidFill>
              <a:srgbClr val="57D8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1" name="object 151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18287">
            <a:solidFill>
              <a:srgbClr val="53D7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2" name="object 152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18287">
            <a:solidFill>
              <a:srgbClr val="52D7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3" name="object 153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18287">
            <a:solidFill>
              <a:srgbClr val="4ED6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4" name="object 154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18287">
            <a:solidFill>
              <a:srgbClr val="4CD4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5" name="object 155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15239">
            <a:solidFill>
              <a:srgbClr val="4AD4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6" name="object 156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15239">
            <a:solidFill>
              <a:srgbClr val="45D3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7" name="object 157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15239">
            <a:solidFill>
              <a:srgbClr val="41D2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8" name="object 158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15239">
            <a:solidFill>
              <a:srgbClr val="3FD2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9" name="object 159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15239">
            <a:solidFill>
              <a:srgbClr val="3DD2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0" name="object 160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12191">
            <a:solidFill>
              <a:srgbClr val="3AD1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1" name="object 161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12191">
            <a:solidFill>
              <a:srgbClr val="38D1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2" name="object 162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12191">
            <a:solidFill>
              <a:srgbClr val="36D0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3" name="object 163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12191">
            <a:solidFill>
              <a:srgbClr val="33C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4" name="object 164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12191">
            <a:solidFill>
              <a:srgbClr val="2DCD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5" name="object 165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9143">
            <a:solidFill>
              <a:srgbClr val="2BCD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6" name="object 166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9143">
            <a:solidFill>
              <a:srgbClr val="28CC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7" name="object 167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9143">
            <a:solidFill>
              <a:srgbClr val="26CC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8" name="object 168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9143">
            <a:solidFill>
              <a:srgbClr val="24CC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9" name="object 169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6095">
            <a:solidFill>
              <a:srgbClr val="20CB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0" name="object 170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6095">
            <a:solidFill>
              <a:srgbClr val="1FCB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1" name="object 171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6095">
            <a:solidFill>
              <a:srgbClr val="1BCA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2" name="object 172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6095">
            <a:solidFill>
              <a:srgbClr val="17C9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3" name="object 173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6095">
            <a:solidFill>
              <a:srgbClr val="13C7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4" name="object 174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175">
            <a:solidFill>
              <a:srgbClr val="12C7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5" name="object 175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175">
            <a:solidFill>
              <a:srgbClr val="0EC6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6" name="object 176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175">
            <a:solidFill>
              <a:srgbClr val="0CC5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7" name="object 177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175">
            <a:solidFill>
              <a:srgbClr val="0AC5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8" name="object 178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175">
            <a:solidFill>
              <a:srgbClr val="07C5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9" name="object 179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175">
            <a:solidFill>
              <a:srgbClr val="05C5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0" name="object 180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175">
            <a:solidFill>
              <a:srgbClr val="00C3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1" name="object 181"/>
          <p:cNvSpPr/>
          <p:nvPr/>
        </p:nvSpPr>
        <p:spPr>
          <a:xfrm>
            <a:off x="10074439" y="505441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188993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</a:path>
            </a:pathLst>
          </a:custGeom>
          <a:ln w="12191">
            <a:solidFill>
              <a:srgbClr val="6D6D6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2" name="object 182"/>
          <p:cNvSpPr txBox="1"/>
          <p:nvPr/>
        </p:nvSpPr>
        <p:spPr>
          <a:xfrm>
            <a:off x="10587035" y="4993064"/>
            <a:ext cx="1333276" cy="296793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/>
          <a:p>
            <a:pPr marL="13447" marR="5379">
              <a:lnSpc>
                <a:spcPct val="101200"/>
              </a:lnSpc>
              <a:spcBef>
                <a:spcPts val="132"/>
              </a:spcBef>
            </a:pPr>
            <a:r>
              <a:rPr sz="900" spc="16" dirty="0">
                <a:latin typeface="Arial"/>
                <a:cs typeface="Arial"/>
              </a:rPr>
              <a:t>Mission </a:t>
            </a:r>
            <a:r>
              <a:rPr sz="900" spc="26" dirty="0">
                <a:latin typeface="Arial"/>
                <a:cs typeface="Arial"/>
              </a:rPr>
              <a:t>Creek</a:t>
            </a:r>
            <a:r>
              <a:rPr sz="900" spc="-37" dirty="0">
                <a:latin typeface="Arial"/>
                <a:cs typeface="Arial"/>
              </a:rPr>
              <a:t> </a:t>
            </a:r>
            <a:r>
              <a:rPr sz="900" spc="26" dirty="0">
                <a:latin typeface="Arial"/>
                <a:cs typeface="Arial"/>
              </a:rPr>
              <a:t>Subbasin  Management</a:t>
            </a:r>
            <a:r>
              <a:rPr sz="900" spc="-42" dirty="0">
                <a:latin typeface="Arial"/>
                <a:cs typeface="Arial"/>
              </a:rPr>
              <a:t> </a:t>
            </a:r>
            <a:r>
              <a:rPr sz="900" spc="26" dirty="0">
                <a:latin typeface="Arial"/>
                <a:cs typeface="Arial"/>
              </a:rPr>
              <a:t>Area</a:t>
            </a:r>
            <a:endParaRPr sz="900">
              <a:latin typeface="Arial"/>
              <a:cs typeface="Arial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10125537" y="974196"/>
            <a:ext cx="438374" cy="142577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3447">
              <a:spcBef>
                <a:spcPts val="95"/>
              </a:spcBef>
            </a:pPr>
            <a:r>
              <a:rPr sz="847" spc="-11" dirty="0">
                <a:latin typeface="Arial"/>
                <a:cs typeface="Arial"/>
              </a:rPr>
              <a:t>I</a:t>
            </a:r>
            <a:r>
              <a:rPr sz="847" spc="-16" dirty="0">
                <a:latin typeface="Arial"/>
                <a:cs typeface="Arial"/>
              </a:rPr>
              <a:t>n</a:t>
            </a:r>
            <a:r>
              <a:rPr sz="847" spc="5" dirty="0">
                <a:latin typeface="Arial"/>
                <a:cs typeface="Arial"/>
              </a:rPr>
              <a:t>c</a:t>
            </a:r>
            <a:r>
              <a:rPr sz="847" spc="-5" dirty="0">
                <a:latin typeface="Arial"/>
                <a:cs typeface="Arial"/>
              </a:rPr>
              <a:t>r</a:t>
            </a:r>
            <a:r>
              <a:rPr sz="847" spc="11" dirty="0">
                <a:latin typeface="Arial"/>
                <a:cs typeface="Arial"/>
              </a:rPr>
              <a:t>e</a:t>
            </a:r>
            <a:r>
              <a:rPr sz="847" spc="-16" dirty="0">
                <a:latin typeface="Arial"/>
                <a:cs typeface="Arial"/>
              </a:rPr>
              <a:t>a</a:t>
            </a:r>
            <a:r>
              <a:rPr sz="847" spc="5" dirty="0">
                <a:latin typeface="Arial"/>
                <a:cs typeface="Arial"/>
              </a:rPr>
              <a:t>s</a:t>
            </a:r>
            <a:r>
              <a:rPr sz="847" spc="-5" dirty="0">
                <a:latin typeface="Arial"/>
                <a:cs typeface="Arial"/>
              </a:rPr>
              <a:t>e</a:t>
            </a:r>
            <a:endParaRPr sz="847">
              <a:latin typeface="Arial"/>
              <a:cs typeface="Arial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10907071" y="1338635"/>
            <a:ext cx="5244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15"/>
              </a:lnSpc>
            </a:pP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10674708" y="732664"/>
            <a:ext cx="0" cy="639408"/>
          </a:xfrm>
          <a:custGeom>
            <a:avLst/>
            <a:gdLst/>
            <a:ahLst/>
            <a:cxnLst/>
            <a:rect l="l" t="t" r="r" b="b"/>
            <a:pathLst>
              <a:path h="603885">
                <a:moveTo>
                  <a:pt x="0" y="0"/>
                </a:moveTo>
                <a:lnTo>
                  <a:pt x="0" y="603560"/>
                </a:lnTo>
              </a:path>
            </a:pathLst>
          </a:custGeom>
          <a:ln w="12191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6" name="object 186"/>
          <p:cNvSpPr/>
          <p:nvPr/>
        </p:nvSpPr>
        <p:spPr>
          <a:xfrm>
            <a:off x="10648892" y="732664"/>
            <a:ext cx="51771" cy="84044"/>
          </a:xfrm>
          <a:custGeom>
            <a:avLst/>
            <a:gdLst/>
            <a:ahLst/>
            <a:cxnLst/>
            <a:rect l="l" t="t" r="r" b="b"/>
            <a:pathLst>
              <a:path w="48895" h="79375">
                <a:moveTo>
                  <a:pt x="24383" y="0"/>
                </a:moveTo>
                <a:lnTo>
                  <a:pt x="0" y="79255"/>
                </a:lnTo>
                <a:lnTo>
                  <a:pt x="48767" y="79255"/>
                </a:lnTo>
                <a:lnTo>
                  <a:pt x="24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7" name="object 187"/>
          <p:cNvSpPr/>
          <p:nvPr/>
        </p:nvSpPr>
        <p:spPr>
          <a:xfrm>
            <a:off x="10648892" y="732664"/>
            <a:ext cx="51771" cy="84044"/>
          </a:xfrm>
          <a:custGeom>
            <a:avLst/>
            <a:gdLst/>
            <a:ahLst/>
            <a:cxnLst/>
            <a:rect l="l" t="t" r="r" b="b"/>
            <a:pathLst>
              <a:path w="48895" h="79375">
                <a:moveTo>
                  <a:pt x="0" y="79255"/>
                </a:moveTo>
                <a:lnTo>
                  <a:pt x="24383" y="0"/>
                </a:lnTo>
                <a:lnTo>
                  <a:pt x="48767" y="79255"/>
                </a:lnTo>
                <a:lnTo>
                  <a:pt x="0" y="7925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8" name="object 188"/>
          <p:cNvSpPr/>
          <p:nvPr/>
        </p:nvSpPr>
        <p:spPr>
          <a:xfrm>
            <a:off x="10674708" y="1413686"/>
            <a:ext cx="0" cy="320040"/>
          </a:xfrm>
          <a:custGeom>
            <a:avLst/>
            <a:gdLst/>
            <a:ahLst/>
            <a:cxnLst/>
            <a:rect l="l" t="t" r="r" b="b"/>
            <a:pathLst>
              <a:path h="302260">
                <a:moveTo>
                  <a:pt x="0" y="301780"/>
                </a:moveTo>
                <a:lnTo>
                  <a:pt x="0" y="0"/>
                </a:lnTo>
              </a:path>
            </a:pathLst>
          </a:custGeom>
          <a:ln w="12191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9" name="object 189"/>
          <p:cNvSpPr/>
          <p:nvPr/>
        </p:nvSpPr>
        <p:spPr>
          <a:xfrm>
            <a:off x="10648892" y="1649300"/>
            <a:ext cx="51771" cy="84044"/>
          </a:xfrm>
          <a:custGeom>
            <a:avLst/>
            <a:gdLst/>
            <a:ahLst/>
            <a:cxnLst/>
            <a:rect l="l" t="t" r="r" b="b"/>
            <a:pathLst>
              <a:path w="48895" h="79375">
                <a:moveTo>
                  <a:pt x="48767" y="0"/>
                </a:moveTo>
                <a:lnTo>
                  <a:pt x="0" y="0"/>
                </a:lnTo>
                <a:lnTo>
                  <a:pt x="24383" y="79255"/>
                </a:lnTo>
                <a:lnTo>
                  <a:pt x="487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0" name="object 190"/>
          <p:cNvSpPr/>
          <p:nvPr/>
        </p:nvSpPr>
        <p:spPr>
          <a:xfrm>
            <a:off x="10648892" y="1649300"/>
            <a:ext cx="51771" cy="84044"/>
          </a:xfrm>
          <a:custGeom>
            <a:avLst/>
            <a:gdLst/>
            <a:ahLst/>
            <a:cxnLst/>
            <a:rect l="l" t="t" r="r" b="b"/>
            <a:pathLst>
              <a:path w="48895" h="79375">
                <a:moveTo>
                  <a:pt x="48767" y="0"/>
                </a:moveTo>
                <a:lnTo>
                  <a:pt x="24383" y="79255"/>
                </a:lnTo>
                <a:lnTo>
                  <a:pt x="0" y="0"/>
                </a:lnTo>
                <a:lnTo>
                  <a:pt x="48767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1" name="object 191"/>
          <p:cNvSpPr txBox="1"/>
          <p:nvPr/>
        </p:nvSpPr>
        <p:spPr>
          <a:xfrm>
            <a:off x="11151805" y="632071"/>
            <a:ext cx="331470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16" dirty="0">
                <a:latin typeface="Arial"/>
                <a:cs typeface="Arial"/>
              </a:rPr>
              <a:t>+20</a:t>
            </a:r>
            <a:r>
              <a:rPr sz="900" spc="-32" dirty="0">
                <a:latin typeface="Arial"/>
                <a:cs typeface="Arial"/>
              </a:rPr>
              <a:t> </a:t>
            </a:r>
            <a:r>
              <a:rPr sz="900" spc="5" dirty="0">
                <a:latin typeface="Arial"/>
                <a:cs typeface="Arial"/>
              </a:rPr>
              <a:t>ft</a:t>
            </a:r>
            <a:endParaRPr sz="900">
              <a:latin typeface="Arial"/>
              <a:cs typeface="Arial"/>
            </a:endParaRPr>
          </a:p>
        </p:txBody>
      </p:sp>
      <p:sp>
        <p:nvSpPr>
          <p:cNvPr id="192" name="object 192"/>
          <p:cNvSpPr txBox="1"/>
          <p:nvPr/>
        </p:nvSpPr>
        <p:spPr>
          <a:xfrm>
            <a:off x="11151805" y="961286"/>
            <a:ext cx="229272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5" dirty="0">
                <a:latin typeface="Arial"/>
                <a:cs typeface="Arial"/>
              </a:rPr>
              <a:t>+</a:t>
            </a:r>
            <a:r>
              <a:rPr sz="900" spc="32" dirty="0">
                <a:latin typeface="Arial"/>
                <a:cs typeface="Arial"/>
              </a:rPr>
              <a:t>1</a:t>
            </a:r>
            <a:r>
              <a:rPr sz="900" spc="21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193" name="object 193"/>
          <p:cNvSpPr txBox="1"/>
          <p:nvPr/>
        </p:nvSpPr>
        <p:spPr>
          <a:xfrm>
            <a:off x="11151805" y="1293728"/>
            <a:ext cx="93457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21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194" name="object 194"/>
          <p:cNvSpPr txBox="1"/>
          <p:nvPr/>
        </p:nvSpPr>
        <p:spPr>
          <a:xfrm>
            <a:off x="10125537" y="1493840"/>
            <a:ext cx="1226372" cy="293900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3447">
              <a:spcBef>
                <a:spcPts val="95"/>
              </a:spcBef>
            </a:pPr>
            <a:r>
              <a:rPr sz="847" spc="-5" dirty="0">
                <a:latin typeface="Arial"/>
                <a:cs typeface="Arial"/>
              </a:rPr>
              <a:t>Decrease</a:t>
            </a:r>
            <a:endParaRPr sz="847">
              <a:latin typeface="Arial"/>
              <a:cs typeface="Arial"/>
            </a:endParaRPr>
          </a:p>
          <a:p>
            <a:pPr marL="1039435">
              <a:spcBef>
                <a:spcPts val="74"/>
              </a:spcBef>
            </a:pPr>
            <a:r>
              <a:rPr sz="900" dirty="0">
                <a:latin typeface="Arial"/>
                <a:cs typeface="Arial"/>
              </a:rPr>
              <a:t>-</a:t>
            </a:r>
            <a:r>
              <a:rPr sz="900" spc="32" dirty="0">
                <a:latin typeface="Arial"/>
                <a:cs typeface="Arial"/>
              </a:rPr>
              <a:t>1</a:t>
            </a:r>
            <a:r>
              <a:rPr sz="900" spc="21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10771527" y="726209"/>
            <a:ext cx="332815" cy="164726"/>
          </a:xfrm>
          <a:custGeom>
            <a:avLst/>
            <a:gdLst/>
            <a:ahLst/>
            <a:cxnLst/>
            <a:rect l="l" t="t" r="r" b="b"/>
            <a:pathLst>
              <a:path w="314325" h="155575">
                <a:moveTo>
                  <a:pt x="0" y="155462"/>
                </a:moveTo>
                <a:lnTo>
                  <a:pt x="0" y="0"/>
                </a:lnTo>
                <a:lnTo>
                  <a:pt x="313940" y="0"/>
                </a:lnTo>
                <a:lnTo>
                  <a:pt x="313940" y="155462"/>
                </a:lnTo>
                <a:lnTo>
                  <a:pt x="0" y="155462"/>
                </a:lnTo>
                <a:close/>
              </a:path>
            </a:pathLst>
          </a:custGeom>
          <a:solidFill>
            <a:srgbClr val="3A9325"/>
          </a:solid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6" name="object 196"/>
          <p:cNvSpPr/>
          <p:nvPr/>
        </p:nvSpPr>
        <p:spPr>
          <a:xfrm>
            <a:off x="10771527" y="890817"/>
            <a:ext cx="332815" cy="164726"/>
          </a:xfrm>
          <a:custGeom>
            <a:avLst/>
            <a:gdLst/>
            <a:ahLst/>
            <a:cxnLst/>
            <a:rect l="l" t="t" r="r" b="b"/>
            <a:pathLst>
              <a:path w="314325" h="155575">
                <a:moveTo>
                  <a:pt x="0" y="155462"/>
                </a:moveTo>
                <a:lnTo>
                  <a:pt x="313940" y="155462"/>
                </a:lnTo>
                <a:lnTo>
                  <a:pt x="313940" y="0"/>
                </a:lnTo>
                <a:lnTo>
                  <a:pt x="0" y="0"/>
                </a:lnTo>
                <a:lnTo>
                  <a:pt x="0" y="155462"/>
                </a:lnTo>
                <a:close/>
              </a:path>
            </a:pathLst>
          </a:custGeom>
          <a:solidFill>
            <a:srgbClr val="72B450"/>
          </a:solid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7" name="object 197"/>
          <p:cNvSpPr/>
          <p:nvPr/>
        </p:nvSpPr>
        <p:spPr>
          <a:xfrm>
            <a:off x="10771527" y="1223259"/>
            <a:ext cx="332815" cy="164726"/>
          </a:xfrm>
          <a:custGeom>
            <a:avLst/>
            <a:gdLst/>
            <a:ahLst/>
            <a:cxnLst/>
            <a:rect l="l" t="t" r="r" b="b"/>
            <a:pathLst>
              <a:path w="314325" h="155575">
                <a:moveTo>
                  <a:pt x="0" y="155462"/>
                </a:moveTo>
                <a:lnTo>
                  <a:pt x="0" y="0"/>
                </a:lnTo>
                <a:lnTo>
                  <a:pt x="313940" y="0"/>
                </a:lnTo>
                <a:lnTo>
                  <a:pt x="313940" y="155462"/>
                </a:lnTo>
                <a:lnTo>
                  <a:pt x="0" y="155462"/>
                </a:lnTo>
                <a:close/>
              </a:path>
            </a:pathLst>
          </a:custGeom>
          <a:solidFill>
            <a:srgbClr val="DCECA4"/>
          </a:solid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8" name="object 198"/>
          <p:cNvSpPr/>
          <p:nvPr/>
        </p:nvSpPr>
        <p:spPr>
          <a:xfrm>
            <a:off x="10771527" y="1387865"/>
            <a:ext cx="332815" cy="164726"/>
          </a:xfrm>
          <a:custGeom>
            <a:avLst/>
            <a:gdLst/>
            <a:ahLst/>
            <a:cxnLst/>
            <a:rect l="l" t="t" r="r" b="b"/>
            <a:pathLst>
              <a:path w="314325" h="155575">
                <a:moveTo>
                  <a:pt x="0" y="155462"/>
                </a:moveTo>
                <a:lnTo>
                  <a:pt x="0" y="0"/>
                </a:lnTo>
                <a:lnTo>
                  <a:pt x="313940" y="0"/>
                </a:lnTo>
                <a:lnTo>
                  <a:pt x="313940" y="155462"/>
                </a:lnTo>
                <a:lnTo>
                  <a:pt x="0" y="155462"/>
                </a:lnTo>
                <a:close/>
              </a:path>
            </a:pathLst>
          </a:custGeom>
          <a:solidFill>
            <a:srgbClr val="FCECAD"/>
          </a:solid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9" name="object 199"/>
          <p:cNvSpPr/>
          <p:nvPr/>
        </p:nvSpPr>
        <p:spPr>
          <a:xfrm>
            <a:off x="10771527" y="1552473"/>
            <a:ext cx="332815" cy="164726"/>
          </a:xfrm>
          <a:custGeom>
            <a:avLst/>
            <a:gdLst/>
            <a:ahLst/>
            <a:cxnLst/>
            <a:rect l="l" t="t" r="r" b="b"/>
            <a:pathLst>
              <a:path w="314325" h="155575">
                <a:moveTo>
                  <a:pt x="0" y="155462"/>
                </a:moveTo>
                <a:lnTo>
                  <a:pt x="0" y="0"/>
                </a:lnTo>
                <a:lnTo>
                  <a:pt x="313940" y="0"/>
                </a:lnTo>
                <a:lnTo>
                  <a:pt x="313940" y="155462"/>
                </a:lnTo>
                <a:lnTo>
                  <a:pt x="0" y="155462"/>
                </a:lnTo>
                <a:close/>
              </a:path>
            </a:pathLst>
          </a:custGeom>
          <a:solidFill>
            <a:srgbClr val="ECA372"/>
          </a:solid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0" name="object 200"/>
          <p:cNvSpPr/>
          <p:nvPr/>
        </p:nvSpPr>
        <p:spPr>
          <a:xfrm>
            <a:off x="11103935" y="726208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1" name="object 201"/>
          <p:cNvSpPr/>
          <p:nvPr/>
        </p:nvSpPr>
        <p:spPr>
          <a:xfrm>
            <a:off x="11103935" y="1387865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2" name="object 202"/>
          <p:cNvSpPr/>
          <p:nvPr/>
        </p:nvSpPr>
        <p:spPr>
          <a:xfrm>
            <a:off x="11103935" y="1058650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3" name="object 203"/>
          <p:cNvSpPr/>
          <p:nvPr/>
        </p:nvSpPr>
        <p:spPr>
          <a:xfrm>
            <a:off x="11103935" y="1713852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4" name="object 204"/>
          <p:cNvSpPr/>
          <p:nvPr/>
        </p:nvSpPr>
        <p:spPr>
          <a:xfrm>
            <a:off x="10771526" y="1552472"/>
            <a:ext cx="29584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5" name="object 205"/>
          <p:cNvSpPr/>
          <p:nvPr/>
        </p:nvSpPr>
        <p:spPr>
          <a:xfrm>
            <a:off x="10826389" y="1552472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6" name="object 206"/>
          <p:cNvSpPr/>
          <p:nvPr/>
        </p:nvSpPr>
        <p:spPr>
          <a:xfrm>
            <a:off x="10839299" y="1552472"/>
            <a:ext cx="29584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7" name="object 207"/>
          <p:cNvSpPr/>
          <p:nvPr/>
        </p:nvSpPr>
        <p:spPr>
          <a:xfrm>
            <a:off x="10894162" y="1552472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8" name="object 208"/>
          <p:cNvSpPr/>
          <p:nvPr/>
        </p:nvSpPr>
        <p:spPr>
          <a:xfrm>
            <a:off x="10907072" y="1552472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9" name="object 209"/>
          <p:cNvSpPr/>
          <p:nvPr/>
        </p:nvSpPr>
        <p:spPr>
          <a:xfrm>
            <a:off x="10961934" y="1552472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0" name="object 210"/>
          <p:cNvSpPr/>
          <p:nvPr/>
        </p:nvSpPr>
        <p:spPr>
          <a:xfrm>
            <a:off x="10974844" y="1552472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1" name="object 211"/>
          <p:cNvSpPr/>
          <p:nvPr/>
        </p:nvSpPr>
        <p:spPr>
          <a:xfrm>
            <a:off x="11029707" y="1552472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2" name="object 212"/>
          <p:cNvSpPr/>
          <p:nvPr/>
        </p:nvSpPr>
        <p:spPr>
          <a:xfrm>
            <a:off x="11042616" y="1552472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3" name="object 213"/>
          <p:cNvSpPr/>
          <p:nvPr/>
        </p:nvSpPr>
        <p:spPr>
          <a:xfrm>
            <a:off x="11094252" y="1552472"/>
            <a:ext cx="6724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0" y="0"/>
                </a:moveTo>
                <a:lnTo>
                  <a:pt x="6095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4" name="object 214"/>
          <p:cNvSpPr/>
          <p:nvPr/>
        </p:nvSpPr>
        <p:spPr>
          <a:xfrm>
            <a:off x="10771526" y="1387865"/>
            <a:ext cx="29584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5" name="object 215"/>
          <p:cNvSpPr/>
          <p:nvPr/>
        </p:nvSpPr>
        <p:spPr>
          <a:xfrm>
            <a:off x="10826389" y="1387865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6" name="object 216"/>
          <p:cNvSpPr/>
          <p:nvPr/>
        </p:nvSpPr>
        <p:spPr>
          <a:xfrm>
            <a:off x="10839300" y="1387865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7" name="object 217"/>
          <p:cNvSpPr/>
          <p:nvPr/>
        </p:nvSpPr>
        <p:spPr>
          <a:xfrm>
            <a:off x="10894162" y="1387865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8" name="object 218"/>
          <p:cNvSpPr/>
          <p:nvPr/>
        </p:nvSpPr>
        <p:spPr>
          <a:xfrm>
            <a:off x="10907072" y="1387865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9" name="object 219"/>
          <p:cNvSpPr/>
          <p:nvPr/>
        </p:nvSpPr>
        <p:spPr>
          <a:xfrm>
            <a:off x="10961934" y="1387865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0" name="object 220"/>
          <p:cNvSpPr/>
          <p:nvPr/>
        </p:nvSpPr>
        <p:spPr>
          <a:xfrm>
            <a:off x="10974844" y="1387865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1" name="object 221"/>
          <p:cNvSpPr/>
          <p:nvPr/>
        </p:nvSpPr>
        <p:spPr>
          <a:xfrm>
            <a:off x="11026479" y="1387865"/>
            <a:ext cx="16136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239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2" name="object 222"/>
          <p:cNvSpPr/>
          <p:nvPr/>
        </p:nvSpPr>
        <p:spPr>
          <a:xfrm>
            <a:off x="11042616" y="1387865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3" name="object 223"/>
          <p:cNvSpPr/>
          <p:nvPr/>
        </p:nvSpPr>
        <p:spPr>
          <a:xfrm>
            <a:off x="11094252" y="1387865"/>
            <a:ext cx="6724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0" y="0"/>
                </a:moveTo>
                <a:lnTo>
                  <a:pt x="6095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4" name="object 224"/>
          <p:cNvSpPr/>
          <p:nvPr/>
        </p:nvSpPr>
        <p:spPr>
          <a:xfrm>
            <a:off x="10771526" y="1223258"/>
            <a:ext cx="29584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5" name="object 225"/>
          <p:cNvSpPr/>
          <p:nvPr/>
        </p:nvSpPr>
        <p:spPr>
          <a:xfrm>
            <a:off x="11094252" y="1223258"/>
            <a:ext cx="6724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0" y="0"/>
                </a:moveTo>
                <a:lnTo>
                  <a:pt x="6095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6" name="object 226"/>
          <p:cNvSpPr/>
          <p:nvPr/>
        </p:nvSpPr>
        <p:spPr>
          <a:xfrm>
            <a:off x="10771527" y="1058650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7" name="object 227"/>
          <p:cNvSpPr/>
          <p:nvPr/>
        </p:nvSpPr>
        <p:spPr>
          <a:xfrm>
            <a:off x="10826389" y="1058650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8" name="object 228"/>
          <p:cNvSpPr/>
          <p:nvPr/>
        </p:nvSpPr>
        <p:spPr>
          <a:xfrm>
            <a:off x="10839300" y="1058650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9" name="object 229"/>
          <p:cNvSpPr/>
          <p:nvPr/>
        </p:nvSpPr>
        <p:spPr>
          <a:xfrm>
            <a:off x="10890935" y="1058650"/>
            <a:ext cx="16136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239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0" name="object 230"/>
          <p:cNvSpPr/>
          <p:nvPr/>
        </p:nvSpPr>
        <p:spPr>
          <a:xfrm>
            <a:off x="10907072" y="1058650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1" name="object 231"/>
          <p:cNvSpPr/>
          <p:nvPr/>
        </p:nvSpPr>
        <p:spPr>
          <a:xfrm>
            <a:off x="10958707" y="1058650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2" name="object 232"/>
          <p:cNvSpPr/>
          <p:nvPr/>
        </p:nvSpPr>
        <p:spPr>
          <a:xfrm>
            <a:off x="10971616" y="1058650"/>
            <a:ext cx="29584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3" name="object 233"/>
          <p:cNvSpPr/>
          <p:nvPr/>
        </p:nvSpPr>
        <p:spPr>
          <a:xfrm>
            <a:off x="11026479" y="1058650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4" name="object 234"/>
          <p:cNvSpPr/>
          <p:nvPr/>
        </p:nvSpPr>
        <p:spPr>
          <a:xfrm>
            <a:off x="11039388" y="1058650"/>
            <a:ext cx="29584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5" name="object 235"/>
          <p:cNvSpPr/>
          <p:nvPr/>
        </p:nvSpPr>
        <p:spPr>
          <a:xfrm>
            <a:off x="11094252" y="1058650"/>
            <a:ext cx="6724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0" y="0"/>
                </a:moveTo>
                <a:lnTo>
                  <a:pt x="6095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6" name="object 236"/>
          <p:cNvSpPr/>
          <p:nvPr/>
        </p:nvSpPr>
        <p:spPr>
          <a:xfrm>
            <a:off x="10771527" y="890816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7" name="object 237"/>
          <p:cNvSpPr/>
          <p:nvPr/>
        </p:nvSpPr>
        <p:spPr>
          <a:xfrm>
            <a:off x="10826389" y="890816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8" name="object 238"/>
          <p:cNvSpPr/>
          <p:nvPr/>
        </p:nvSpPr>
        <p:spPr>
          <a:xfrm>
            <a:off x="10839300" y="890816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9" name="object 239"/>
          <p:cNvSpPr/>
          <p:nvPr/>
        </p:nvSpPr>
        <p:spPr>
          <a:xfrm>
            <a:off x="10890935" y="890816"/>
            <a:ext cx="16136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239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0" name="object 240"/>
          <p:cNvSpPr/>
          <p:nvPr/>
        </p:nvSpPr>
        <p:spPr>
          <a:xfrm>
            <a:off x="10907072" y="890816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1" name="object 241"/>
          <p:cNvSpPr/>
          <p:nvPr/>
        </p:nvSpPr>
        <p:spPr>
          <a:xfrm>
            <a:off x="10958707" y="890816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2" name="object 242"/>
          <p:cNvSpPr/>
          <p:nvPr/>
        </p:nvSpPr>
        <p:spPr>
          <a:xfrm>
            <a:off x="10971616" y="890816"/>
            <a:ext cx="29584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3" name="object 243"/>
          <p:cNvSpPr/>
          <p:nvPr/>
        </p:nvSpPr>
        <p:spPr>
          <a:xfrm>
            <a:off x="11026479" y="890816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4" name="object 244"/>
          <p:cNvSpPr/>
          <p:nvPr/>
        </p:nvSpPr>
        <p:spPr>
          <a:xfrm>
            <a:off x="11039388" y="890816"/>
            <a:ext cx="29584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5" name="object 245"/>
          <p:cNvSpPr/>
          <p:nvPr/>
        </p:nvSpPr>
        <p:spPr>
          <a:xfrm>
            <a:off x="11094252" y="890816"/>
            <a:ext cx="6724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0" y="0"/>
                </a:moveTo>
                <a:lnTo>
                  <a:pt x="6095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6" name="object 246"/>
          <p:cNvSpPr/>
          <p:nvPr/>
        </p:nvSpPr>
        <p:spPr>
          <a:xfrm>
            <a:off x="10074439" y="6490691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24383">
            <a:solidFill>
              <a:srgbClr val="A738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7" name="object 247"/>
          <p:cNvSpPr txBox="1"/>
          <p:nvPr/>
        </p:nvSpPr>
        <p:spPr>
          <a:xfrm>
            <a:off x="10593489" y="5825784"/>
            <a:ext cx="1617681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16" dirty="0">
                <a:latin typeface="Arial"/>
                <a:cs typeface="Arial"/>
              </a:rPr>
              <a:t>Mission </a:t>
            </a:r>
            <a:r>
              <a:rPr sz="900" spc="26" dirty="0">
                <a:latin typeface="Arial"/>
                <a:cs typeface="Arial"/>
              </a:rPr>
              <a:t>Creek Subbasin</a:t>
            </a:r>
            <a:r>
              <a:rPr sz="900" spc="-90" dirty="0">
                <a:latin typeface="Arial"/>
                <a:cs typeface="Arial"/>
              </a:rPr>
              <a:t> </a:t>
            </a:r>
            <a:r>
              <a:rPr sz="900" spc="37" dirty="0">
                <a:latin typeface="Arial"/>
                <a:cs typeface="Arial"/>
              </a:rPr>
              <a:t>AOB</a:t>
            </a:r>
            <a:endParaRPr sz="900">
              <a:latin typeface="Arial"/>
              <a:cs typeface="Arial"/>
            </a:endParaRPr>
          </a:p>
        </p:txBody>
      </p:sp>
      <p:sp>
        <p:nvSpPr>
          <p:cNvPr id="248" name="object 248"/>
          <p:cNvSpPr txBox="1"/>
          <p:nvPr/>
        </p:nvSpPr>
        <p:spPr>
          <a:xfrm>
            <a:off x="10593490" y="6093675"/>
            <a:ext cx="1257972" cy="640734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/>
          <a:p>
            <a:pPr marL="13447" marR="5379">
              <a:lnSpc>
                <a:spcPct val="101200"/>
              </a:lnSpc>
              <a:spcBef>
                <a:spcPts val="132"/>
              </a:spcBef>
            </a:pPr>
            <a:r>
              <a:rPr sz="900" spc="21" dirty="0">
                <a:latin typeface="Arial"/>
                <a:cs typeface="Arial"/>
              </a:rPr>
              <a:t>West Whitewater</a:t>
            </a:r>
            <a:r>
              <a:rPr sz="900" spc="-42" dirty="0">
                <a:latin typeface="Arial"/>
                <a:cs typeface="Arial"/>
              </a:rPr>
              <a:t> </a:t>
            </a:r>
            <a:r>
              <a:rPr sz="900" spc="26" dirty="0">
                <a:latin typeface="Arial"/>
                <a:cs typeface="Arial"/>
              </a:rPr>
              <a:t>River  </a:t>
            </a:r>
            <a:r>
              <a:rPr sz="900" spc="21" dirty="0">
                <a:latin typeface="Arial"/>
                <a:cs typeface="Arial"/>
              </a:rPr>
              <a:t>Subbasin</a:t>
            </a:r>
            <a:r>
              <a:rPr sz="900" spc="-21" dirty="0">
                <a:latin typeface="Arial"/>
                <a:cs typeface="Arial"/>
              </a:rPr>
              <a:t> </a:t>
            </a:r>
            <a:r>
              <a:rPr sz="900" spc="32" dirty="0">
                <a:latin typeface="Arial"/>
                <a:cs typeface="Arial"/>
              </a:rPr>
              <a:t>AOB</a:t>
            </a:r>
            <a:endParaRPr sz="900">
              <a:latin typeface="Arial"/>
              <a:cs typeface="Arial"/>
            </a:endParaRPr>
          </a:p>
          <a:p>
            <a:pPr marL="13447" marR="37651">
              <a:lnSpc>
                <a:spcPct val="101200"/>
              </a:lnSpc>
              <a:spcBef>
                <a:spcPts val="482"/>
              </a:spcBef>
            </a:pPr>
            <a:r>
              <a:rPr sz="900" spc="16" dirty="0">
                <a:latin typeface="Arial"/>
                <a:cs typeface="Arial"/>
              </a:rPr>
              <a:t>East </a:t>
            </a:r>
            <a:r>
              <a:rPr sz="900" spc="26" dirty="0">
                <a:latin typeface="Arial"/>
                <a:cs typeface="Arial"/>
              </a:rPr>
              <a:t>Whitewater</a:t>
            </a:r>
            <a:r>
              <a:rPr sz="900" spc="-48" dirty="0">
                <a:latin typeface="Arial"/>
                <a:cs typeface="Arial"/>
              </a:rPr>
              <a:t> </a:t>
            </a:r>
            <a:r>
              <a:rPr sz="900" spc="21" dirty="0">
                <a:latin typeface="Arial"/>
                <a:cs typeface="Arial"/>
              </a:rPr>
              <a:t>River  Subbasin</a:t>
            </a:r>
            <a:r>
              <a:rPr sz="900" spc="-21" dirty="0">
                <a:latin typeface="Arial"/>
                <a:cs typeface="Arial"/>
              </a:rPr>
              <a:t> </a:t>
            </a:r>
            <a:r>
              <a:rPr sz="900" spc="32" dirty="0">
                <a:latin typeface="Arial"/>
                <a:cs typeface="Arial"/>
              </a:rPr>
              <a:t>AOB</a:t>
            </a:r>
            <a:endParaRPr sz="900">
              <a:latin typeface="Arial"/>
              <a:cs typeface="Arial"/>
            </a:endParaRPr>
          </a:p>
        </p:txBody>
      </p:sp>
      <p:sp>
        <p:nvSpPr>
          <p:cNvPr id="249" name="object 249"/>
          <p:cNvSpPr txBox="1"/>
          <p:nvPr/>
        </p:nvSpPr>
        <p:spPr>
          <a:xfrm>
            <a:off x="10587035" y="4231353"/>
            <a:ext cx="1423371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16" dirty="0">
                <a:latin typeface="Arial"/>
                <a:cs typeface="Arial"/>
              </a:rPr>
              <a:t>Water </a:t>
            </a:r>
            <a:r>
              <a:rPr sz="900" spc="21" dirty="0">
                <a:latin typeface="Arial"/>
                <a:cs typeface="Arial"/>
              </a:rPr>
              <a:t>Reclamation</a:t>
            </a:r>
            <a:r>
              <a:rPr sz="900" spc="-11" dirty="0">
                <a:latin typeface="Arial"/>
                <a:cs typeface="Arial"/>
              </a:rPr>
              <a:t> </a:t>
            </a:r>
            <a:r>
              <a:rPr sz="900" spc="21" dirty="0">
                <a:latin typeface="Arial"/>
                <a:cs typeface="Arial"/>
              </a:rPr>
              <a:t>Plants</a:t>
            </a:r>
            <a:endParaRPr sz="900">
              <a:latin typeface="Arial"/>
              <a:cs typeface="Arial"/>
            </a:endParaRPr>
          </a:p>
        </p:txBody>
      </p:sp>
      <p:sp>
        <p:nvSpPr>
          <p:cNvPr id="250" name="object 250"/>
          <p:cNvSpPr txBox="1"/>
          <p:nvPr/>
        </p:nvSpPr>
        <p:spPr>
          <a:xfrm>
            <a:off x="10212673" y="4221156"/>
            <a:ext cx="122368" cy="177250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1059" spc="-381" dirty="0">
                <a:solidFill>
                  <a:srgbClr val="C500FF"/>
                </a:solidFill>
                <a:latin typeface="Arial"/>
                <a:cs typeface="Arial"/>
              </a:rPr>
              <a:t>"</a:t>
            </a:r>
            <a:r>
              <a:rPr sz="1059" spc="392" dirty="0">
                <a:latin typeface="Arial"/>
                <a:cs typeface="Arial"/>
              </a:rPr>
              <a:t>)</a:t>
            </a:r>
            <a:endParaRPr sz="1059">
              <a:latin typeface="Arial"/>
              <a:cs typeface="Arial"/>
            </a:endParaRPr>
          </a:p>
        </p:txBody>
      </p:sp>
      <p:sp>
        <p:nvSpPr>
          <p:cNvPr id="251" name="object 251"/>
          <p:cNvSpPr txBox="1"/>
          <p:nvPr/>
        </p:nvSpPr>
        <p:spPr>
          <a:xfrm>
            <a:off x="10215901" y="3657864"/>
            <a:ext cx="2068830" cy="459168"/>
          </a:xfrm>
          <a:prstGeom prst="rect">
            <a:avLst/>
          </a:prstGeom>
        </p:spPr>
        <p:txBody>
          <a:bodyPr vert="horz" wrap="square" lIns="0" tIns="88078" rIns="0" bIns="0" rtlCol="0">
            <a:spAutoFit/>
          </a:bodyPr>
          <a:lstStyle/>
          <a:p>
            <a:pPr marL="58492">
              <a:spcBef>
                <a:spcPts val="694"/>
              </a:spcBef>
            </a:pPr>
            <a:r>
              <a:rPr sz="900" b="1" spc="21" dirty="0">
                <a:latin typeface="Arial"/>
                <a:cs typeface="Arial"/>
              </a:rPr>
              <a:t>Replenishment</a:t>
            </a:r>
            <a:r>
              <a:rPr sz="900" b="1" spc="16" dirty="0">
                <a:latin typeface="Arial"/>
                <a:cs typeface="Arial"/>
              </a:rPr>
              <a:t> </a:t>
            </a:r>
            <a:r>
              <a:rPr sz="900" b="1" spc="21" dirty="0">
                <a:latin typeface="Arial"/>
                <a:cs typeface="Arial"/>
              </a:rPr>
              <a:t>Infrastructure</a:t>
            </a:r>
            <a:endParaRPr sz="900">
              <a:latin typeface="Arial"/>
              <a:cs typeface="Arial"/>
            </a:endParaRPr>
          </a:p>
          <a:p>
            <a:pPr marL="13447">
              <a:spcBef>
                <a:spcPts val="614"/>
              </a:spcBef>
              <a:tabLst>
                <a:tab pos="390628" algn="l"/>
              </a:tabLst>
            </a:pPr>
            <a:r>
              <a:rPr sz="1006" spc="-106" dirty="0">
                <a:solidFill>
                  <a:srgbClr val="00FF00"/>
                </a:solidFill>
                <a:latin typeface="Arial"/>
                <a:cs typeface="Arial"/>
              </a:rPr>
              <a:t>"</a:t>
            </a:r>
            <a:r>
              <a:rPr sz="1006" spc="-106" dirty="0">
                <a:latin typeface="Arial"/>
                <a:cs typeface="Arial"/>
              </a:rPr>
              <a:t>6	</a:t>
            </a:r>
            <a:r>
              <a:rPr sz="900" spc="16" dirty="0">
                <a:latin typeface="Arial"/>
                <a:cs typeface="Arial"/>
              </a:rPr>
              <a:t>Direct </a:t>
            </a:r>
            <a:r>
              <a:rPr sz="900" spc="21" dirty="0">
                <a:latin typeface="Arial"/>
                <a:cs typeface="Arial"/>
              </a:rPr>
              <a:t>Replenishment</a:t>
            </a:r>
            <a:r>
              <a:rPr sz="900" spc="26" dirty="0">
                <a:latin typeface="Arial"/>
                <a:cs typeface="Arial"/>
              </a:rPr>
              <a:t> </a:t>
            </a:r>
            <a:r>
              <a:rPr sz="900" spc="16" dirty="0">
                <a:latin typeface="Arial"/>
                <a:cs typeface="Arial"/>
              </a:rPr>
              <a:t>Facilities</a:t>
            </a:r>
            <a:endParaRPr sz="900">
              <a:latin typeface="Arial"/>
              <a:cs typeface="Arial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10074439" y="6155022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188993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</a:path>
            </a:pathLst>
          </a:custGeom>
          <a:ln w="24383">
            <a:solidFill>
              <a:srgbClr val="4C72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4" name="object 254"/>
          <p:cNvSpPr/>
          <p:nvPr/>
        </p:nvSpPr>
        <p:spPr>
          <a:xfrm>
            <a:off x="10074439" y="5816124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188993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</a:path>
            </a:pathLst>
          </a:custGeom>
          <a:ln w="24383">
            <a:solidFill>
              <a:srgbClr val="005BE5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5" name="object 255"/>
          <p:cNvSpPr txBox="1"/>
          <p:nvPr/>
        </p:nvSpPr>
        <p:spPr>
          <a:xfrm>
            <a:off x="10040014" y="2430355"/>
            <a:ext cx="2159598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b="1" spc="16" dirty="0">
                <a:latin typeface="Arial"/>
                <a:cs typeface="Arial"/>
              </a:rPr>
              <a:t>Wells </a:t>
            </a:r>
            <a:r>
              <a:rPr sz="900" b="1" spc="26" dirty="0">
                <a:latin typeface="Arial"/>
                <a:cs typeface="Arial"/>
              </a:rPr>
              <a:t>with Hydrographs </a:t>
            </a:r>
            <a:r>
              <a:rPr sz="900" b="1" spc="21" dirty="0">
                <a:latin typeface="Arial"/>
                <a:cs typeface="Arial"/>
              </a:rPr>
              <a:t>in Figure</a:t>
            </a:r>
            <a:r>
              <a:rPr sz="900" b="1" spc="-42" dirty="0">
                <a:latin typeface="Arial"/>
                <a:cs typeface="Arial"/>
              </a:rPr>
              <a:t> </a:t>
            </a:r>
            <a:r>
              <a:rPr sz="900" b="1" spc="16" dirty="0">
                <a:latin typeface="Arial"/>
                <a:cs typeface="Arial"/>
              </a:rPr>
              <a:t>3-3</a:t>
            </a:r>
            <a:endParaRPr sz="900">
              <a:latin typeface="Arial"/>
              <a:cs typeface="Arial"/>
            </a:endParaRPr>
          </a:p>
        </p:txBody>
      </p:sp>
      <p:sp>
        <p:nvSpPr>
          <p:cNvPr id="261" name="object 261"/>
          <p:cNvSpPr txBox="1"/>
          <p:nvPr/>
        </p:nvSpPr>
        <p:spPr>
          <a:xfrm>
            <a:off x="5820379" y="7652088"/>
            <a:ext cx="1031389" cy="118079"/>
          </a:xfrm>
          <a:prstGeom prst="rect">
            <a:avLst/>
          </a:prstGeom>
        </p:spPr>
        <p:txBody>
          <a:bodyPr vert="horz" wrap="square" lIns="0" tIns="4034" rIns="0" bIns="0" rtlCol="0">
            <a:spAutoFit/>
          </a:bodyPr>
          <a:lstStyle/>
          <a:p>
            <a:pPr marL="13447">
              <a:spcBef>
                <a:spcPts val="32"/>
              </a:spcBef>
              <a:tabLst>
                <a:tab pos="203718" algn="l"/>
                <a:tab pos="393990" algn="l"/>
                <a:tab pos="584262" algn="l"/>
                <a:tab pos="774533" algn="l"/>
                <a:tab pos="964805" algn="l"/>
              </a:tabLst>
            </a:pPr>
            <a:r>
              <a:rPr sz="741" b="1" spc="-5" dirty="0">
                <a:latin typeface="Arial"/>
                <a:cs typeface="Arial"/>
              </a:rPr>
              <a:t>0	1	2	3	4	5</a:t>
            </a:r>
            <a:endParaRPr sz="741">
              <a:latin typeface="Arial"/>
              <a:cs typeface="Arial"/>
            </a:endParaRPr>
          </a:p>
        </p:txBody>
      </p:sp>
      <p:sp>
        <p:nvSpPr>
          <p:cNvPr id="256" name="object 256"/>
          <p:cNvSpPr txBox="1"/>
          <p:nvPr/>
        </p:nvSpPr>
        <p:spPr>
          <a:xfrm rot="10800000">
            <a:off x="10446858" y="2864008"/>
            <a:ext cx="197521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1"/>
              </a:lnSpc>
            </a:pPr>
            <a:r>
              <a:rPr sz="1271" spc="-709" dirty="0">
                <a:solidFill>
                  <a:srgbClr val="0070FF"/>
                </a:solidFill>
                <a:latin typeface="Arial"/>
                <a:cs typeface="Arial"/>
              </a:rPr>
              <a:t>#</a:t>
            </a:r>
            <a:r>
              <a:rPr sz="1271" spc="392" dirty="0">
                <a:latin typeface="Arial"/>
                <a:cs typeface="Arial"/>
              </a:rPr>
              <a:t>*</a:t>
            </a:r>
            <a:endParaRPr sz="1271">
              <a:latin typeface="Arial"/>
              <a:cs typeface="Arial"/>
            </a:endParaRPr>
          </a:p>
        </p:txBody>
      </p:sp>
      <p:sp>
        <p:nvSpPr>
          <p:cNvPr id="257" name="object 257"/>
          <p:cNvSpPr txBox="1"/>
          <p:nvPr/>
        </p:nvSpPr>
        <p:spPr>
          <a:xfrm>
            <a:off x="10483763" y="2642862"/>
            <a:ext cx="122368" cy="177250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1059" spc="-302" dirty="0">
                <a:solidFill>
                  <a:srgbClr val="FFAA00"/>
                </a:solidFill>
                <a:latin typeface="Arial"/>
                <a:cs typeface="Arial"/>
              </a:rPr>
              <a:t>!</a:t>
            </a:r>
            <a:r>
              <a:rPr sz="1059" spc="392" dirty="0">
                <a:latin typeface="Arial"/>
                <a:cs typeface="Arial"/>
              </a:rPr>
              <a:t>(</a:t>
            </a:r>
            <a:endParaRPr sz="1059">
              <a:latin typeface="Arial"/>
              <a:cs typeface="Arial"/>
            </a:endParaRPr>
          </a:p>
        </p:txBody>
      </p:sp>
      <p:sp>
        <p:nvSpPr>
          <p:cNvPr id="258" name="object 258"/>
          <p:cNvSpPr txBox="1"/>
          <p:nvPr/>
        </p:nvSpPr>
        <p:spPr>
          <a:xfrm>
            <a:off x="10864579" y="2628015"/>
            <a:ext cx="894229" cy="716259"/>
          </a:xfrm>
          <a:prstGeom prst="rect">
            <a:avLst/>
          </a:prstGeom>
        </p:spPr>
        <p:txBody>
          <a:bodyPr vert="horz" wrap="square" lIns="0" tIns="46392" rIns="0" bIns="0" rtlCol="0">
            <a:spAutoFit/>
          </a:bodyPr>
          <a:lstStyle/>
          <a:p>
            <a:pPr marL="13447">
              <a:spcBef>
                <a:spcPts val="365"/>
              </a:spcBef>
            </a:pPr>
            <a:r>
              <a:rPr sz="900" spc="26" dirty="0">
                <a:latin typeface="Arial"/>
                <a:cs typeface="Arial"/>
              </a:rPr>
              <a:t>02S04E21H01S</a:t>
            </a:r>
            <a:endParaRPr sz="900">
              <a:latin typeface="Arial"/>
              <a:cs typeface="Arial"/>
            </a:endParaRPr>
          </a:p>
          <a:p>
            <a:pPr marL="13447">
              <a:spcBef>
                <a:spcPts val="265"/>
              </a:spcBef>
            </a:pPr>
            <a:r>
              <a:rPr sz="900" spc="26" dirty="0">
                <a:latin typeface="Arial"/>
                <a:cs typeface="Arial"/>
              </a:rPr>
              <a:t>03S05E17J01S</a:t>
            </a:r>
            <a:endParaRPr sz="900">
              <a:latin typeface="Arial"/>
              <a:cs typeface="Arial"/>
            </a:endParaRPr>
          </a:p>
          <a:p>
            <a:pPr marL="13447">
              <a:spcBef>
                <a:spcPts val="265"/>
              </a:spcBef>
            </a:pPr>
            <a:r>
              <a:rPr sz="900" spc="26" dirty="0">
                <a:latin typeface="Arial"/>
                <a:cs typeface="Arial"/>
              </a:rPr>
              <a:t>03S05E19B01S</a:t>
            </a:r>
            <a:endParaRPr sz="900">
              <a:latin typeface="Arial"/>
              <a:cs typeface="Arial"/>
            </a:endParaRPr>
          </a:p>
          <a:p>
            <a:pPr marL="13447">
              <a:spcBef>
                <a:spcPts val="269"/>
              </a:spcBef>
            </a:pPr>
            <a:r>
              <a:rPr sz="900" spc="26" dirty="0">
                <a:latin typeface="Arial"/>
                <a:cs typeface="Arial"/>
              </a:rPr>
              <a:t>03S04E12F01S</a:t>
            </a:r>
            <a:endParaRPr sz="900">
              <a:latin typeface="Arial"/>
              <a:cs typeface="Arial"/>
            </a:endParaRPr>
          </a:p>
        </p:txBody>
      </p:sp>
      <p:sp>
        <p:nvSpPr>
          <p:cNvPr id="259" name="object 259"/>
          <p:cNvSpPr txBox="1"/>
          <p:nvPr/>
        </p:nvSpPr>
        <p:spPr>
          <a:xfrm>
            <a:off x="10467626" y="2952712"/>
            <a:ext cx="155986" cy="387511"/>
          </a:xfrm>
          <a:prstGeom prst="rect">
            <a:avLst/>
          </a:prstGeom>
        </p:spPr>
        <p:txBody>
          <a:bodyPr vert="horz" wrap="square" lIns="0" tIns="15463" rIns="0" bIns="0" rtlCol="0">
            <a:spAutoFit/>
          </a:bodyPr>
          <a:lstStyle/>
          <a:p>
            <a:pPr marL="13447">
              <a:lnSpc>
                <a:spcPts val="1546"/>
              </a:lnSpc>
              <a:spcBef>
                <a:spcPts val="121"/>
              </a:spcBef>
            </a:pPr>
            <a:r>
              <a:rPr sz="1429" spc="-1355" dirty="0">
                <a:latin typeface="Arial"/>
                <a:cs typeface="Arial"/>
              </a:rPr>
              <a:t>W</a:t>
            </a:r>
            <a:r>
              <a:rPr sz="1429" spc="58" dirty="0">
                <a:latin typeface="Arial"/>
                <a:cs typeface="Arial"/>
              </a:rPr>
              <a:t>X</a:t>
            </a:r>
            <a:endParaRPr sz="1429">
              <a:latin typeface="Arial"/>
              <a:cs typeface="Arial"/>
            </a:endParaRPr>
          </a:p>
          <a:p>
            <a:pPr marL="20842">
              <a:lnSpc>
                <a:spcPts val="1355"/>
              </a:lnSpc>
            </a:pPr>
            <a:r>
              <a:rPr sz="1271" spc="-159" dirty="0">
                <a:solidFill>
                  <a:srgbClr val="FF0000"/>
                </a:solidFill>
                <a:latin typeface="Arial"/>
                <a:cs typeface="Arial"/>
              </a:rPr>
              <a:t>#</a:t>
            </a:r>
            <a:r>
              <a:rPr sz="1271" spc="-159" dirty="0">
                <a:latin typeface="Arial"/>
                <a:cs typeface="Arial"/>
              </a:rPr>
              <a:t>*</a:t>
            </a:r>
            <a:endParaRPr sz="127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072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74252" y="677794"/>
            <a:ext cx="7380733" cy="6200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" name="object 3"/>
          <p:cNvSpPr txBox="1"/>
          <p:nvPr/>
        </p:nvSpPr>
        <p:spPr>
          <a:xfrm>
            <a:off x="9739444" y="3420831"/>
            <a:ext cx="94129" cy="177250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1059" dirty="0">
                <a:latin typeface="Tw Cen MT Condensed Extra Bold"/>
                <a:cs typeface="Tw Cen MT Condensed Extra Bold"/>
              </a:rPr>
              <a:t>4</a:t>
            </a:r>
            <a:endParaRPr sz="1059">
              <a:latin typeface="Tw Cen MT Condensed Extra Bold"/>
              <a:cs typeface="Tw Cen MT Condensed Extra Bold"/>
            </a:endParaRPr>
          </a:p>
        </p:txBody>
      </p:sp>
      <p:sp>
        <p:nvSpPr>
          <p:cNvPr id="4" name="object 4"/>
          <p:cNvSpPr txBox="1"/>
          <p:nvPr/>
        </p:nvSpPr>
        <p:spPr>
          <a:xfrm rot="1920000">
            <a:off x="8822353" y="3403028"/>
            <a:ext cx="151546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9"/>
              </a:lnSpc>
            </a:pPr>
            <a:r>
              <a:rPr sz="1059" dirty="0">
                <a:latin typeface="Tw Cen MT Condensed Extra Bold"/>
                <a:cs typeface="Tw Cen MT Condensed Extra Bold"/>
              </a:rPr>
              <a:t>4</a:t>
            </a:r>
            <a:endParaRPr sz="1059">
              <a:latin typeface="Tw Cen MT Condensed Extra Bold"/>
              <a:cs typeface="Tw Cen MT Condensed Extra Bold"/>
            </a:endParaRPr>
          </a:p>
        </p:txBody>
      </p:sp>
      <p:sp>
        <p:nvSpPr>
          <p:cNvPr id="5" name="object 5"/>
          <p:cNvSpPr txBox="1"/>
          <p:nvPr/>
        </p:nvSpPr>
        <p:spPr>
          <a:xfrm rot="1140000">
            <a:off x="9134546" y="3523995"/>
            <a:ext cx="152148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9"/>
              </a:lnSpc>
            </a:pPr>
            <a:r>
              <a:rPr sz="1059" dirty="0">
                <a:latin typeface="Tw Cen MT Condensed Extra Bold"/>
                <a:cs typeface="Tw Cen MT Condensed Extra Bold"/>
              </a:rPr>
              <a:t>4</a:t>
            </a:r>
            <a:endParaRPr sz="1059">
              <a:latin typeface="Tw Cen MT Condensed Extra Bold"/>
              <a:cs typeface="Tw Cen MT Condensed Extra Bold"/>
            </a:endParaRPr>
          </a:p>
        </p:txBody>
      </p:sp>
      <p:sp>
        <p:nvSpPr>
          <p:cNvPr id="6" name="object 6"/>
          <p:cNvSpPr txBox="1"/>
          <p:nvPr/>
        </p:nvSpPr>
        <p:spPr>
          <a:xfrm rot="1380000">
            <a:off x="9005523" y="3399216"/>
            <a:ext cx="151546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9"/>
              </a:lnSpc>
            </a:pPr>
            <a:r>
              <a:rPr sz="1059" dirty="0">
                <a:latin typeface="Tw Cen MT Condensed Extra Bold"/>
                <a:cs typeface="Tw Cen MT Condensed Extra Bold"/>
              </a:rPr>
              <a:t>4</a:t>
            </a:r>
            <a:endParaRPr sz="1059">
              <a:latin typeface="Tw Cen MT Condensed Extra Bold"/>
              <a:cs typeface="Tw Cen MT Condensed Extra Bold"/>
            </a:endParaRPr>
          </a:p>
        </p:txBody>
      </p:sp>
      <p:sp>
        <p:nvSpPr>
          <p:cNvPr id="7" name="object 7"/>
          <p:cNvSpPr txBox="1"/>
          <p:nvPr/>
        </p:nvSpPr>
        <p:spPr>
          <a:xfrm rot="300000">
            <a:off x="9325208" y="3459978"/>
            <a:ext cx="151546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9"/>
              </a:lnSpc>
            </a:pPr>
            <a:r>
              <a:rPr sz="1059" dirty="0">
                <a:latin typeface="Tw Cen MT Condensed Extra Bold"/>
                <a:cs typeface="Tw Cen MT Condensed Extra Bold"/>
              </a:rPr>
              <a:t>4</a:t>
            </a:r>
            <a:endParaRPr sz="1059">
              <a:latin typeface="Tw Cen MT Condensed Extra Bold"/>
              <a:cs typeface="Tw Cen MT Condensed Extra Bold"/>
            </a:endParaRPr>
          </a:p>
        </p:txBody>
      </p:sp>
      <p:sp>
        <p:nvSpPr>
          <p:cNvPr id="8" name="object 8"/>
          <p:cNvSpPr txBox="1"/>
          <p:nvPr/>
        </p:nvSpPr>
        <p:spPr>
          <a:xfrm rot="720000">
            <a:off x="9741594" y="3548092"/>
            <a:ext cx="152148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9"/>
              </a:lnSpc>
            </a:pPr>
            <a:r>
              <a:rPr sz="1059" dirty="0">
                <a:latin typeface="Tw Cen MT Condensed Extra Bold"/>
                <a:cs typeface="Tw Cen MT Condensed Extra Bold"/>
              </a:rPr>
              <a:t>4</a:t>
            </a:r>
            <a:endParaRPr sz="1059">
              <a:latin typeface="Tw Cen MT Condensed Extra Bold"/>
              <a:cs typeface="Tw Cen MT Condensed Extra Bold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72957" y="874678"/>
            <a:ext cx="6724" cy="100181"/>
          </a:xfrm>
          <a:custGeom>
            <a:avLst/>
            <a:gdLst/>
            <a:ahLst/>
            <a:cxnLst/>
            <a:rect l="l" t="t" r="r" b="b"/>
            <a:pathLst>
              <a:path w="6350" h="94615">
                <a:moveTo>
                  <a:pt x="0" y="0"/>
                </a:moveTo>
                <a:lnTo>
                  <a:pt x="6095" y="42675"/>
                </a:lnTo>
                <a:lnTo>
                  <a:pt x="6095" y="67062"/>
                </a:lnTo>
                <a:lnTo>
                  <a:pt x="6095" y="88400"/>
                </a:lnTo>
                <a:lnTo>
                  <a:pt x="6095" y="94496"/>
                </a:lnTo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" name="object 10"/>
          <p:cNvSpPr/>
          <p:nvPr/>
        </p:nvSpPr>
        <p:spPr>
          <a:xfrm>
            <a:off x="6779412" y="1013465"/>
            <a:ext cx="10085" cy="132454"/>
          </a:xfrm>
          <a:custGeom>
            <a:avLst/>
            <a:gdLst/>
            <a:ahLst/>
            <a:cxnLst/>
            <a:rect l="l" t="t" r="r" b="b"/>
            <a:pathLst>
              <a:path w="9525" h="125094">
                <a:moveTo>
                  <a:pt x="0" y="0"/>
                </a:moveTo>
                <a:lnTo>
                  <a:pt x="0" y="3048"/>
                </a:lnTo>
                <a:lnTo>
                  <a:pt x="0" y="21337"/>
                </a:lnTo>
                <a:lnTo>
                  <a:pt x="0" y="39627"/>
                </a:lnTo>
                <a:lnTo>
                  <a:pt x="0" y="73158"/>
                </a:lnTo>
                <a:lnTo>
                  <a:pt x="3048" y="100593"/>
                </a:lnTo>
                <a:lnTo>
                  <a:pt x="9143" y="124979"/>
                </a:lnTo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" name="object 11"/>
          <p:cNvSpPr/>
          <p:nvPr/>
        </p:nvSpPr>
        <p:spPr>
          <a:xfrm>
            <a:off x="2464571" y="671340"/>
            <a:ext cx="7406551" cy="6216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" name="object 12"/>
          <p:cNvSpPr txBox="1"/>
          <p:nvPr/>
        </p:nvSpPr>
        <p:spPr>
          <a:xfrm>
            <a:off x="4614999" y="3088271"/>
            <a:ext cx="139849" cy="20914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1271" spc="-709" dirty="0">
                <a:solidFill>
                  <a:srgbClr val="FF0000"/>
                </a:solidFill>
                <a:latin typeface="Arial"/>
                <a:cs typeface="Arial"/>
              </a:rPr>
              <a:t>#</a:t>
            </a:r>
            <a:r>
              <a:rPr sz="1271" spc="392" dirty="0">
                <a:latin typeface="Arial"/>
                <a:cs typeface="Arial"/>
              </a:rPr>
              <a:t>*</a:t>
            </a:r>
            <a:endParaRPr sz="1271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03882" y="3588548"/>
            <a:ext cx="155986" cy="235546"/>
          </a:xfrm>
          <a:prstGeom prst="rect">
            <a:avLst/>
          </a:prstGeom>
        </p:spPr>
        <p:txBody>
          <a:bodyPr vert="horz" wrap="square" lIns="0" tIns="15463" rIns="0" bIns="0" rtlCol="0">
            <a:spAutoFit/>
          </a:bodyPr>
          <a:lstStyle/>
          <a:p>
            <a:pPr marL="13447">
              <a:spcBef>
                <a:spcPts val="121"/>
              </a:spcBef>
            </a:pPr>
            <a:r>
              <a:rPr sz="1429" spc="-1355" dirty="0">
                <a:latin typeface="Arial"/>
                <a:cs typeface="Arial"/>
              </a:rPr>
              <a:t>W</a:t>
            </a:r>
            <a:r>
              <a:rPr sz="1429" spc="58" dirty="0">
                <a:latin typeface="Arial"/>
                <a:cs typeface="Arial"/>
              </a:rPr>
              <a:t>X</a:t>
            </a:r>
            <a:endParaRPr sz="1429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 rot="10800000">
            <a:off x="5360704" y="3512754"/>
            <a:ext cx="197521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1"/>
              </a:lnSpc>
            </a:pPr>
            <a:r>
              <a:rPr sz="1271" spc="-709" dirty="0">
                <a:solidFill>
                  <a:srgbClr val="0070FF"/>
                </a:solidFill>
                <a:latin typeface="Arial"/>
                <a:cs typeface="Arial"/>
              </a:rPr>
              <a:t>#</a:t>
            </a:r>
            <a:r>
              <a:rPr sz="1271" spc="392" dirty="0">
                <a:latin typeface="Arial"/>
                <a:cs typeface="Arial"/>
              </a:rPr>
              <a:t>*</a:t>
            </a:r>
            <a:endParaRPr sz="1271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24813" y="1877923"/>
            <a:ext cx="282388" cy="177250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40340">
              <a:spcBef>
                <a:spcPts val="111"/>
              </a:spcBef>
            </a:pPr>
            <a:r>
              <a:rPr sz="1059" spc="64" dirty="0">
                <a:solidFill>
                  <a:srgbClr val="00FF00"/>
                </a:solidFill>
                <a:latin typeface="Arial"/>
                <a:cs typeface="Arial"/>
              </a:rPr>
              <a:t>"</a:t>
            </a:r>
            <a:r>
              <a:rPr sz="1059" spc="64" dirty="0">
                <a:latin typeface="Arial"/>
                <a:cs typeface="Arial"/>
              </a:rPr>
              <a:t>/</a:t>
            </a:r>
            <a:r>
              <a:rPr sz="1588" spc="94" baseline="-13888" dirty="0">
                <a:solidFill>
                  <a:srgbClr val="FFAA00"/>
                </a:solidFill>
                <a:latin typeface="Arial"/>
                <a:cs typeface="Arial"/>
              </a:rPr>
              <a:t>!</a:t>
            </a:r>
            <a:r>
              <a:rPr sz="1588" spc="94" baseline="-16666" dirty="0">
                <a:latin typeface="Arial"/>
                <a:cs typeface="Arial"/>
              </a:rPr>
              <a:t>(</a:t>
            </a:r>
            <a:endParaRPr sz="1588" baseline="-16666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 rot="1860000">
            <a:off x="7954117" y="5346128"/>
            <a:ext cx="725987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1271" b="1" spc="-16" baseline="3472" dirty="0">
                <a:latin typeface="Arial"/>
                <a:cs typeface="Arial"/>
              </a:rPr>
              <a:t>Bannin</a:t>
            </a:r>
            <a:r>
              <a:rPr sz="847" b="1" spc="-11" dirty="0">
                <a:latin typeface="Arial"/>
                <a:cs typeface="Arial"/>
              </a:rPr>
              <a:t>g</a:t>
            </a:r>
            <a:r>
              <a:rPr sz="847" b="1" spc="-74" dirty="0">
                <a:latin typeface="Arial"/>
                <a:cs typeface="Arial"/>
              </a:rPr>
              <a:t> </a:t>
            </a:r>
            <a:r>
              <a:rPr sz="847" b="1" spc="-11" dirty="0">
                <a:latin typeface="Arial"/>
                <a:cs typeface="Arial"/>
              </a:rPr>
              <a:t>Fault</a:t>
            </a:r>
            <a:endParaRPr sz="847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 rot="1560000">
            <a:off x="5617938" y="1198714"/>
            <a:ext cx="1895111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42"/>
              </a:lnSpc>
            </a:pPr>
            <a:r>
              <a:rPr sz="1350" b="1" i="1" spc="16" baseline="3267" dirty="0">
                <a:solidFill>
                  <a:srgbClr val="4D4D4D"/>
                </a:solidFill>
                <a:latin typeface="Arial"/>
                <a:cs typeface="Arial"/>
              </a:rPr>
              <a:t>Little </a:t>
            </a:r>
            <a:r>
              <a:rPr sz="1350" b="1" i="1" spc="32" baseline="3267" dirty="0">
                <a:solidFill>
                  <a:srgbClr val="4D4D4D"/>
                </a:solidFill>
                <a:latin typeface="Arial"/>
                <a:cs typeface="Arial"/>
              </a:rPr>
              <a:t>San Berardino</a:t>
            </a:r>
            <a:r>
              <a:rPr sz="1350" b="1" i="1" spc="301" baseline="3267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b="1" i="1" spc="21" dirty="0">
                <a:solidFill>
                  <a:srgbClr val="4D4D4D"/>
                </a:solidFill>
                <a:latin typeface="Arial"/>
                <a:cs typeface="Arial"/>
              </a:rPr>
              <a:t>Mountains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14909" y="5654208"/>
            <a:ext cx="279699" cy="372688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2329" spc="-651" dirty="0">
                <a:solidFill>
                  <a:srgbClr val="676767"/>
                </a:solidFill>
                <a:latin typeface="Arial"/>
                <a:cs typeface="Arial"/>
              </a:rPr>
              <a:t>Ì</a:t>
            </a:r>
            <a:r>
              <a:rPr sz="2329" spc="429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2329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41577" y="1752046"/>
            <a:ext cx="936588" cy="173117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1006" b="1" spc="16" dirty="0">
                <a:solidFill>
                  <a:srgbClr val="4C7200"/>
                </a:solidFill>
                <a:latin typeface="Arial"/>
                <a:cs typeface="Arial"/>
              </a:rPr>
              <a:t>Mission</a:t>
            </a:r>
            <a:r>
              <a:rPr sz="1006" b="1" spc="11" dirty="0">
                <a:solidFill>
                  <a:srgbClr val="4C7200"/>
                </a:solidFill>
                <a:latin typeface="Arial"/>
                <a:cs typeface="Arial"/>
              </a:rPr>
              <a:t> </a:t>
            </a:r>
            <a:r>
              <a:rPr sz="1006" b="1" spc="16" dirty="0">
                <a:solidFill>
                  <a:srgbClr val="4C7200"/>
                </a:solidFill>
                <a:latin typeface="Arial"/>
                <a:cs typeface="Arial"/>
              </a:rPr>
              <a:t>Creek</a:t>
            </a:r>
            <a:endParaRPr sz="1006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322483" y="3862893"/>
            <a:ext cx="1224355" cy="322033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lnSpc>
                <a:spcPts val="1223"/>
              </a:lnSpc>
              <a:spcBef>
                <a:spcPts val="111"/>
              </a:spcBef>
            </a:pPr>
            <a:r>
              <a:rPr sz="1059" spc="32" dirty="0">
                <a:solidFill>
                  <a:srgbClr val="00FF00"/>
                </a:solidFill>
                <a:latin typeface="Arial"/>
                <a:cs typeface="Arial"/>
              </a:rPr>
              <a:t>"</a:t>
            </a:r>
            <a:r>
              <a:rPr sz="1059" spc="32" dirty="0">
                <a:latin typeface="Arial"/>
                <a:cs typeface="Arial"/>
              </a:rPr>
              <a:t>/</a:t>
            </a:r>
            <a:endParaRPr sz="1059">
              <a:latin typeface="Arial"/>
              <a:cs typeface="Arial"/>
            </a:endParaRPr>
          </a:p>
          <a:p>
            <a:pPr marL="119676">
              <a:lnSpc>
                <a:spcPts val="1159"/>
              </a:lnSpc>
            </a:pPr>
            <a:r>
              <a:rPr sz="1006" b="1" spc="21" dirty="0">
                <a:solidFill>
                  <a:srgbClr val="4C7200"/>
                </a:solidFill>
                <a:latin typeface="Arial"/>
                <a:cs typeface="Arial"/>
              </a:rPr>
              <a:t>Whitewater</a:t>
            </a:r>
            <a:r>
              <a:rPr sz="1006" b="1" spc="-26" dirty="0">
                <a:solidFill>
                  <a:srgbClr val="4C7200"/>
                </a:solidFill>
                <a:latin typeface="Arial"/>
                <a:cs typeface="Arial"/>
              </a:rPr>
              <a:t> </a:t>
            </a:r>
            <a:r>
              <a:rPr sz="1006" b="1" spc="21" dirty="0">
                <a:solidFill>
                  <a:srgbClr val="4C7200"/>
                </a:solidFill>
                <a:latin typeface="Arial"/>
                <a:cs typeface="Arial"/>
              </a:rPr>
              <a:t>River</a:t>
            </a:r>
            <a:endParaRPr sz="1006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 rot="3300000">
            <a:off x="4634843" y="4739622"/>
            <a:ext cx="886578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1271" i="1" spc="-47" baseline="6944" dirty="0">
                <a:solidFill>
                  <a:srgbClr val="002672"/>
                </a:solidFill>
                <a:latin typeface="Arial"/>
                <a:cs typeface="Arial"/>
              </a:rPr>
              <a:t>W</a:t>
            </a:r>
            <a:r>
              <a:rPr sz="1271" i="1" spc="-7" baseline="6944" dirty="0">
                <a:solidFill>
                  <a:srgbClr val="002672"/>
                </a:solidFill>
                <a:latin typeface="Arial"/>
                <a:cs typeface="Arial"/>
              </a:rPr>
              <a:t>h</a:t>
            </a:r>
            <a:r>
              <a:rPr sz="1271" i="1" spc="-47" baseline="6944" dirty="0">
                <a:solidFill>
                  <a:srgbClr val="002672"/>
                </a:solidFill>
                <a:latin typeface="Arial"/>
                <a:cs typeface="Arial"/>
              </a:rPr>
              <a:t>i</a:t>
            </a:r>
            <a:r>
              <a:rPr sz="1271" i="1" spc="-39" baseline="6944" dirty="0">
                <a:solidFill>
                  <a:srgbClr val="002672"/>
                </a:solidFill>
                <a:latin typeface="Arial"/>
                <a:cs typeface="Arial"/>
              </a:rPr>
              <a:t>t</a:t>
            </a:r>
            <a:r>
              <a:rPr sz="1271" i="1" spc="-7" baseline="3472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1271" i="1" spc="-32" baseline="3472" dirty="0">
                <a:solidFill>
                  <a:srgbClr val="002672"/>
                </a:solidFill>
                <a:latin typeface="Arial"/>
                <a:cs typeface="Arial"/>
              </a:rPr>
              <a:t>w</a:t>
            </a:r>
            <a:r>
              <a:rPr sz="1271" i="1" spc="-7" baseline="3472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1271" i="1" spc="-39" baseline="3472" dirty="0">
                <a:solidFill>
                  <a:srgbClr val="002672"/>
                </a:solidFill>
                <a:latin typeface="Arial"/>
                <a:cs typeface="Arial"/>
              </a:rPr>
              <a:t>t</a:t>
            </a:r>
            <a:r>
              <a:rPr sz="1271" i="1" spc="-47" baseline="3472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1271" i="1" spc="-7" baseline="3472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r>
              <a:rPr sz="1271" i="1" baseline="3472" dirty="0">
                <a:solidFill>
                  <a:srgbClr val="002672"/>
                </a:solidFill>
                <a:latin typeface="Arial"/>
                <a:cs typeface="Arial"/>
              </a:rPr>
              <a:t>  </a:t>
            </a:r>
            <a:r>
              <a:rPr sz="1271" i="1" spc="-16" baseline="3472" dirty="0">
                <a:solidFill>
                  <a:srgbClr val="002672"/>
                </a:solidFill>
                <a:latin typeface="Arial"/>
                <a:cs typeface="Arial"/>
              </a:rPr>
              <a:t> </a:t>
            </a:r>
            <a:r>
              <a:rPr sz="1271" i="1" baseline="3472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r>
              <a:rPr sz="847" i="1" spc="-32" dirty="0">
                <a:solidFill>
                  <a:srgbClr val="002672"/>
                </a:solidFill>
                <a:latin typeface="Arial"/>
                <a:cs typeface="Arial"/>
              </a:rPr>
              <a:t>i</a:t>
            </a:r>
            <a:r>
              <a:rPr sz="847" i="1" spc="-11" dirty="0">
                <a:solidFill>
                  <a:srgbClr val="002672"/>
                </a:solidFill>
                <a:latin typeface="Arial"/>
                <a:cs typeface="Arial"/>
              </a:rPr>
              <a:t>v</a:t>
            </a:r>
            <a:r>
              <a:rPr sz="847" i="1" spc="-32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endParaRPr sz="84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 rot="4380000">
            <a:off x="5220415" y="5512209"/>
            <a:ext cx="560937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1271" i="1" spc="-39" baseline="3472" dirty="0">
                <a:solidFill>
                  <a:srgbClr val="002672"/>
                </a:solidFill>
                <a:latin typeface="Arial"/>
                <a:cs typeface="Arial"/>
              </a:rPr>
              <a:t>St</a:t>
            </a:r>
            <a:r>
              <a:rPr sz="1271" i="1" spc="-7" baseline="3472" dirty="0">
                <a:solidFill>
                  <a:srgbClr val="002672"/>
                </a:solidFill>
                <a:latin typeface="Arial"/>
                <a:cs typeface="Arial"/>
              </a:rPr>
              <a:t>o</a:t>
            </a:r>
            <a:r>
              <a:rPr sz="1271" i="1" spc="-32" baseline="3472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r>
              <a:rPr sz="1271" i="1" spc="-16" baseline="3472" dirty="0">
                <a:solidFill>
                  <a:srgbClr val="002672"/>
                </a:solidFill>
                <a:latin typeface="Arial"/>
                <a:cs typeface="Arial"/>
              </a:rPr>
              <a:t>m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w</a:t>
            </a:r>
            <a:r>
              <a:rPr sz="847" i="1" spc="-32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847" i="1" dirty="0">
                <a:solidFill>
                  <a:srgbClr val="002672"/>
                </a:solidFill>
                <a:latin typeface="Arial"/>
                <a:cs typeface="Arial"/>
              </a:rPr>
              <a:t>t</a:t>
            </a:r>
            <a:r>
              <a:rPr sz="847" i="1" spc="-32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endParaRPr sz="847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 rot="2160000">
            <a:off x="5808448" y="6265140"/>
            <a:ext cx="41733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1271" i="1" spc="-32" baseline="3472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1271" i="1" spc="-47" baseline="3472" dirty="0">
                <a:solidFill>
                  <a:srgbClr val="002672"/>
                </a:solidFill>
                <a:latin typeface="Arial"/>
                <a:cs typeface="Arial"/>
              </a:rPr>
              <a:t>h</a:t>
            </a:r>
            <a:r>
              <a:rPr sz="1271" i="1" spc="-7" baseline="3472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847" i="1" spc="-32" dirty="0">
                <a:solidFill>
                  <a:srgbClr val="002672"/>
                </a:solidFill>
                <a:latin typeface="Arial"/>
                <a:cs typeface="Arial"/>
              </a:rPr>
              <a:t>n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nel</a:t>
            </a:r>
            <a:endParaRPr sz="847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 rot="1380000">
            <a:off x="6970545" y="2925698"/>
            <a:ext cx="910866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42"/>
              </a:lnSpc>
            </a:pPr>
            <a:r>
              <a:rPr sz="1350" b="1" spc="23" baseline="3267" dirty="0">
                <a:solidFill>
                  <a:srgbClr val="004CA7"/>
                </a:solidFill>
                <a:latin typeface="Arial"/>
                <a:cs typeface="Arial"/>
              </a:rPr>
              <a:t>Colo</a:t>
            </a:r>
            <a:r>
              <a:rPr sz="900" b="1" spc="16" dirty="0">
                <a:solidFill>
                  <a:srgbClr val="004CA7"/>
                </a:solidFill>
                <a:latin typeface="Arial"/>
                <a:cs typeface="Arial"/>
              </a:rPr>
              <a:t>rado</a:t>
            </a:r>
            <a:r>
              <a:rPr sz="900" b="1" spc="228" dirty="0">
                <a:solidFill>
                  <a:srgbClr val="004CA7"/>
                </a:solidFill>
                <a:latin typeface="Arial"/>
                <a:cs typeface="Arial"/>
              </a:rPr>
              <a:t> </a:t>
            </a:r>
            <a:r>
              <a:rPr sz="900" b="1" spc="21" dirty="0">
                <a:solidFill>
                  <a:srgbClr val="004CA7"/>
                </a:solidFill>
                <a:latin typeface="Arial"/>
                <a:cs typeface="Arial"/>
              </a:rPr>
              <a:t>River</a:t>
            </a:r>
            <a:endParaRPr sz="9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 rot="1860000">
            <a:off x="8448339" y="3589178"/>
            <a:ext cx="570083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42"/>
              </a:lnSpc>
            </a:pPr>
            <a:r>
              <a:rPr sz="900" b="1" spc="21" dirty="0">
                <a:solidFill>
                  <a:srgbClr val="004CA7"/>
                </a:solidFill>
                <a:latin typeface="Arial"/>
                <a:cs typeface="Arial"/>
              </a:rPr>
              <a:t>Aqu</a:t>
            </a:r>
            <a:r>
              <a:rPr sz="900" b="1" dirty="0">
                <a:solidFill>
                  <a:srgbClr val="004CA7"/>
                </a:solidFill>
                <a:latin typeface="Arial"/>
                <a:cs typeface="Arial"/>
              </a:rPr>
              <a:t>e</a:t>
            </a:r>
            <a:r>
              <a:rPr sz="900" b="1" spc="21" dirty="0">
                <a:solidFill>
                  <a:srgbClr val="004CA7"/>
                </a:solidFill>
                <a:latin typeface="Arial"/>
                <a:cs typeface="Arial"/>
              </a:rPr>
              <a:t>du</a:t>
            </a:r>
            <a:r>
              <a:rPr sz="900" b="1" spc="26" dirty="0">
                <a:solidFill>
                  <a:srgbClr val="004CA7"/>
                </a:solidFill>
                <a:latin typeface="Arial"/>
                <a:cs typeface="Arial"/>
              </a:rPr>
              <a:t>c</a:t>
            </a:r>
            <a:r>
              <a:rPr sz="900" b="1" spc="11" dirty="0">
                <a:solidFill>
                  <a:srgbClr val="004CA7"/>
                </a:solidFill>
                <a:latin typeface="Arial"/>
                <a:cs typeface="Arial"/>
              </a:rPr>
              <a:t>t</a:t>
            </a:r>
            <a:endParaRPr sz="9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 rot="2160000">
            <a:off x="5676496" y="3327657"/>
            <a:ext cx="1024208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1271" b="1" spc="-23" baseline="6944" dirty="0">
                <a:latin typeface="Arial"/>
                <a:cs typeface="Arial"/>
              </a:rPr>
              <a:t>Mis</a:t>
            </a:r>
            <a:r>
              <a:rPr sz="1271" b="1" spc="-23" baseline="3472" dirty="0">
                <a:latin typeface="Arial"/>
                <a:cs typeface="Arial"/>
              </a:rPr>
              <a:t>sion Creek</a:t>
            </a:r>
            <a:r>
              <a:rPr sz="1271" b="1" spc="-64" baseline="3472" dirty="0">
                <a:latin typeface="Arial"/>
                <a:cs typeface="Arial"/>
              </a:rPr>
              <a:t> </a:t>
            </a:r>
            <a:r>
              <a:rPr sz="847" b="1" spc="-11" dirty="0">
                <a:latin typeface="Arial"/>
                <a:cs typeface="Arial"/>
              </a:rPr>
              <a:t>Fault</a:t>
            </a:r>
            <a:endParaRPr sz="847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292906" y="6377188"/>
            <a:ext cx="459217" cy="309209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lnSpc>
                <a:spcPts val="1170"/>
              </a:lnSpc>
              <a:spcBef>
                <a:spcPts val="111"/>
              </a:spcBef>
            </a:pPr>
            <a:r>
              <a:rPr sz="1059" spc="5" dirty="0">
                <a:solidFill>
                  <a:srgbClr val="C500FF"/>
                </a:solidFill>
                <a:latin typeface="Arial"/>
                <a:cs typeface="Arial"/>
              </a:rPr>
              <a:t>"</a:t>
            </a:r>
            <a:r>
              <a:rPr sz="1059" spc="5" dirty="0">
                <a:latin typeface="Arial"/>
                <a:cs typeface="Arial"/>
              </a:rPr>
              <a:t>)</a:t>
            </a:r>
            <a:endParaRPr sz="1059">
              <a:latin typeface="Arial"/>
              <a:cs typeface="Arial"/>
            </a:endParaRPr>
          </a:p>
          <a:p>
            <a:pPr marL="22859">
              <a:lnSpc>
                <a:spcPts val="1106"/>
              </a:lnSpc>
            </a:pPr>
            <a:r>
              <a:rPr sz="1006" b="1" spc="26" dirty="0">
                <a:solidFill>
                  <a:srgbClr val="8400A7"/>
                </a:solidFill>
                <a:latin typeface="Arial"/>
                <a:cs typeface="Arial"/>
              </a:rPr>
              <a:t>WRP</a:t>
            </a:r>
            <a:r>
              <a:rPr sz="1006" b="1" spc="-48" dirty="0">
                <a:solidFill>
                  <a:srgbClr val="8400A7"/>
                </a:solidFill>
                <a:latin typeface="Arial"/>
                <a:cs typeface="Arial"/>
              </a:rPr>
              <a:t> </a:t>
            </a:r>
            <a:r>
              <a:rPr sz="1006" b="1" spc="16" dirty="0">
                <a:solidFill>
                  <a:srgbClr val="8400A7"/>
                </a:solidFill>
                <a:latin typeface="Arial"/>
                <a:cs typeface="Arial"/>
              </a:rPr>
              <a:t>7</a:t>
            </a:r>
            <a:endParaRPr sz="1006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 rot="3960000">
            <a:off x="3699139" y="3063412"/>
            <a:ext cx="140431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11" dirty="0">
                <a:latin typeface="Arial"/>
                <a:cs typeface="Arial"/>
              </a:rPr>
              <a:t>1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 rot="3840000">
            <a:off x="3821103" y="3007769"/>
            <a:ext cx="140930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16" dirty="0">
                <a:latin typeface="Arial"/>
                <a:cs typeface="Arial"/>
              </a:rPr>
              <a:t>1</a:t>
            </a:r>
            <a:r>
              <a:rPr sz="741" b="1" spc="-5" dirty="0">
                <a:latin typeface="Arial"/>
                <a:cs typeface="Arial"/>
              </a:rPr>
              <a:t>5</a:t>
            </a:r>
            <a:endParaRPr sz="741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 rot="17400000">
            <a:off x="4149062" y="2006412"/>
            <a:ext cx="10775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5</a:t>
            </a:r>
            <a:endParaRPr sz="741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 rot="18120000">
            <a:off x="4225409" y="2065359"/>
            <a:ext cx="14143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1" dirty="0">
                <a:latin typeface="Arial"/>
                <a:cs typeface="Arial"/>
              </a:rPr>
              <a:t>1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 rot="18960000">
            <a:off x="4317999" y="2136419"/>
            <a:ext cx="140431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16" dirty="0">
                <a:latin typeface="Arial"/>
                <a:cs typeface="Arial"/>
              </a:rPr>
              <a:t>1</a:t>
            </a:r>
            <a:r>
              <a:rPr sz="741" b="1" spc="-5" dirty="0">
                <a:latin typeface="Arial"/>
                <a:cs typeface="Arial"/>
              </a:rPr>
              <a:t>5</a:t>
            </a:r>
            <a:endParaRPr sz="741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 rot="20400000">
            <a:off x="5084517" y="3468812"/>
            <a:ext cx="10808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5</a:t>
            </a:r>
            <a:endParaRPr sz="741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 rot="19440000">
            <a:off x="4767108" y="2872571"/>
            <a:ext cx="140431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11" dirty="0">
                <a:latin typeface="Arial"/>
                <a:cs typeface="Arial"/>
              </a:rPr>
              <a:t>1</a:t>
            </a:r>
            <a:r>
              <a:rPr sz="741" b="1" spc="-5" dirty="0">
                <a:latin typeface="Arial"/>
                <a:cs typeface="Arial"/>
              </a:rPr>
              <a:t>5</a:t>
            </a:r>
            <a:endParaRPr sz="741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 rot="18840000">
            <a:off x="4645790" y="2708640"/>
            <a:ext cx="14143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6" dirty="0">
                <a:latin typeface="Arial"/>
                <a:cs typeface="Arial"/>
              </a:rPr>
              <a:t>2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 rot="20400000">
            <a:off x="4861473" y="2987919"/>
            <a:ext cx="140930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1" dirty="0">
                <a:latin typeface="Arial"/>
                <a:cs typeface="Arial"/>
              </a:rPr>
              <a:t>1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474252" y="677795"/>
            <a:ext cx="7381091" cy="6197077"/>
          </a:xfrm>
          <a:custGeom>
            <a:avLst/>
            <a:gdLst/>
            <a:ahLst/>
            <a:cxnLst/>
            <a:rect l="l" t="t" r="r" b="b"/>
            <a:pathLst>
              <a:path w="6971030" h="5852795">
                <a:moveTo>
                  <a:pt x="0" y="5852704"/>
                </a:moveTo>
                <a:lnTo>
                  <a:pt x="0" y="0"/>
                </a:lnTo>
                <a:lnTo>
                  <a:pt x="6970692" y="0"/>
                </a:lnTo>
                <a:lnTo>
                  <a:pt x="6970692" y="5852704"/>
                </a:lnTo>
                <a:lnTo>
                  <a:pt x="0" y="5852704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8" name="object 38"/>
          <p:cNvSpPr/>
          <p:nvPr/>
        </p:nvSpPr>
        <p:spPr>
          <a:xfrm>
            <a:off x="7992860" y="6874775"/>
            <a:ext cx="0" cy="67908"/>
          </a:xfrm>
          <a:custGeom>
            <a:avLst/>
            <a:gdLst/>
            <a:ahLst/>
            <a:cxnLst/>
            <a:rect l="l" t="t" r="r" b="b"/>
            <a:pathLst>
              <a:path h="64134">
                <a:moveTo>
                  <a:pt x="0" y="0"/>
                </a:moveTo>
                <a:lnTo>
                  <a:pt x="0" y="64013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9" name="object 39"/>
          <p:cNvSpPr/>
          <p:nvPr/>
        </p:nvSpPr>
        <p:spPr>
          <a:xfrm>
            <a:off x="7950905" y="610015"/>
            <a:ext cx="0" cy="67908"/>
          </a:xfrm>
          <a:custGeom>
            <a:avLst/>
            <a:gdLst/>
            <a:ahLst/>
            <a:cxnLst/>
            <a:rect l="l" t="t" r="r" b="b"/>
            <a:pathLst>
              <a:path h="64134">
                <a:moveTo>
                  <a:pt x="0" y="64013"/>
                </a:moveTo>
                <a:lnTo>
                  <a:pt x="0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0" name="object 40"/>
          <p:cNvSpPr txBox="1"/>
          <p:nvPr/>
        </p:nvSpPr>
        <p:spPr>
          <a:xfrm>
            <a:off x="7727687" y="485868"/>
            <a:ext cx="448459" cy="111297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635" spc="-5" dirty="0">
                <a:latin typeface="Arial"/>
                <a:cs typeface="Arial"/>
              </a:rPr>
              <a:t>116°20'0"W</a:t>
            </a:r>
            <a:endParaRPr sz="635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406481" y="1681576"/>
            <a:ext cx="67908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64007" y="0"/>
                </a:moveTo>
                <a:lnTo>
                  <a:pt x="0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2" name="object 42"/>
          <p:cNvSpPr txBox="1"/>
          <p:nvPr/>
        </p:nvSpPr>
        <p:spPr>
          <a:xfrm>
            <a:off x="2288728" y="1511388"/>
            <a:ext cx="97719" cy="340211"/>
          </a:xfrm>
          <a:prstGeom prst="rect">
            <a:avLst/>
          </a:prstGeom>
        </p:spPr>
        <p:txBody>
          <a:bodyPr vert="vert270" wrap="square" lIns="0" tIns="5379" rIns="0" bIns="0" rtlCol="0">
            <a:spAutoFit/>
          </a:bodyPr>
          <a:lstStyle/>
          <a:p>
            <a:pPr marL="13447">
              <a:spcBef>
                <a:spcPts val="42"/>
              </a:spcBef>
            </a:pPr>
            <a:r>
              <a:rPr sz="635" spc="-26" dirty="0">
                <a:latin typeface="Arial"/>
                <a:cs typeface="Arial"/>
              </a:rPr>
              <a:t>3</a:t>
            </a:r>
            <a:r>
              <a:rPr sz="635" dirty="0">
                <a:latin typeface="Arial"/>
                <a:cs typeface="Arial"/>
              </a:rPr>
              <a:t>4°0</a:t>
            </a:r>
            <a:r>
              <a:rPr sz="635" spc="5" dirty="0">
                <a:latin typeface="Arial"/>
                <a:cs typeface="Arial"/>
              </a:rPr>
              <a:t>'</a:t>
            </a:r>
            <a:r>
              <a:rPr sz="635" dirty="0">
                <a:latin typeface="Arial"/>
                <a:cs typeface="Arial"/>
              </a:rPr>
              <a:t>0"N</a:t>
            </a:r>
            <a:endParaRPr sz="635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9854986" y="1639618"/>
            <a:ext cx="67908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4" name="object 44"/>
          <p:cNvSpPr/>
          <p:nvPr/>
        </p:nvSpPr>
        <p:spPr>
          <a:xfrm>
            <a:off x="7957360" y="1610569"/>
            <a:ext cx="0" cy="87406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3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5" name="object 45"/>
          <p:cNvSpPr/>
          <p:nvPr/>
        </p:nvSpPr>
        <p:spPr>
          <a:xfrm>
            <a:off x="7915406" y="1652528"/>
            <a:ext cx="42358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6" name="object 46"/>
          <p:cNvSpPr/>
          <p:nvPr/>
        </p:nvSpPr>
        <p:spPr>
          <a:xfrm>
            <a:off x="7957360" y="1652528"/>
            <a:ext cx="42358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7" name="object 47"/>
          <p:cNvSpPr/>
          <p:nvPr/>
        </p:nvSpPr>
        <p:spPr>
          <a:xfrm>
            <a:off x="2474252" y="677795"/>
            <a:ext cx="7381091" cy="6197077"/>
          </a:xfrm>
          <a:custGeom>
            <a:avLst/>
            <a:gdLst/>
            <a:ahLst/>
            <a:cxnLst/>
            <a:rect l="l" t="t" r="r" b="b"/>
            <a:pathLst>
              <a:path w="6971030" h="5852795">
                <a:moveTo>
                  <a:pt x="0" y="5852704"/>
                </a:moveTo>
                <a:lnTo>
                  <a:pt x="0" y="0"/>
                </a:lnTo>
                <a:lnTo>
                  <a:pt x="6970692" y="0"/>
                </a:lnTo>
                <a:lnTo>
                  <a:pt x="6970692" y="5852704"/>
                </a:lnTo>
                <a:lnTo>
                  <a:pt x="0" y="5852704"/>
                </a:lnTo>
                <a:close/>
              </a:path>
            </a:pathLst>
          </a:custGeom>
          <a:ln w="18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8" name="object 48"/>
          <p:cNvSpPr txBox="1"/>
          <p:nvPr/>
        </p:nvSpPr>
        <p:spPr>
          <a:xfrm>
            <a:off x="2460805" y="7046117"/>
            <a:ext cx="582258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spc="-5" dirty="0">
                <a:latin typeface="Arial"/>
                <a:cs typeface="Arial"/>
              </a:rPr>
              <a:t>Produced</a:t>
            </a:r>
            <a:r>
              <a:rPr sz="741" spc="-37" dirty="0">
                <a:latin typeface="Arial"/>
                <a:cs typeface="Arial"/>
              </a:rPr>
              <a:t> </a:t>
            </a:r>
            <a:r>
              <a:rPr sz="741" spc="-5" dirty="0">
                <a:latin typeface="Arial"/>
                <a:cs typeface="Arial"/>
              </a:rPr>
              <a:t>by:</a:t>
            </a:r>
            <a:endParaRPr sz="741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859644" y="7376666"/>
            <a:ext cx="151952" cy="0"/>
          </a:xfrm>
          <a:custGeom>
            <a:avLst/>
            <a:gdLst/>
            <a:ahLst/>
            <a:cxnLst/>
            <a:rect l="l" t="t" r="r" b="b"/>
            <a:pathLst>
              <a:path w="143510">
                <a:moveTo>
                  <a:pt x="0" y="0"/>
                </a:moveTo>
                <a:lnTo>
                  <a:pt x="143254" y="0"/>
                </a:lnTo>
              </a:path>
            </a:pathLst>
          </a:custGeom>
          <a:ln w="82303">
            <a:solidFill>
              <a:srgbClr val="A738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3" name="object 53"/>
          <p:cNvSpPr/>
          <p:nvPr/>
        </p:nvSpPr>
        <p:spPr>
          <a:xfrm>
            <a:off x="5859644" y="7333093"/>
            <a:ext cx="151952" cy="87406"/>
          </a:xfrm>
          <a:custGeom>
            <a:avLst/>
            <a:gdLst/>
            <a:ahLst/>
            <a:cxnLst/>
            <a:rect l="l" t="t" r="r" b="b"/>
            <a:pathLst>
              <a:path w="143510" h="82550">
                <a:moveTo>
                  <a:pt x="0" y="82303"/>
                </a:moveTo>
                <a:lnTo>
                  <a:pt x="0" y="0"/>
                </a:lnTo>
                <a:lnTo>
                  <a:pt x="143254" y="0"/>
                </a:lnTo>
                <a:lnTo>
                  <a:pt x="143254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4" name="object 54"/>
          <p:cNvSpPr/>
          <p:nvPr/>
        </p:nvSpPr>
        <p:spPr>
          <a:xfrm>
            <a:off x="6011325" y="7333093"/>
            <a:ext cx="155314" cy="87406"/>
          </a:xfrm>
          <a:custGeom>
            <a:avLst/>
            <a:gdLst/>
            <a:ahLst/>
            <a:cxnLst/>
            <a:rect l="l" t="t" r="r" b="b"/>
            <a:pathLst>
              <a:path w="146685" h="82550">
                <a:moveTo>
                  <a:pt x="0" y="82303"/>
                </a:moveTo>
                <a:lnTo>
                  <a:pt x="0" y="0"/>
                </a:lnTo>
                <a:lnTo>
                  <a:pt x="146302" y="0"/>
                </a:lnTo>
                <a:lnTo>
                  <a:pt x="146302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5" name="object 55"/>
          <p:cNvSpPr/>
          <p:nvPr/>
        </p:nvSpPr>
        <p:spPr>
          <a:xfrm>
            <a:off x="6166232" y="7376666"/>
            <a:ext cx="306593" cy="0"/>
          </a:xfrm>
          <a:custGeom>
            <a:avLst/>
            <a:gdLst/>
            <a:ahLst/>
            <a:cxnLst/>
            <a:rect l="l" t="t" r="r" b="b"/>
            <a:pathLst>
              <a:path w="289560">
                <a:moveTo>
                  <a:pt x="0" y="0"/>
                </a:moveTo>
                <a:lnTo>
                  <a:pt x="289556" y="0"/>
                </a:lnTo>
              </a:path>
            </a:pathLst>
          </a:custGeom>
          <a:ln w="82303">
            <a:solidFill>
              <a:srgbClr val="A738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6" name="object 56"/>
          <p:cNvSpPr/>
          <p:nvPr/>
        </p:nvSpPr>
        <p:spPr>
          <a:xfrm>
            <a:off x="6166232" y="7333093"/>
            <a:ext cx="306593" cy="87406"/>
          </a:xfrm>
          <a:custGeom>
            <a:avLst/>
            <a:gdLst/>
            <a:ahLst/>
            <a:cxnLst/>
            <a:rect l="l" t="t" r="r" b="b"/>
            <a:pathLst>
              <a:path w="289560" h="82550">
                <a:moveTo>
                  <a:pt x="0" y="82303"/>
                </a:moveTo>
                <a:lnTo>
                  <a:pt x="0" y="0"/>
                </a:lnTo>
                <a:lnTo>
                  <a:pt x="289556" y="0"/>
                </a:lnTo>
                <a:lnTo>
                  <a:pt x="289556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7" name="object 57"/>
          <p:cNvSpPr/>
          <p:nvPr/>
        </p:nvSpPr>
        <p:spPr>
          <a:xfrm>
            <a:off x="6472822" y="7333093"/>
            <a:ext cx="306593" cy="87406"/>
          </a:xfrm>
          <a:custGeom>
            <a:avLst/>
            <a:gdLst/>
            <a:ahLst/>
            <a:cxnLst/>
            <a:rect l="l" t="t" r="r" b="b"/>
            <a:pathLst>
              <a:path w="289560" h="82550">
                <a:moveTo>
                  <a:pt x="0" y="82303"/>
                </a:moveTo>
                <a:lnTo>
                  <a:pt x="0" y="0"/>
                </a:lnTo>
                <a:lnTo>
                  <a:pt x="289556" y="0"/>
                </a:lnTo>
                <a:lnTo>
                  <a:pt x="289556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8" name="object 58"/>
          <p:cNvSpPr/>
          <p:nvPr/>
        </p:nvSpPr>
        <p:spPr>
          <a:xfrm>
            <a:off x="6779411" y="7376666"/>
            <a:ext cx="306593" cy="0"/>
          </a:xfrm>
          <a:custGeom>
            <a:avLst/>
            <a:gdLst/>
            <a:ahLst/>
            <a:cxnLst/>
            <a:rect l="l" t="t" r="r" b="b"/>
            <a:pathLst>
              <a:path w="289560">
                <a:moveTo>
                  <a:pt x="0" y="0"/>
                </a:moveTo>
                <a:lnTo>
                  <a:pt x="289556" y="0"/>
                </a:lnTo>
              </a:path>
            </a:pathLst>
          </a:custGeom>
          <a:ln w="82303">
            <a:solidFill>
              <a:srgbClr val="A738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9" name="object 59"/>
          <p:cNvSpPr/>
          <p:nvPr/>
        </p:nvSpPr>
        <p:spPr>
          <a:xfrm>
            <a:off x="6779411" y="7333093"/>
            <a:ext cx="306593" cy="87406"/>
          </a:xfrm>
          <a:custGeom>
            <a:avLst/>
            <a:gdLst/>
            <a:ahLst/>
            <a:cxnLst/>
            <a:rect l="l" t="t" r="r" b="b"/>
            <a:pathLst>
              <a:path w="289560" h="82550">
                <a:moveTo>
                  <a:pt x="0" y="82303"/>
                </a:moveTo>
                <a:lnTo>
                  <a:pt x="0" y="0"/>
                </a:lnTo>
                <a:lnTo>
                  <a:pt x="289556" y="0"/>
                </a:lnTo>
                <a:lnTo>
                  <a:pt x="289556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60" name="object 60"/>
          <p:cNvSpPr/>
          <p:nvPr/>
        </p:nvSpPr>
        <p:spPr>
          <a:xfrm>
            <a:off x="7086001" y="7333093"/>
            <a:ext cx="306593" cy="87406"/>
          </a:xfrm>
          <a:custGeom>
            <a:avLst/>
            <a:gdLst/>
            <a:ahLst/>
            <a:cxnLst/>
            <a:rect l="l" t="t" r="r" b="b"/>
            <a:pathLst>
              <a:path w="289560" h="82550">
                <a:moveTo>
                  <a:pt x="0" y="82303"/>
                </a:moveTo>
                <a:lnTo>
                  <a:pt x="0" y="0"/>
                </a:lnTo>
                <a:lnTo>
                  <a:pt x="289556" y="0"/>
                </a:lnTo>
                <a:lnTo>
                  <a:pt x="289556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61" name="object 61"/>
          <p:cNvSpPr txBox="1"/>
          <p:nvPr/>
        </p:nvSpPr>
        <p:spPr>
          <a:xfrm>
            <a:off x="5820378" y="7164722"/>
            <a:ext cx="79338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126968" y="7164722"/>
            <a:ext cx="79338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b="1" spc="-5" dirty="0">
                <a:latin typeface="Arial"/>
                <a:cs typeface="Arial"/>
              </a:rPr>
              <a:t>1</a:t>
            </a:r>
            <a:endParaRPr sz="741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433557" y="7164722"/>
            <a:ext cx="79338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b="1" spc="-5" dirty="0">
                <a:latin typeface="Arial"/>
                <a:cs typeface="Arial"/>
              </a:rPr>
              <a:t>2</a:t>
            </a:r>
            <a:endParaRPr sz="741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740146" y="7164722"/>
            <a:ext cx="79338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b="1" spc="-5" dirty="0">
                <a:latin typeface="Arial"/>
                <a:cs typeface="Arial"/>
              </a:rPr>
              <a:t>3</a:t>
            </a:r>
            <a:endParaRPr sz="741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046735" y="7164722"/>
            <a:ext cx="79338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b="1" spc="-5" dirty="0">
                <a:latin typeface="Arial"/>
                <a:cs typeface="Arial"/>
              </a:rPr>
              <a:t>4</a:t>
            </a:r>
            <a:endParaRPr sz="741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353325" y="7164722"/>
            <a:ext cx="79338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b="1" spc="-5" dirty="0">
                <a:latin typeface="Arial"/>
                <a:cs typeface="Arial"/>
              </a:rPr>
              <a:t>5</a:t>
            </a:r>
            <a:endParaRPr sz="741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411416" y="7313191"/>
            <a:ext cx="260201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b="1" spc="-11" dirty="0">
                <a:solidFill>
                  <a:srgbClr val="722600"/>
                </a:solidFill>
                <a:latin typeface="Arial"/>
                <a:cs typeface="Arial"/>
              </a:rPr>
              <a:t>Mile</a:t>
            </a:r>
            <a:r>
              <a:rPr sz="741" b="1" spc="-5" dirty="0">
                <a:solidFill>
                  <a:srgbClr val="722600"/>
                </a:solidFill>
                <a:latin typeface="Arial"/>
                <a:cs typeface="Arial"/>
              </a:rPr>
              <a:t>s</a:t>
            </a:r>
            <a:endParaRPr sz="741"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859644" y="7596142"/>
            <a:ext cx="94129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90" y="0"/>
                </a:lnTo>
              </a:path>
            </a:pathLst>
          </a:custGeom>
          <a:ln w="82303">
            <a:solidFill>
              <a:srgbClr val="A77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69" name="object 69"/>
          <p:cNvSpPr/>
          <p:nvPr/>
        </p:nvSpPr>
        <p:spPr>
          <a:xfrm>
            <a:off x="5859644" y="7552570"/>
            <a:ext cx="94129" cy="87406"/>
          </a:xfrm>
          <a:custGeom>
            <a:avLst/>
            <a:gdLst/>
            <a:ahLst/>
            <a:cxnLst/>
            <a:rect l="l" t="t" r="r" b="b"/>
            <a:pathLst>
              <a:path w="88900" h="82550">
                <a:moveTo>
                  <a:pt x="0" y="82303"/>
                </a:moveTo>
                <a:lnTo>
                  <a:pt x="0" y="0"/>
                </a:lnTo>
                <a:lnTo>
                  <a:pt x="88390" y="0"/>
                </a:lnTo>
                <a:lnTo>
                  <a:pt x="88390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70" name="object 70"/>
          <p:cNvSpPr/>
          <p:nvPr/>
        </p:nvSpPr>
        <p:spPr>
          <a:xfrm>
            <a:off x="5953234" y="7552570"/>
            <a:ext cx="96819" cy="87406"/>
          </a:xfrm>
          <a:custGeom>
            <a:avLst/>
            <a:gdLst/>
            <a:ahLst/>
            <a:cxnLst/>
            <a:rect l="l" t="t" r="r" b="b"/>
            <a:pathLst>
              <a:path w="91439" h="82550">
                <a:moveTo>
                  <a:pt x="0" y="82303"/>
                </a:moveTo>
                <a:lnTo>
                  <a:pt x="0" y="0"/>
                </a:lnTo>
                <a:lnTo>
                  <a:pt x="91438" y="0"/>
                </a:lnTo>
                <a:lnTo>
                  <a:pt x="91438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71" name="object 71"/>
          <p:cNvSpPr/>
          <p:nvPr/>
        </p:nvSpPr>
        <p:spPr>
          <a:xfrm>
            <a:off x="6050052" y="7596142"/>
            <a:ext cx="190948" cy="0"/>
          </a:xfrm>
          <a:custGeom>
            <a:avLst/>
            <a:gdLst/>
            <a:ahLst/>
            <a:cxnLst/>
            <a:rect l="l" t="t" r="r" b="b"/>
            <a:pathLst>
              <a:path w="180339">
                <a:moveTo>
                  <a:pt x="0" y="0"/>
                </a:moveTo>
                <a:lnTo>
                  <a:pt x="179829" y="0"/>
                </a:lnTo>
              </a:path>
            </a:pathLst>
          </a:custGeom>
          <a:ln w="82303">
            <a:solidFill>
              <a:srgbClr val="A77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72" name="object 72"/>
          <p:cNvSpPr/>
          <p:nvPr/>
        </p:nvSpPr>
        <p:spPr>
          <a:xfrm>
            <a:off x="6050052" y="7552570"/>
            <a:ext cx="190948" cy="87406"/>
          </a:xfrm>
          <a:custGeom>
            <a:avLst/>
            <a:gdLst/>
            <a:ahLst/>
            <a:cxnLst/>
            <a:rect l="l" t="t" r="r" b="b"/>
            <a:pathLst>
              <a:path w="180339" h="82550">
                <a:moveTo>
                  <a:pt x="0" y="82303"/>
                </a:moveTo>
                <a:lnTo>
                  <a:pt x="0" y="0"/>
                </a:lnTo>
                <a:lnTo>
                  <a:pt x="179829" y="0"/>
                </a:lnTo>
                <a:lnTo>
                  <a:pt x="179829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73" name="object 73"/>
          <p:cNvSpPr/>
          <p:nvPr/>
        </p:nvSpPr>
        <p:spPr>
          <a:xfrm>
            <a:off x="6240460" y="7552570"/>
            <a:ext cx="190948" cy="87406"/>
          </a:xfrm>
          <a:custGeom>
            <a:avLst/>
            <a:gdLst/>
            <a:ahLst/>
            <a:cxnLst/>
            <a:rect l="l" t="t" r="r" b="b"/>
            <a:pathLst>
              <a:path w="180339" h="82550">
                <a:moveTo>
                  <a:pt x="0" y="82303"/>
                </a:moveTo>
                <a:lnTo>
                  <a:pt x="0" y="0"/>
                </a:lnTo>
                <a:lnTo>
                  <a:pt x="179829" y="0"/>
                </a:lnTo>
                <a:lnTo>
                  <a:pt x="179829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74" name="object 74"/>
          <p:cNvSpPr/>
          <p:nvPr/>
        </p:nvSpPr>
        <p:spPr>
          <a:xfrm>
            <a:off x="6430868" y="7596142"/>
            <a:ext cx="190948" cy="0"/>
          </a:xfrm>
          <a:custGeom>
            <a:avLst/>
            <a:gdLst/>
            <a:ahLst/>
            <a:cxnLst/>
            <a:rect l="l" t="t" r="r" b="b"/>
            <a:pathLst>
              <a:path w="180339">
                <a:moveTo>
                  <a:pt x="0" y="0"/>
                </a:moveTo>
                <a:lnTo>
                  <a:pt x="179829" y="0"/>
                </a:lnTo>
              </a:path>
            </a:pathLst>
          </a:custGeom>
          <a:ln w="82303">
            <a:solidFill>
              <a:srgbClr val="A77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75" name="object 75"/>
          <p:cNvSpPr/>
          <p:nvPr/>
        </p:nvSpPr>
        <p:spPr>
          <a:xfrm>
            <a:off x="6430868" y="7552570"/>
            <a:ext cx="190948" cy="87406"/>
          </a:xfrm>
          <a:custGeom>
            <a:avLst/>
            <a:gdLst/>
            <a:ahLst/>
            <a:cxnLst/>
            <a:rect l="l" t="t" r="r" b="b"/>
            <a:pathLst>
              <a:path w="180339" h="82550">
                <a:moveTo>
                  <a:pt x="0" y="82303"/>
                </a:moveTo>
                <a:lnTo>
                  <a:pt x="0" y="0"/>
                </a:lnTo>
                <a:lnTo>
                  <a:pt x="179829" y="0"/>
                </a:lnTo>
                <a:lnTo>
                  <a:pt x="179829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76" name="object 76"/>
          <p:cNvSpPr/>
          <p:nvPr/>
        </p:nvSpPr>
        <p:spPr>
          <a:xfrm>
            <a:off x="6621276" y="7552570"/>
            <a:ext cx="190948" cy="87406"/>
          </a:xfrm>
          <a:custGeom>
            <a:avLst/>
            <a:gdLst/>
            <a:ahLst/>
            <a:cxnLst/>
            <a:rect l="l" t="t" r="r" b="b"/>
            <a:pathLst>
              <a:path w="180339" h="82550">
                <a:moveTo>
                  <a:pt x="0" y="82303"/>
                </a:moveTo>
                <a:lnTo>
                  <a:pt x="0" y="0"/>
                </a:lnTo>
                <a:lnTo>
                  <a:pt x="179829" y="0"/>
                </a:lnTo>
                <a:lnTo>
                  <a:pt x="179829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77" name="object 77"/>
          <p:cNvSpPr txBox="1"/>
          <p:nvPr/>
        </p:nvSpPr>
        <p:spPr>
          <a:xfrm>
            <a:off x="6830510" y="7532668"/>
            <a:ext cx="511660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b="1" spc="-5" dirty="0">
                <a:solidFill>
                  <a:srgbClr val="724C00"/>
                </a:solidFill>
                <a:latin typeface="Arial"/>
                <a:cs typeface="Arial"/>
              </a:rPr>
              <a:t>K</a:t>
            </a:r>
            <a:r>
              <a:rPr sz="741" b="1" spc="-11" dirty="0">
                <a:solidFill>
                  <a:srgbClr val="724C00"/>
                </a:solidFill>
                <a:latin typeface="Arial"/>
                <a:cs typeface="Arial"/>
              </a:rPr>
              <a:t>il</a:t>
            </a:r>
            <a:r>
              <a:rPr sz="741" b="1" dirty="0">
                <a:solidFill>
                  <a:srgbClr val="724C00"/>
                </a:solidFill>
                <a:latin typeface="Arial"/>
                <a:cs typeface="Arial"/>
              </a:rPr>
              <a:t>om</a:t>
            </a:r>
            <a:r>
              <a:rPr sz="741" b="1" spc="-11" dirty="0">
                <a:solidFill>
                  <a:srgbClr val="724C00"/>
                </a:solidFill>
                <a:latin typeface="Arial"/>
                <a:cs typeface="Arial"/>
              </a:rPr>
              <a:t>e</a:t>
            </a:r>
            <a:r>
              <a:rPr sz="741" b="1" dirty="0">
                <a:solidFill>
                  <a:srgbClr val="724C00"/>
                </a:solidFill>
                <a:latin typeface="Arial"/>
                <a:cs typeface="Arial"/>
              </a:rPr>
              <a:t>t</a:t>
            </a:r>
            <a:r>
              <a:rPr sz="741" b="1" spc="-11" dirty="0">
                <a:solidFill>
                  <a:srgbClr val="724C00"/>
                </a:solidFill>
                <a:latin typeface="Arial"/>
                <a:cs typeface="Arial"/>
              </a:rPr>
              <a:t>e</a:t>
            </a:r>
            <a:r>
              <a:rPr sz="741" b="1" spc="-16" dirty="0">
                <a:solidFill>
                  <a:srgbClr val="724C00"/>
                </a:solidFill>
                <a:latin typeface="Arial"/>
                <a:cs typeface="Arial"/>
              </a:rPr>
              <a:t>r</a:t>
            </a:r>
            <a:r>
              <a:rPr sz="741" b="1" spc="-5" dirty="0">
                <a:solidFill>
                  <a:srgbClr val="724C00"/>
                </a:solidFill>
                <a:latin typeface="Arial"/>
                <a:cs typeface="Arial"/>
              </a:rPr>
              <a:t>s</a:t>
            </a:r>
            <a:endParaRPr sz="741">
              <a:latin typeface="Arial"/>
              <a:cs typeface="Arial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2561765" y="7271893"/>
            <a:ext cx="1196934" cy="5324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80" name="object 80"/>
          <p:cNvSpPr txBox="1"/>
          <p:nvPr/>
        </p:nvSpPr>
        <p:spPr>
          <a:xfrm>
            <a:off x="9980311" y="6861703"/>
            <a:ext cx="2191197" cy="660701"/>
          </a:xfrm>
          <a:prstGeom prst="rect">
            <a:avLst/>
          </a:prstGeom>
        </p:spPr>
        <p:txBody>
          <a:bodyPr vert="horz" wrap="square" lIns="0" tIns="16136" rIns="0" bIns="0" rtlCol="0">
            <a:spAutoFit/>
          </a:bodyPr>
          <a:lstStyle/>
          <a:p>
            <a:pPr marL="222544" marR="6723" indent="-209769" algn="r">
              <a:lnSpc>
                <a:spcPct val="101099"/>
              </a:lnSpc>
              <a:spcBef>
                <a:spcPts val="127"/>
              </a:spcBef>
            </a:pPr>
            <a:r>
              <a:rPr sz="1006" b="1" spc="21" dirty="0">
                <a:latin typeface="Arial"/>
                <a:cs typeface="Arial"/>
              </a:rPr>
              <a:t>Change in</a:t>
            </a:r>
            <a:r>
              <a:rPr sz="1006" b="1" spc="5" dirty="0">
                <a:latin typeface="Arial"/>
                <a:cs typeface="Arial"/>
              </a:rPr>
              <a:t> </a:t>
            </a:r>
            <a:r>
              <a:rPr sz="1006" b="1" spc="26" dirty="0">
                <a:latin typeface="Arial"/>
                <a:cs typeface="Arial"/>
              </a:rPr>
              <a:t>Groundwater</a:t>
            </a:r>
            <a:r>
              <a:rPr sz="1006" b="1" spc="-5" dirty="0">
                <a:latin typeface="Arial"/>
                <a:cs typeface="Arial"/>
              </a:rPr>
              <a:t> </a:t>
            </a:r>
            <a:r>
              <a:rPr sz="1006" b="1" spc="21" dirty="0">
                <a:latin typeface="Arial"/>
                <a:cs typeface="Arial"/>
              </a:rPr>
              <a:t>Elevation </a:t>
            </a:r>
            <a:r>
              <a:rPr sz="1006" b="1" spc="5" dirty="0">
                <a:latin typeface="Arial"/>
                <a:cs typeface="Arial"/>
              </a:rPr>
              <a:t> </a:t>
            </a:r>
            <a:r>
              <a:rPr sz="1006" b="1" spc="11" dirty="0">
                <a:latin typeface="Arial"/>
                <a:cs typeface="Arial"/>
              </a:rPr>
              <a:t>in </a:t>
            </a:r>
            <a:r>
              <a:rPr sz="1006" b="1" spc="26" dirty="0">
                <a:latin typeface="Arial"/>
                <a:cs typeface="Arial"/>
              </a:rPr>
              <a:t>the </a:t>
            </a:r>
            <a:r>
              <a:rPr sz="1006" b="1" spc="21" dirty="0">
                <a:latin typeface="Arial"/>
                <a:cs typeface="Arial"/>
              </a:rPr>
              <a:t>Mission </a:t>
            </a:r>
            <a:r>
              <a:rPr sz="1006" b="1" spc="16" dirty="0">
                <a:latin typeface="Arial"/>
                <a:cs typeface="Arial"/>
              </a:rPr>
              <a:t>Creek</a:t>
            </a:r>
            <a:r>
              <a:rPr sz="1006" b="1" spc="-5" dirty="0">
                <a:latin typeface="Arial"/>
                <a:cs typeface="Arial"/>
              </a:rPr>
              <a:t> </a:t>
            </a:r>
            <a:r>
              <a:rPr sz="1006" b="1" spc="26" dirty="0">
                <a:latin typeface="Arial"/>
                <a:cs typeface="Arial"/>
              </a:rPr>
              <a:t>Subbasin</a:t>
            </a:r>
            <a:endParaRPr sz="1006">
              <a:latin typeface="Arial"/>
              <a:cs typeface="Arial"/>
            </a:endParaRPr>
          </a:p>
          <a:p>
            <a:pPr marR="7396" algn="r">
              <a:spcBef>
                <a:spcPts val="11"/>
              </a:spcBef>
            </a:pPr>
            <a:r>
              <a:rPr sz="1006" b="1" spc="26" dirty="0">
                <a:latin typeface="Arial"/>
                <a:cs typeface="Arial"/>
              </a:rPr>
              <a:t>Management</a:t>
            </a:r>
            <a:r>
              <a:rPr sz="1006" b="1" spc="-74" dirty="0">
                <a:latin typeface="Arial"/>
                <a:cs typeface="Arial"/>
              </a:rPr>
              <a:t> </a:t>
            </a:r>
            <a:r>
              <a:rPr sz="1006" b="1" spc="26" dirty="0">
                <a:latin typeface="Arial"/>
                <a:cs typeface="Arial"/>
              </a:rPr>
              <a:t>Area</a:t>
            </a:r>
            <a:endParaRPr sz="1006">
              <a:latin typeface="Arial"/>
              <a:cs typeface="Arial"/>
            </a:endParaRPr>
          </a:p>
          <a:p>
            <a:pPr marR="5379" algn="r">
              <a:spcBef>
                <a:spcPts val="258"/>
              </a:spcBef>
            </a:pPr>
            <a:r>
              <a:rPr sz="900" i="1" spc="32" dirty="0">
                <a:latin typeface="Arial"/>
                <a:cs typeface="Arial"/>
              </a:rPr>
              <a:t>WY </a:t>
            </a:r>
            <a:r>
              <a:rPr sz="900" i="1" spc="26" dirty="0">
                <a:latin typeface="Arial"/>
                <a:cs typeface="Arial"/>
              </a:rPr>
              <a:t>2008  </a:t>
            </a:r>
            <a:r>
              <a:rPr sz="900" i="1" spc="11" dirty="0">
                <a:latin typeface="Arial"/>
                <a:cs typeface="Arial"/>
              </a:rPr>
              <a:t>to</a:t>
            </a:r>
            <a:r>
              <a:rPr sz="900" i="1" spc="-69" dirty="0">
                <a:latin typeface="Arial"/>
                <a:cs typeface="Arial"/>
              </a:rPr>
              <a:t> </a:t>
            </a:r>
            <a:r>
              <a:rPr sz="900" i="1" spc="26" dirty="0"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002004" y="7357190"/>
            <a:ext cx="1082488" cy="308531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R="5379" algn="r">
              <a:lnSpc>
                <a:spcPts val="752"/>
              </a:lnSpc>
              <a:spcBef>
                <a:spcPts val="106"/>
              </a:spcBef>
            </a:pPr>
            <a:r>
              <a:rPr sz="635" i="1" spc="-5" dirty="0">
                <a:latin typeface="Arial"/>
                <a:cs typeface="Arial"/>
              </a:rPr>
              <a:t>2019-2020 </a:t>
            </a:r>
            <a:r>
              <a:rPr sz="635" i="1" dirty="0">
                <a:latin typeface="Arial"/>
                <a:cs typeface="Arial"/>
              </a:rPr>
              <a:t>Engineer’s</a:t>
            </a:r>
            <a:r>
              <a:rPr sz="635" i="1" spc="-79" dirty="0">
                <a:latin typeface="Arial"/>
                <a:cs typeface="Arial"/>
              </a:rPr>
              <a:t> </a:t>
            </a:r>
            <a:r>
              <a:rPr sz="635" i="1" spc="-5" dirty="0">
                <a:latin typeface="Arial"/>
                <a:cs typeface="Arial"/>
              </a:rPr>
              <a:t>Report</a:t>
            </a:r>
            <a:endParaRPr sz="635">
              <a:latin typeface="Arial"/>
              <a:cs typeface="Arial"/>
            </a:endParaRPr>
          </a:p>
          <a:p>
            <a:pPr marL="71268" marR="5379" indent="267589" algn="r">
              <a:lnSpc>
                <a:spcPts val="709"/>
              </a:lnSpc>
              <a:spcBef>
                <a:spcPts val="53"/>
              </a:spcBef>
            </a:pPr>
            <a:r>
              <a:rPr sz="635" i="1" spc="-16" dirty="0">
                <a:latin typeface="Arial"/>
                <a:cs typeface="Arial"/>
              </a:rPr>
              <a:t>of </a:t>
            </a:r>
            <a:r>
              <a:rPr sz="635" i="1" spc="-5" dirty="0">
                <a:latin typeface="Arial"/>
                <a:cs typeface="Arial"/>
              </a:rPr>
              <a:t>Water</a:t>
            </a:r>
            <a:r>
              <a:rPr sz="635" i="1" spc="-21" dirty="0">
                <a:latin typeface="Arial"/>
                <a:cs typeface="Arial"/>
              </a:rPr>
              <a:t> </a:t>
            </a:r>
            <a:r>
              <a:rPr sz="635" i="1" spc="-5" dirty="0">
                <a:latin typeface="Arial"/>
                <a:cs typeface="Arial"/>
              </a:rPr>
              <a:t>Supply</a:t>
            </a:r>
            <a:r>
              <a:rPr sz="635" i="1" spc="-42" dirty="0">
                <a:latin typeface="Arial"/>
                <a:cs typeface="Arial"/>
              </a:rPr>
              <a:t> </a:t>
            </a:r>
            <a:r>
              <a:rPr sz="635" i="1" dirty="0">
                <a:latin typeface="Arial"/>
                <a:cs typeface="Arial"/>
              </a:rPr>
              <a:t>and  </a:t>
            </a:r>
            <a:r>
              <a:rPr sz="635" i="1" spc="-5" dirty="0">
                <a:latin typeface="Arial"/>
                <a:cs typeface="Arial"/>
              </a:rPr>
              <a:t>Replenishment</a:t>
            </a:r>
            <a:r>
              <a:rPr sz="635" i="1" spc="-69" dirty="0">
                <a:latin typeface="Arial"/>
                <a:cs typeface="Arial"/>
              </a:rPr>
              <a:t> </a:t>
            </a:r>
            <a:r>
              <a:rPr sz="635" i="1" spc="-5" dirty="0">
                <a:latin typeface="Arial"/>
                <a:cs typeface="Arial"/>
              </a:rPr>
              <a:t>Assessment</a:t>
            </a:r>
            <a:endParaRPr sz="635">
              <a:latin typeface="Arial"/>
              <a:cs typeface="Arial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9987303" y="7581618"/>
            <a:ext cx="2178424" cy="0"/>
          </a:xfrm>
          <a:custGeom>
            <a:avLst/>
            <a:gdLst/>
            <a:ahLst/>
            <a:cxnLst/>
            <a:rect l="l" t="t" r="r" b="b"/>
            <a:pathLst>
              <a:path w="2057400">
                <a:moveTo>
                  <a:pt x="0" y="0"/>
                </a:moveTo>
                <a:lnTo>
                  <a:pt x="2057375" y="0"/>
                </a:lnTo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85" name="object 85"/>
          <p:cNvSpPr txBox="1"/>
          <p:nvPr/>
        </p:nvSpPr>
        <p:spPr>
          <a:xfrm>
            <a:off x="7129030" y="4350261"/>
            <a:ext cx="139849" cy="20914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1271" spc="249" dirty="0">
                <a:latin typeface="Arial"/>
                <a:cs typeface="Arial"/>
              </a:rPr>
              <a:t>k</a:t>
            </a:r>
            <a:endParaRPr sz="1271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4387477" y="7282955"/>
            <a:ext cx="743622" cy="41753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 marR="147242">
              <a:lnSpc>
                <a:spcPct val="136700"/>
              </a:lnSpc>
              <a:spcBef>
                <a:spcPts val="106"/>
              </a:spcBef>
            </a:pPr>
            <a:r>
              <a:rPr sz="635" spc="-5" dirty="0">
                <a:latin typeface="Arial"/>
                <a:cs typeface="Arial"/>
              </a:rPr>
              <a:t>Author: </a:t>
            </a:r>
            <a:r>
              <a:rPr sz="635" dirty="0">
                <a:latin typeface="Arial"/>
                <a:cs typeface="Arial"/>
              </a:rPr>
              <a:t>LH  </a:t>
            </a:r>
            <a:r>
              <a:rPr sz="635" spc="-11" dirty="0">
                <a:latin typeface="Arial"/>
                <a:cs typeface="Arial"/>
              </a:rPr>
              <a:t>Date:</a:t>
            </a:r>
            <a:r>
              <a:rPr sz="635" spc="-69" dirty="0">
                <a:latin typeface="Arial"/>
                <a:cs typeface="Arial"/>
              </a:rPr>
              <a:t> </a:t>
            </a:r>
            <a:r>
              <a:rPr sz="635" dirty="0">
                <a:latin typeface="Arial"/>
                <a:cs typeface="Arial"/>
              </a:rPr>
              <a:t>20190320</a:t>
            </a:r>
            <a:endParaRPr sz="635">
              <a:latin typeface="Arial"/>
              <a:cs typeface="Arial"/>
            </a:endParaRPr>
          </a:p>
          <a:p>
            <a:pPr marL="13447">
              <a:spcBef>
                <a:spcPts val="302"/>
              </a:spcBef>
            </a:pPr>
            <a:r>
              <a:rPr sz="635" spc="-5" dirty="0">
                <a:latin typeface="Arial"/>
                <a:cs typeface="Arial"/>
              </a:rPr>
              <a:t>File: Figure</a:t>
            </a:r>
            <a:r>
              <a:rPr sz="635" spc="-42" dirty="0">
                <a:latin typeface="Arial"/>
                <a:cs typeface="Arial"/>
              </a:rPr>
              <a:t> </a:t>
            </a:r>
            <a:r>
              <a:rPr sz="635" spc="-5" dirty="0">
                <a:latin typeface="Arial"/>
                <a:cs typeface="Arial"/>
              </a:rPr>
              <a:t>3-2.mxd</a:t>
            </a:r>
            <a:endParaRPr sz="635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3220824" y="2113537"/>
            <a:ext cx="139849" cy="20914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1271" spc="249" dirty="0">
                <a:latin typeface="Arial"/>
                <a:cs typeface="Arial"/>
              </a:rPr>
              <a:t>k</a:t>
            </a:r>
            <a:endParaRPr sz="1271">
              <a:latin typeface="Arial"/>
              <a:cs typeface="Arial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6440549" y="3934437"/>
            <a:ext cx="77993" cy="74631"/>
          </a:xfrm>
          <a:custGeom>
            <a:avLst/>
            <a:gdLst/>
            <a:ahLst/>
            <a:cxnLst/>
            <a:rect l="l" t="t" r="r" b="b"/>
            <a:pathLst>
              <a:path w="73660" h="70485">
                <a:moveTo>
                  <a:pt x="0" y="60965"/>
                </a:moveTo>
                <a:lnTo>
                  <a:pt x="15239" y="70110"/>
                </a:lnTo>
                <a:lnTo>
                  <a:pt x="73151" y="9144"/>
                </a:lnTo>
                <a:lnTo>
                  <a:pt x="57911" y="0"/>
                </a:lnTo>
                <a:lnTo>
                  <a:pt x="0" y="60965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89" name="object 89"/>
          <p:cNvSpPr/>
          <p:nvPr/>
        </p:nvSpPr>
        <p:spPr>
          <a:xfrm>
            <a:off x="6469596" y="3969941"/>
            <a:ext cx="84044" cy="74631"/>
          </a:xfrm>
          <a:custGeom>
            <a:avLst/>
            <a:gdLst/>
            <a:ahLst/>
            <a:cxnLst/>
            <a:rect l="l" t="t" r="r" b="b"/>
            <a:pathLst>
              <a:path w="79375" h="70485">
                <a:moveTo>
                  <a:pt x="39623" y="0"/>
                </a:moveTo>
                <a:lnTo>
                  <a:pt x="0" y="42675"/>
                </a:lnTo>
                <a:lnTo>
                  <a:pt x="12191" y="51820"/>
                </a:lnTo>
                <a:lnTo>
                  <a:pt x="30479" y="33531"/>
                </a:lnTo>
                <a:lnTo>
                  <a:pt x="36575" y="27434"/>
                </a:lnTo>
                <a:lnTo>
                  <a:pt x="39623" y="24386"/>
                </a:lnTo>
                <a:lnTo>
                  <a:pt x="51815" y="21337"/>
                </a:lnTo>
                <a:lnTo>
                  <a:pt x="57911" y="21337"/>
                </a:lnTo>
                <a:lnTo>
                  <a:pt x="60959" y="24386"/>
                </a:lnTo>
                <a:lnTo>
                  <a:pt x="60959" y="30482"/>
                </a:lnTo>
                <a:lnTo>
                  <a:pt x="57911" y="33531"/>
                </a:lnTo>
                <a:lnTo>
                  <a:pt x="54863" y="36579"/>
                </a:lnTo>
                <a:lnTo>
                  <a:pt x="30479" y="60965"/>
                </a:lnTo>
                <a:lnTo>
                  <a:pt x="45719" y="70110"/>
                </a:lnTo>
                <a:lnTo>
                  <a:pt x="67055" y="45724"/>
                </a:lnTo>
                <a:lnTo>
                  <a:pt x="73151" y="39627"/>
                </a:lnTo>
                <a:lnTo>
                  <a:pt x="76199" y="36579"/>
                </a:lnTo>
                <a:lnTo>
                  <a:pt x="79247" y="30482"/>
                </a:lnTo>
                <a:lnTo>
                  <a:pt x="79247" y="24386"/>
                </a:lnTo>
                <a:lnTo>
                  <a:pt x="76199" y="21337"/>
                </a:lnTo>
                <a:lnTo>
                  <a:pt x="70103" y="15241"/>
                </a:lnTo>
                <a:lnTo>
                  <a:pt x="60959" y="12193"/>
                </a:lnTo>
                <a:lnTo>
                  <a:pt x="48767" y="12193"/>
                </a:lnTo>
                <a:lnTo>
                  <a:pt x="54863" y="6096"/>
                </a:lnTo>
                <a:lnTo>
                  <a:pt x="39623" y="0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0" name="object 90"/>
          <p:cNvSpPr/>
          <p:nvPr/>
        </p:nvSpPr>
        <p:spPr>
          <a:xfrm>
            <a:off x="6540595" y="4011900"/>
            <a:ext cx="100181" cy="74631"/>
          </a:xfrm>
          <a:custGeom>
            <a:avLst/>
            <a:gdLst/>
            <a:ahLst/>
            <a:cxnLst/>
            <a:rect l="l" t="t" r="r" b="b"/>
            <a:pathLst>
              <a:path w="94614" h="70485">
                <a:moveTo>
                  <a:pt x="36575" y="70110"/>
                </a:moveTo>
                <a:lnTo>
                  <a:pt x="94486" y="9144"/>
                </a:lnTo>
                <a:lnTo>
                  <a:pt x="82294" y="0"/>
                </a:lnTo>
                <a:lnTo>
                  <a:pt x="60959" y="24386"/>
                </a:lnTo>
                <a:lnTo>
                  <a:pt x="57911" y="12193"/>
                </a:lnTo>
                <a:lnTo>
                  <a:pt x="48767" y="6096"/>
                </a:lnTo>
                <a:lnTo>
                  <a:pt x="39623" y="3048"/>
                </a:lnTo>
                <a:lnTo>
                  <a:pt x="33527" y="3048"/>
                </a:lnTo>
                <a:lnTo>
                  <a:pt x="3047" y="30482"/>
                </a:lnTo>
                <a:lnTo>
                  <a:pt x="0" y="39627"/>
                </a:lnTo>
                <a:lnTo>
                  <a:pt x="3047" y="48772"/>
                </a:lnTo>
                <a:lnTo>
                  <a:pt x="9143" y="54869"/>
                </a:lnTo>
                <a:lnTo>
                  <a:pt x="18287" y="57917"/>
                </a:lnTo>
                <a:lnTo>
                  <a:pt x="30479" y="57917"/>
                </a:lnTo>
                <a:lnTo>
                  <a:pt x="24383" y="60965"/>
                </a:lnTo>
                <a:lnTo>
                  <a:pt x="36575" y="70110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1" name="object 91"/>
          <p:cNvSpPr/>
          <p:nvPr/>
        </p:nvSpPr>
        <p:spPr>
          <a:xfrm>
            <a:off x="6559959" y="4028037"/>
            <a:ext cx="35635" cy="3563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0" y="15241"/>
                </a:moveTo>
                <a:lnTo>
                  <a:pt x="6095" y="9144"/>
                </a:lnTo>
                <a:lnTo>
                  <a:pt x="15239" y="3048"/>
                </a:lnTo>
                <a:lnTo>
                  <a:pt x="21335" y="0"/>
                </a:lnTo>
                <a:lnTo>
                  <a:pt x="27431" y="3048"/>
                </a:lnTo>
                <a:lnTo>
                  <a:pt x="30479" y="6096"/>
                </a:lnTo>
                <a:lnTo>
                  <a:pt x="33527" y="9144"/>
                </a:lnTo>
                <a:lnTo>
                  <a:pt x="33527" y="15241"/>
                </a:lnTo>
                <a:lnTo>
                  <a:pt x="30479" y="21338"/>
                </a:lnTo>
                <a:lnTo>
                  <a:pt x="21335" y="27434"/>
                </a:lnTo>
                <a:lnTo>
                  <a:pt x="15239" y="30482"/>
                </a:lnTo>
                <a:lnTo>
                  <a:pt x="12191" y="33531"/>
                </a:lnTo>
                <a:lnTo>
                  <a:pt x="3048" y="30482"/>
                </a:lnTo>
                <a:lnTo>
                  <a:pt x="0" y="27434"/>
                </a:lnTo>
                <a:lnTo>
                  <a:pt x="0" y="24386"/>
                </a:lnTo>
                <a:lnTo>
                  <a:pt x="0" y="18289"/>
                </a:lnTo>
                <a:lnTo>
                  <a:pt x="0" y="15241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2" name="object 92"/>
          <p:cNvSpPr/>
          <p:nvPr/>
        </p:nvSpPr>
        <p:spPr>
          <a:xfrm>
            <a:off x="6643867" y="4031265"/>
            <a:ext cx="26222" cy="19498"/>
          </a:xfrm>
          <a:custGeom>
            <a:avLst/>
            <a:gdLst/>
            <a:ahLst/>
            <a:cxnLst/>
            <a:rect l="l" t="t" r="r" b="b"/>
            <a:pathLst>
              <a:path w="24764" h="18414">
                <a:moveTo>
                  <a:pt x="12191" y="0"/>
                </a:moveTo>
                <a:lnTo>
                  <a:pt x="0" y="9144"/>
                </a:lnTo>
                <a:lnTo>
                  <a:pt x="15239" y="18289"/>
                </a:lnTo>
                <a:lnTo>
                  <a:pt x="24383" y="6096"/>
                </a:lnTo>
                <a:lnTo>
                  <a:pt x="12191" y="0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3" name="object 93"/>
          <p:cNvSpPr/>
          <p:nvPr/>
        </p:nvSpPr>
        <p:spPr>
          <a:xfrm>
            <a:off x="6595457" y="4047403"/>
            <a:ext cx="58494" cy="55132"/>
          </a:xfrm>
          <a:custGeom>
            <a:avLst/>
            <a:gdLst/>
            <a:ahLst/>
            <a:cxnLst/>
            <a:rect l="l" t="t" r="r" b="b"/>
            <a:pathLst>
              <a:path w="55245" h="52070">
                <a:moveTo>
                  <a:pt x="39623" y="0"/>
                </a:moveTo>
                <a:lnTo>
                  <a:pt x="0" y="42676"/>
                </a:lnTo>
                <a:lnTo>
                  <a:pt x="12191" y="51820"/>
                </a:lnTo>
                <a:lnTo>
                  <a:pt x="54863" y="9144"/>
                </a:lnTo>
                <a:lnTo>
                  <a:pt x="39623" y="0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4" name="object 94"/>
          <p:cNvSpPr/>
          <p:nvPr/>
        </p:nvSpPr>
        <p:spPr>
          <a:xfrm>
            <a:off x="6634185" y="4069997"/>
            <a:ext cx="67908" cy="61855"/>
          </a:xfrm>
          <a:custGeom>
            <a:avLst/>
            <a:gdLst/>
            <a:ahLst/>
            <a:cxnLst/>
            <a:rect l="l" t="t" r="r" b="b"/>
            <a:pathLst>
              <a:path w="64135" h="58420">
                <a:moveTo>
                  <a:pt x="3048" y="18289"/>
                </a:moveTo>
                <a:lnTo>
                  <a:pt x="0" y="24386"/>
                </a:lnTo>
                <a:lnTo>
                  <a:pt x="0" y="30482"/>
                </a:lnTo>
                <a:lnTo>
                  <a:pt x="0" y="36579"/>
                </a:lnTo>
                <a:lnTo>
                  <a:pt x="3048" y="42675"/>
                </a:lnTo>
                <a:lnTo>
                  <a:pt x="6095" y="48772"/>
                </a:lnTo>
                <a:lnTo>
                  <a:pt x="12191" y="54869"/>
                </a:lnTo>
                <a:lnTo>
                  <a:pt x="27431" y="57917"/>
                </a:lnTo>
                <a:lnTo>
                  <a:pt x="39623" y="57917"/>
                </a:lnTo>
                <a:lnTo>
                  <a:pt x="51815" y="51820"/>
                </a:lnTo>
                <a:lnTo>
                  <a:pt x="60959" y="42675"/>
                </a:lnTo>
                <a:lnTo>
                  <a:pt x="64007" y="33531"/>
                </a:lnTo>
                <a:lnTo>
                  <a:pt x="64007" y="21338"/>
                </a:lnTo>
                <a:lnTo>
                  <a:pt x="60959" y="12193"/>
                </a:lnTo>
                <a:lnTo>
                  <a:pt x="51815" y="6096"/>
                </a:lnTo>
                <a:lnTo>
                  <a:pt x="39623" y="0"/>
                </a:lnTo>
                <a:lnTo>
                  <a:pt x="24383" y="0"/>
                </a:lnTo>
                <a:lnTo>
                  <a:pt x="12191" y="6096"/>
                </a:lnTo>
                <a:lnTo>
                  <a:pt x="3048" y="18289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5" name="object 95"/>
          <p:cNvSpPr/>
          <p:nvPr/>
        </p:nvSpPr>
        <p:spPr>
          <a:xfrm>
            <a:off x="6650322" y="4082907"/>
            <a:ext cx="38996" cy="35635"/>
          </a:xfrm>
          <a:custGeom>
            <a:avLst/>
            <a:gdLst/>
            <a:ahLst/>
            <a:cxnLst/>
            <a:rect l="l" t="t" r="r" b="b"/>
            <a:pathLst>
              <a:path w="36829" h="33654">
                <a:moveTo>
                  <a:pt x="33527" y="21338"/>
                </a:moveTo>
                <a:lnTo>
                  <a:pt x="27431" y="27434"/>
                </a:lnTo>
                <a:lnTo>
                  <a:pt x="18287" y="33531"/>
                </a:lnTo>
                <a:lnTo>
                  <a:pt x="12191" y="33531"/>
                </a:lnTo>
                <a:lnTo>
                  <a:pt x="6095" y="30482"/>
                </a:lnTo>
                <a:lnTo>
                  <a:pt x="3047" y="27434"/>
                </a:lnTo>
                <a:lnTo>
                  <a:pt x="0" y="24386"/>
                </a:lnTo>
                <a:lnTo>
                  <a:pt x="0" y="18289"/>
                </a:lnTo>
                <a:lnTo>
                  <a:pt x="3047" y="15241"/>
                </a:lnTo>
                <a:lnTo>
                  <a:pt x="9143" y="6096"/>
                </a:lnTo>
                <a:lnTo>
                  <a:pt x="15239" y="3048"/>
                </a:lnTo>
                <a:lnTo>
                  <a:pt x="21335" y="0"/>
                </a:lnTo>
                <a:lnTo>
                  <a:pt x="24383" y="0"/>
                </a:lnTo>
                <a:lnTo>
                  <a:pt x="30479" y="3048"/>
                </a:lnTo>
                <a:lnTo>
                  <a:pt x="33527" y="6096"/>
                </a:lnTo>
                <a:lnTo>
                  <a:pt x="33527" y="12193"/>
                </a:lnTo>
                <a:lnTo>
                  <a:pt x="36575" y="15241"/>
                </a:lnTo>
                <a:lnTo>
                  <a:pt x="33527" y="21338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6" name="object 96"/>
          <p:cNvSpPr/>
          <p:nvPr/>
        </p:nvSpPr>
        <p:spPr>
          <a:xfrm>
            <a:off x="6714866" y="4105500"/>
            <a:ext cx="119679" cy="100181"/>
          </a:xfrm>
          <a:custGeom>
            <a:avLst/>
            <a:gdLst/>
            <a:ahLst/>
            <a:cxnLst/>
            <a:rect l="l" t="t" r="r" b="b"/>
            <a:pathLst>
              <a:path w="113029" h="94614">
                <a:moveTo>
                  <a:pt x="67055" y="57917"/>
                </a:moveTo>
                <a:lnTo>
                  <a:pt x="39623" y="85351"/>
                </a:lnTo>
                <a:lnTo>
                  <a:pt x="54863" y="94496"/>
                </a:lnTo>
                <a:lnTo>
                  <a:pt x="112774" y="33531"/>
                </a:lnTo>
                <a:lnTo>
                  <a:pt x="97534" y="24386"/>
                </a:lnTo>
                <a:lnTo>
                  <a:pt x="76198" y="48772"/>
                </a:lnTo>
                <a:lnTo>
                  <a:pt x="48767" y="30482"/>
                </a:lnTo>
                <a:lnTo>
                  <a:pt x="70103" y="9144"/>
                </a:lnTo>
                <a:lnTo>
                  <a:pt x="57911" y="0"/>
                </a:lnTo>
                <a:lnTo>
                  <a:pt x="0" y="57917"/>
                </a:lnTo>
                <a:lnTo>
                  <a:pt x="15239" y="67062"/>
                </a:lnTo>
                <a:lnTo>
                  <a:pt x="39623" y="39627"/>
                </a:lnTo>
                <a:lnTo>
                  <a:pt x="67055" y="57917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7" name="object 97"/>
          <p:cNvSpPr/>
          <p:nvPr/>
        </p:nvSpPr>
        <p:spPr>
          <a:xfrm>
            <a:off x="6837503" y="4150686"/>
            <a:ext cx="26222" cy="19498"/>
          </a:xfrm>
          <a:custGeom>
            <a:avLst/>
            <a:gdLst/>
            <a:ahLst/>
            <a:cxnLst/>
            <a:rect l="l" t="t" r="r" b="b"/>
            <a:pathLst>
              <a:path w="24764" h="18414">
                <a:moveTo>
                  <a:pt x="12191" y="0"/>
                </a:moveTo>
                <a:lnTo>
                  <a:pt x="0" y="9144"/>
                </a:lnTo>
                <a:lnTo>
                  <a:pt x="15239" y="18289"/>
                </a:lnTo>
                <a:lnTo>
                  <a:pt x="24383" y="6096"/>
                </a:lnTo>
                <a:lnTo>
                  <a:pt x="12191" y="0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8" name="object 98"/>
          <p:cNvSpPr/>
          <p:nvPr/>
        </p:nvSpPr>
        <p:spPr>
          <a:xfrm>
            <a:off x="6789093" y="4166824"/>
            <a:ext cx="58494" cy="55132"/>
          </a:xfrm>
          <a:custGeom>
            <a:avLst/>
            <a:gdLst/>
            <a:ahLst/>
            <a:cxnLst/>
            <a:rect l="l" t="t" r="r" b="b"/>
            <a:pathLst>
              <a:path w="55245" h="52070">
                <a:moveTo>
                  <a:pt x="42671" y="0"/>
                </a:moveTo>
                <a:lnTo>
                  <a:pt x="0" y="42675"/>
                </a:lnTo>
                <a:lnTo>
                  <a:pt x="12191" y="51820"/>
                </a:lnTo>
                <a:lnTo>
                  <a:pt x="54863" y="9144"/>
                </a:lnTo>
                <a:lnTo>
                  <a:pt x="42671" y="0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9" name="object 99"/>
          <p:cNvSpPr/>
          <p:nvPr/>
        </p:nvSpPr>
        <p:spPr>
          <a:xfrm>
            <a:off x="6814911" y="4166823"/>
            <a:ext cx="77993" cy="71269"/>
          </a:xfrm>
          <a:custGeom>
            <a:avLst/>
            <a:gdLst/>
            <a:ahLst/>
            <a:cxnLst/>
            <a:rect l="l" t="t" r="r" b="b"/>
            <a:pathLst>
              <a:path w="73660" h="67310">
                <a:moveTo>
                  <a:pt x="0" y="60965"/>
                </a:moveTo>
                <a:lnTo>
                  <a:pt x="15239" y="67062"/>
                </a:lnTo>
                <a:lnTo>
                  <a:pt x="73151" y="9144"/>
                </a:lnTo>
                <a:lnTo>
                  <a:pt x="57911" y="0"/>
                </a:lnTo>
                <a:lnTo>
                  <a:pt x="0" y="60965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0" name="object 100"/>
          <p:cNvSpPr/>
          <p:nvPr/>
        </p:nvSpPr>
        <p:spPr>
          <a:xfrm>
            <a:off x="6847185" y="4186189"/>
            <a:ext cx="74631" cy="71269"/>
          </a:xfrm>
          <a:custGeom>
            <a:avLst/>
            <a:gdLst/>
            <a:ahLst/>
            <a:cxnLst/>
            <a:rect l="l" t="t" r="r" b="b"/>
            <a:pathLst>
              <a:path w="70485" h="67310">
                <a:moveTo>
                  <a:pt x="0" y="60965"/>
                </a:moveTo>
                <a:lnTo>
                  <a:pt x="12191" y="67062"/>
                </a:lnTo>
                <a:lnTo>
                  <a:pt x="70103" y="9144"/>
                </a:lnTo>
                <a:lnTo>
                  <a:pt x="57911" y="0"/>
                </a:lnTo>
                <a:lnTo>
                  <a:pt x="0" y="60965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1" name="object 101"/>
          <p:cNvSpPr/>
          <p:nvPr/>
        </p:nvSpPr>
        <p:spPr>
          <a:xfrm>
            <a:off x="6882684" y="4224921"/>
            <a:ext cx="71269" cy="61855"/>
          </a:xfrm>
          <a:custGeom>
            <a:avLst/>
            <a:gdLst/>
            <a:ahLst/>
            <a:cxnLst/>
            <a:rect l="l" t="t" r="r" b="b"/>
            <a:pathLst>
              <a:path w="67310" h="58420">
                <a:moveTo>
                  <a:pt x="0" y="24386"/>
                </a:moveTo>
                <a:lnTo>
                  <a:pt x="0" y="33531"/>
                </a:lnTo>
                <a:lnTo>
                  <a:pt x="0" y="39627"/>
                </a:lnTo>
                <a:lnTo>
                  <a:pt x="6095" y="48772"/>
                </a:lnTo>
                <a:lnTo>
                  <a:pt x="15239" y="54869"/>
                </a:lnTo>
                <a:lnTo>
                  <a:pt x="24383" y="57917"/>
                </a:lnTo>
                <a:lnTo>
                  <a:pt x="33527" y="57917"/>
                </a:lnTo>
                <a:lnTo>
                  <a:pt x="42671" y="57917"/>
                </a:lnTo>
                <a:lnTo>
                  <a:pt x="48767" y="51820"/>
                </a:lnTo>
                <a:lnTo>
                  <a:pt x="51815" y="45724"/>
                </a:lnTo>
                <a:lnTo>
                  <a:pt x="48767" y="39627"/>
                </a:lnTo>
                <a:lnTo>
                  <a:pt x="45719" y="33531"/>
                </a:lnTo>
                <a:lnTo>
                  <a:pt x="39623" y="24386"/>
                </a:lnTo>
                <a:lnTo>
                  <a:pt x="36575" y="21338"/>
                </a:lnTo>
                <a:lnTo>
                  <a:pt x="33527" y="18289"/>
                </a:lnTo>
                <a:lnTo>
                  <a:pt x="33527" y="12193"/>
                </a:lnTo>
                <a:lnTo>
                  <a:pt x="36575" y="12193"/>
                </a:lnTo>
                <a:lnTo>
                  <a:pt x="45719" y="12193"/>
                </a:lnTo>
                <a:lnTo>
                  <a:pt x="51815" y="18289"/>
                </a:lnTo>
                <a:lnTo>
                  <a:pt x="51815" y="24386"/>
                </a:lnTo>
                <a:lnTo>
                  <a:pt x="64007" y="30482"/>
                </a:lnTo>
                <a:lnTo>
                  <a:pt x="67055" y="24386"/>
                </a:lnTo>
                <a:lnTo>
                  <a:pt x="64007" y="18289"/>
                </a:lnTo>
                <a:lnTo>
                  <a:pt x="60959" y="12193"/>
                </a:lnTo>
                <a:lnTo>
                  <a:pt x="51815" y="6096"/>
                </a:lnTo>
                <a:lnTo>
                  <a:pt x="39623" y="0"/>
                </a:lnTo>
                <a:lnTo>
                  <a:pt x="30479" y="0"/>
                </a:lnTo>
                <a:lnTo>
                  <a:pt x="24383" y="3048"/>
                </a:lnTo>
                <a:lnTo>
                  <a:pt x="21335" y="9144"/>
                </a:lnTo>
                <a:lnTo>
                  <a:pt x="18287" y="15241"/>
                </a:lnTo>
                <a:lnTo>
                  <a:pt x="18287" y="21338"/>
                </a:lnTo>
                <a:lnTo>
                  <a:pt x="21335" y="27434"/>
                </a:lnTo>
                <a:lnTo>
                  <a:pt x="30479" y="36579"/>
                </a:lnTo>
                <a:lnTo>
                  <a:pt x="33527" y="39627"/>
                </a:lnTo>
                <a:lnTo>
                  <a:pt x="33527" y="42675"/>
                </a:lnTo>
                <a:lnTo>
                  <a:pt x="33527" y="45724"/>
                </a:lnTo>
                <a:lnTo>
                  <a:pt x="30479" y="45724"/>
                </a:lnTo>
                <a:lnTo>
                  <a:pt x="24383" y="45724"/>
                </a:lnTo>
                <a:lnTo>
                  <a:pt x="21335" y="45724"/>
                </a:lnTo>
                <a:lnTo>
                  <a:pt x="15239" y="39627"/>
                </a:lnTo>
                <a:lnTo>
                  <a:pt x="15239" y="30482"/>
                </a:lnTo>
                <a:lnTo>
                  <a:pt x="0" y="24386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2" name="object 102"/>
          <p:cNvSpPr txBox="1"/>
          <p:nvPr/>
        </p:nvSpPr>
        <p:spPr>
          <a:xfrm rot="1860000">
            <a:off x="6408630" y="4054349"/>
            <a:ext cx="590478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42"/>
              </a:lnSpc>
            </a:pPr>
            <a:r>
              <a:rPr sz="1350" b="1" i="1" spc="7" baseline="3267" dirty="0">
                <a:solidFill>
                  <a:srgbClr val="4D4D4D"/>
                </a:solidFill>
                <a:latin typeface="Arial"/>
                <a:cs typeface="Arial"/>
              </a:rPr>
              <a:t>Indio</a:t>
            </a:r>
            <a:r>
              <a:rPr sz="1350" b="1" i="1" spc="-39" baseline="3267" dirty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900" b="1" i="1" dirty="0">
                <a:solidFill>
                  <a:srgbClr val="4D4D4D"/>
                </a:solidFill>
                <a:latin typeface="Arial"/>
                <a:cs typeface="Arial"/>
              </a:rPr>
              <a:t>Hills</a:t>
            </a:r>
            <a:endParaRPr sz="90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10040014" y="2501363"/>
            <a:ext cx="2159598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b="1" spc="16" dirty="0">
                <a:latin typeface="Arial"/>
                <a:cs typeface="Arial"/>
              </a:rPr>
              <a:t>Wells </a:t>
            </a:r>
            <a:r>
              <a:rPr sz="900" b="1" spc="26" dirty="0">
                <a:latin typeface="Arial"/>
                <a:cs typeface="Arial"/>
              </a:rPr>
              <a:t>with Hydrographs </a:t>
            </a:r>
            <a:r>
              <a:rPr sz="900" b="1" spc="21" dirty="0">
                <a:latin typeface="Arial"/>
                <a:cs typeface="Arial"/>
              </a:rPr>
              <a:t>in Figure</a:t>
            </a:r>
            <a:r>
              <a:rPr sz="900" b="1" spc="-42" dirty="0">
                <a:latin typeface="Arial"/>
                <a:cs typeface="Arial"/>
              </a:rPr>
              <a:t> </a:t>
            </a:r>
            <a:r>
              <a:rPr sz="900" b="1" spc="16" dirty="0">
                <a:latin typeface="Arial"/>
                <a:cs typeface="Arial"/>
              </a:rPr>
              <a:t>3-3</a:t>
            </a:r>
            <a:endParaRPr sz="90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 rot="10800000">
            <a:off x="10446858" y="2935015"/>
            <a:ext cx="197521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1"/>
              </a:lnSpc>
            </a:pPr>
            <a:r>
              <a:rPr sz="1271" spc="-709" dirty="0">
                <a:solidFill>
                  <a:srgbClr val="0070FF"/>
                </a:solidFill>
                <a:latin typeface="Arial"/>
                <a:cs typeface="Arial"/>
              </a:rPr>
              <a:t>#</a:t>
            </a:r>
            <a:r>
              <a:rPr sz="1271" spc="392" dirty="0">
                <a:latin typeface="Arial"/>
                <a:cs typeface="Arial"/>
              </a:rPr>
              <a:t>*</a:t>
            </a:r>
            <a:endParaRPr sz="1271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10483763" y="2713869"/>
            <a:ext cx="122368" cy="177250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1059" spc="-302" dirty="0">
                <a:solidFill>
                  <a:srgbClr val="FFAA00"/>
                </a:solidFill>
                <a:latin typeface="Arial"/>
                <a:cs typeface="Arial"/>
              </a:rPr>
              <a:t>!</a:t>
            </a:r>
            <a:r>
              <a:rPr sz="1059" spc="392" dirty="0">
                <a:latin typeface="Arial"/>
                <a:cs typeface="Arial"/>
              </a:rPr>
              <a:t>(</a:t>
            </a:r>
            <a:endParaRPr sz="1059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0864579" y="2699023"/>
            <a:ext cx="894229" cy="716259"/>
          </a:xfrm>
          <a:prstGeom prst="rect">
            <a:avLst/>
          </a:prstGeom>
        </p:spPr>
        <p:txBody>
          <a:bodyPr vert="horz" wrap="square" lIns="0" tIns="46392" rIns="0" bIns="0" rtlCol="0">
            <a:spAutoFit/>
          </a:bodyPr>
          <a:lstStyle/>
          <a:p>
            <a:pPr marL="13447">
              <a:spcBef>
                <a:spcPts val="365"/>
              </a:spcBef>
            </a:pPr>
            <a:r>
              <a:rPr sz="900" spc="26" dirty="0">
                <a:latin typeface="Arial"/>
                <a:cs typeface="Arial"/>
              </a:rPr>
              <a:t>02S04E21H01S</a:t>
            </a:r>
            <a:endParaRPr sz="900">
              <a:latin typeface="Arial"/>
              <a:cs typeface="Arial"/>
            </a:endParaRPr>
          </a:p>
          <a:p>
            <a:pPr marL="13447">
              <a:spcBef>
                <a:spcPts val="265"/>
              </a:spcBef>
            </a:pPr>
            <a:r>
              <a:rPr sz="900" spc="26" dirty="0">
                <a:latin typeface="Arial"/>
                <a:cs typeface="Arial"/>
              </a:rPr>
              <a:t>03S05E17J01S</a:t>
            </a:r>
            <a:endParaRPr sz="900">
              <a:latin typeface="Arial"/>
              <a:cs typeface="Arial"/>
            </a:endParaRPr>
          </a:p>
          <a:p>
            <a:pPr marL="13447">
              <a:spcBef>
                <a:spcPts val="265"/>
              </a:spcBef>
            </a:pPr>
            <a:r>
              <a:rPr sz="900" spc="26" dirty="0">
                <a:latin typeface="Arial"/>
                <a:cs typeface="Arial"/>
              </a:rPr>
              <a:t>03S05E19B01S</a:t>
            </a:r>
            <a:endParaRPr sz="900">
              <a:latin typeface="Arial"/>
              <a:cs typeface="Arial"/>
            </a:endParaRPr>
          </a:p>
          <a:p>
            <a:pPr marL="13447">
              <a:spcBef>
                <a:spcPts val="269"/>
              </a:spcBef>
            </a:pPr>
            <a:r>
              <a:rPr sz="900" spc="26" dirty="0">
                <a:latin typeface="Arial"/>
                <a:cs typeface="Arial"/>
              </a:rPr>
              <a:t>03S04E12F01S</a:t>
            </a:r>
            <a:endParaRPr sz="90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0467626" y="3023719"/>
            <a:ext cx="155986" cy="387511"/>
          </a:xfrm>
          <a:prstGeom prst="rect">
            <a:avLst/>
          </a:prstGeom>
        </p:spPr>
        <p:txBody>
          <a:bodyPr vert="horz" wrap="square" lIns="0" tIns="15463" rIns="0" bIns="0" rtlCol="0">
            <a:spAutoFit/>
          </a:bodyPr>
          <a:lstStyle/>
          <a:p>
            <a:pPr marL="13447">
              <a:lnSpc>
                <a:spcPts val="1546"/>
              </a:lnSpc>
              <a:spcBef>
                <a:spcPts val="121"/>
              </a:spcBef>
            </a:pPr>
            <a:r>
              <a:rPr sz="1429" spc="-1355" dirty="0">
                <a:latin typeface="Arial"/>
                <a:cs typeface="Arial"/>
              </a:rPr>
              <a:t>W</a:t>
            </a:r>
            <a:r>
              <a:rPr sz="1429" spc="58" dirty="0">
                <a:latin typeface="Arial"/>
                <a:cs typeface="Arial"/>
              </a:rPr>
              <a:t>X</a:t>
            </a:r>
            <a:endParaRPr sz="1429">
              <a:latin typeface="Arial"/>
              <a:cs typeface="Arial"/>
            </a:endParaRPr>
          </a:p>
          <a:p>
            <a:pPr marL="20842">
              <a:lnSpc>
                <a:spcPts val="1355"/>
              </a:lnSpc>
            </a:pPr>
            <a:r>
              <a:rPr sz="1271" spc="-159" dirty="0">
                <a:solidFill>
                  <a:srgbClr val="FF0000"/>
                </a:solidFill>
                <a:latin typeface="Arial"/>
                <a:cs typeface="Arial"/>
              </a:rPr>
              <a:t>#</a:t>
            </a:r>
            <a:r>
              <a:rPr sz="1271" spc="-159" dirty="0">
                <a:latin typeface="Arial"/>
                <a:cs typeface="Arial"/>
              </a:rPr>
              <a:t>*</a:t>
            </a:r>
            <a:endParaRPr sz="1271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0121234" y="1821865"/>
            <a:ext cx="2211368" cy="452738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47736">
              <a:spcBef>
                <a:spcPts val="106"/>
              </a:spcBef>
            </a:pPr>
            <a:r>
              <a:rPr sz="1906" spc="373" baseline="-9259" dirty="0">
                <a:latin typeface="Arial"/>
                <a:cs typeface="Arial"/>
              </a:rPr>
              <a:t>k </a:t>
            </a:r>
            <a:r>
              <a:rPr sz="635" spc="-5" dirty="0">
                <a:latin typeface="Arial"/>
                <a:cs typeface="Arial"/>
              </a:rPr>
              <a:t>Water-level </a:t>
            </a:r>
            <a:r>
              <a:rPr sz="635" dirty="0">
                <a:latin typeface="Arial"/>
                <a:cs typeface="Arial"/>
              </a:rPr>
              <a:t>data not </a:t>
            </a:r>
            <a:r>
              <a:rPr sz="635" spc="-5" dirty="0">
                <a:latin typeface="Arial"/>
                <a:cs typeface="Arial"/>
              </a:rPr>
              <a:t>available </a:t>
            </a:r>
            <a:r>
              <a:rPr sz="635" spc="-11" dirty="0">
                <a:latin typeface="Arial"/>
                <a:cs typeface="Arial"/>
              </a:rPr>
              <a:t>in </a:t>
            </a:r>
            <a:r>
              <a:rPr sz="635" spc="-5" dirty="0">
                <a:latin typeface="Arial"/>
                <a:cs typeface="Arial"/>
              </a:rPr>
              <a:t>these</a:t>
            </a:r>
            <a:r>
              <a:rPr sz="635" spc="-53" dirty="0">
                <a:latin typeface="Arial"/>
                <a:cs typeface="Arial"/>
              </a:rPr>
              <a:t> </a:t>
            </a:r>
            <a:r>
              <a:rPr sz="635" dirty="0">
                <a:latin typeface="Arial"/>
                <a:cs typeface="Arial"/>
              </a:rPr>
              <a:t>areas</a:t>
            </a:r>
            <a:endParaRPr sz="635">
              <a:latin typeface="Arial"/>
              <a:cs typeface="Arial"/>
            </a:endParaRPr>
          </a:p>
          <a:p>
            <a:pPr marL="40340" marR="32272">
              <a:lnSpc>
                <a:spcPts val="741"/>
              </a:lnSpc>
              <a:spcBef>
                <a:spcPts val="524"/>
              </a:spcBef>
            </a:pPr>
            <a:r>
              <a:rPr sz="635" spc="-5" dirty="0">
                <a:latin typeface="Arial"/>
                <a:cs typeface="Arial"/>
              </a:rPr>
              <a:t>*Data sourced </a:t>
            </a:r>
            <a:r>
              <a:rPr sz="635" dirty="0">
                <a:latin typeface="Arial"/>
                <a:cs typeface="Arial"/>
              </a:rPr>
              <a:t>from </a:t>
            </a:r>
            <a:r>
              <a:rPr sz="635" spc="-5" dirty="0">
                <a:latin typeface="Arial"/>
                <a:cs typeface="Arial"/>
              </a:rPr>
              <a:t>Mission </a:t>
            </a:r>
            <a:r>
              <a:rPr sz="635" dirty="0">
                <a:latin typeface="Arial"/>
                <a:cs typeface="Arial"/>
              </a:rPr>
              <a:t>Creek Subbasin </a:t>
            </a:r>
            <a:r>
              <a:rPr sz="635" spc="-5" dirty="0">
                <a:latin typeface="Arial"/>
                <a:cs typeface="Arial"/>
              </a:rPr>
              <a:t>Annual Report  </a:t>
            </a:r>
            <a:r>
              <a:rPr sz="635" spc="-11" dirty="0">
                <a:latin typeface="Arial"/>
                <a:cs typeface="Arial"/>
              </a:rPr>
              <a:t>for </a:t>
            </a:r>
            <a:r>
              <a:rPr sz="635" spc="-5" dirty="0">
                <a:latin typeface="Arial"/>
                <a:cs typeface="Arial"/>
              </a:rPr>
              <a:t>Water </a:t>
            </a:r>
            <a:r>
              <a:rPr sz="635" dirty="0">
                <a:latin typeface="Arial"/>
                <a:cs typeface="Arial"/>
              </a:rPr>
              <a:t>Year </a:t>
            </a:r>
            <a:r>
              <a:rPr sz="635" spc="-5" dirty="0">
                <a:latin typeface="Arial"/>
                <a:cs typeface="Arial"/>
              </a:rPr>
              <a:t>2017-2018 </a:t>
            </a:r>
            <a:r>
              <a:rPr sz="635" dirty="0">
                <a:latin typeface="Arial"/>
                <a:cs typeface="Arial"/>
              </a:rPr>
              <a:t>(Wood,</a:t>
            </a:r>
            <a:r>
              <a:rPr sz="635" spc="5" dirty="0">
                <a:latin typeface="Arial"/>
                <a:cs typeface="Arial"/>
              </a:rPr>
              <a:t> </a:t>
            </a:r>
            <a:r>
              <a:rPr sz="635" dirty="0">
                <a:latin typeface="Arial"/>
                <a:cs typeface="Arial"/>
              </a:rPr>
              <a:t>2019)</a:t>
            </a:r>
            <a:endParaRPr sz="635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10771527" y="1061878"/>
            <a:ext cx="332815" cy="160904"/>
          </a:xfrm>
          <a:prstGeom prst="rect">
            <a:avLst/>
          </a:prstGeom>
          <a:solidFill>
            <a:srgbClr val="ACD37A"/>
          </a:solidFill>
        </p:spPr>
        <p:txBody>
          <a:bodyPr vert="horz" wrap="square" lIns="0" tIns="45048" rIns="0" bIns="0" rtlCol="0">
            <a:spAutoFit/>
          </a:bodyPr>
          <a:lstStyle/>
          <a:p>
            <a:pPr marL="54459">
              <a:lnSpc>
                <a:spcPts val="911"/>
              </a:lnSpc>
              <a:spcBef>
                <a:spcPts val="355"/>
              </a:spcBef>
              <a:tabLst>
                <a:tab pos="296501" algn="l"/>
              </a:tabLst>
            </a:pPr>
            <a:r>
              <a:rPr sz="900" u="sng" spc="11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endParaRPr sz="90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11581030" y="949973"/>
            <a:ext cx="725469" cy="436703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/>
          <a:p>
            <a:pPr marL="13447" marR="5379">
              <a:lnSpc>
                <a:spcPct val="101200"/>
              </a:lnSpc>
              <a:spcBef>
                <a:spcPts val="132"/>
              </a:spcBef>
            </a:pPr>
            <a:r>
              <a:rPr sz="900" spc="26" dirty="0">
                <a:latin typeface="Arial"/>
                <a:cs typeface="Arial"/>
              </a:rPr>
              <a:t>Change </a:t>
            </a:r>
            <a:r>
              <a:rPr sz="900" spc="5" dirty="0">
                <a:latin typeface="Arial"/>
                <a:cs typeface="Arial"/>
              </a:rPr>
              <a:t>in  </a:t>
            </a:r>
            <a:r>
              <a:rPr sz="900" spc="32" dirty="0">
                <a:latin typeface="Arial"/>
                <a:cs typeface="Arial"/>
              </a:rPr>
              <a:t>G</a:t>
            </a:r>
            <a:r>
              <a:rPr sz="900" dirty="0">
                <a:latin typeface="Arial"/>
                <a:cs typeface="Arial"/>
              </a:rPr>
              <a:t>r</a:t>
            </a:r>
            <a:r>
              <a:rPr sz="900" spc="32" dirty="0">
                <a:latin typeface="Arial"/>
                <a:cs typeface="Arial"/>
              </a:rPr>
              <a:t>oundwa</a:t>
            </a:r>
            <a:r>
              <a:rPr sz="900" dirty="0">
                <a:latin typeface="Arial"/>
                <a:cs typeface="Arial"/>
              </a:rPr>
              <a:t>t</a:t>
            </a:r>
            <a:r>
              <a:rPr sz="900" spc="32" dirty="0">
                <a:latin typeface="Arial"/>
                <a:cs typeface="Arial"/>
              </a:rPr>
              <a:t>e</a:t>
            </a:r>
            <a:r>
              <a:rPr sz="900" spc="11" dirty="0">
                <a:latin typeface="Arial"/>
                <a:cs typeface="Arial"/>
              </a:rPr>
              <a:t>r  </a:t>
            </a:r>
            <a:r>
              <a:rPr sz="900" spc="16" dirty="0">
                <a:latin typeface="Arial"/>
                <a:cs typeface="Arial"/>
              </a:rPr>
              <a:t>Elevation*</a:t>
            </a:r>
            <a:endParaRPr sz="90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0125537" y="974196"/>
            <a:ext cx="438374" cy="142577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3447">
              <a:spcBef>
                <a:spcPts val="95"/>
              </a:spcBef>
            </a:pPr>
            <a:r>
              <a:rPr sz="847" spc="-11" dirty="0">
                <a:latin typeface="Arial"/>
                <a:cs typeface="Arial"/>
              </a:rPr>
              <a:t>I</a:t>
            </a:r>
            <a:r>
              <a:rPr sz="847" spc="-16" dirty="0">
                <a:latin typeface="Arial"/>
                <a:cs typeface="Arial"/>
              </a:rPr>
              <a:t>n</a:t>
            </a:r>
            <a:r>
              <a:rPr sz="847" spc="5" dirty="0">
                <a:latin typeface="Arial"/>
                <a:cs typeface="Arial"/>
              </a:rPr>
              <a:t>c</a:t>
            </a:r>
            <a:r>
              <a:rPr sz="847" spc="-5" dirty="0">
                <a:latin typeface="Arial"/>
                <a:cs typeface="Arial"/>
              </a:rPr>
              <a:t>r</a:t>
            </a:r>
            <a:r>
              <a:rPr sz="847" spc="11" dirty="0">
                <a:latin typeface="Arial"/>
                <a:cs typeface="Arial"/>
              </a:rPr>
              <a:t>e</a:t>
            </a:r>
            <a:r>
              <a:rPr sz="847" spc="-16" dirty="0">
                <a:latin typeface="Arial"/>
                <a:cs typeface="Arial"/>
              </a:rPr>
              <a:t>a</a:t>
            </a:r>
            <a:r>
              <a:rPr sz="847" spc="5" dirty="0">
                <a:latin typeface="Arial"/>
                <a:cs typeface="Arial"/>
              </a:rPr>
              <a:t>s</a:t>
            </a:r>
            <a:r>
              <a:rPr sz="847" spc="-5" dirty="0">
                <a:latin typeface="Arial"/>
                <a:cs typeface="Arial"/>
              </a:rPr>
              <a:t>e</a:t>
            </a:r>
            <a:endParaRPr sz="847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0907071" y="1338635"/>
            <a:ext cx="5244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15"/>
              </a:lnSpc>
            </a:pP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10674708" y="732664"/>
            <a:ext cx="0" cy="639408"/>
          </a:xfrm>
          <a:custGeom>
            <a:avLst/>
            <a:gdLst/>
            <a:ahLst/>
            <a:cxnLst/>
            <a:rect l="l" t="t" r="r" b="b"/>
            <a:pathLst>
              <a:path h="603885">
                <a:moveTo>
                  <a:pt x="0" y="0"/>
                </a:moveTo>
                <a:lnTo>
                  <a:pt x="0" y="603560"/>
                </a:lnTo>
              </a:path>
            </a:pathLst>
          </a:custGeom>
          <a:ln w="12191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5" name="object 115"/>
          <p:cNvSpPr/>
          <p:nvPr/>
        </p:nvSpPr>
        <p:spPr>
          <a:xfrm>
            <a:off x="10648892" y="732664"/>
            <a:ext cx="51771" cy="84044"/>
          </a:xfrm>
          <a:custGeom>
            <a:avLst/>
            <a:gdLst/>
            <a:ahLst/>
            <a:cxnLst/>
            <a:rect l="l" t="t" r="r" b="b"/>
            <a:pathLst>
              <a:path w="48895" h="79375">
                <a:moveTo>
                  <a:pt x="24383" y="0"/>
                </a:moveTo>
                <a:lnTo>
                  <a:pt x="0" y="79255"/>
                </a:lnTo>
                <a:lnTo>
                  <a:pt x="48767" y="79255"/>
                </a:lnTo>
                <a:lnTo>
                  <a:pt x="24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6" name="object 116"/>
          <p:cNvSpPr/>
          <p:nvPr/>
        </p:nvSpPr>
        <p:spPr>
          <a:xfrm>
            <a:off x="10648892" y="732664"/>
            <a:ext cx="51771" cy="84044"/>
          </a:xfrm>
          <a:custGeom>
            <a:avLst/>
            <a:gdLst/>
            <a:ahLst/>
            <a:cxnLst/>
            <a:rect l="l" t="t" r="r" b="b"/>
            <a:pathLst>
              <a:path w="48895" h="79375">
                <a:moveTo>
                  <a:pt x="0" y="79255"/>
                </a:moveTo>
                <a:lnTo>
                  <a:pt x="24383" y="0"/>
                </a:lnTo>
                <a:lnTo>
                  <a:pt x="48767" y="79255"/>
                </a:lnTo>
                <a:lnTo>
                  <a:pt x="0" y="7925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7" name="object 117"/>
          <p:cNvSpPr/>
          <p:nvPr/>
        </p:nvSpPr>
        <p:spPr>
          <a:xfrm>
            <a:off x="10674708" y="1413686"/>
            <a:ext cx="0" cy="320040"/>
          </a:xfrm>
          <a:custGeom>
            <a:avLst/>
            <a:gdLst/>
            <a:ahLst/>
            <a:cxnLst/>
            <a:rect l="l" t="t" r="r" b="b"/>
            <a:pathLst>
              <a:path h="302260">
                <a:moveTo>
                  <a:pt x="0" y="301780"/>
                </a:moveTo>
                <a:lnTo>
                  <a:pt x="0" y="0"/>
                </a:lnTo>
              </a:path>
            </a:pathLst>
          </a:custGeom>
          <a:ln w="12191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8" name="object 118"/>
          <p:cNvSpPr/>
          <p:nvPr/>
        </p:nvSpPr>
        <p:spPr>
          <a:xfrm>
            <a:off x="10648892" y="1649300"/>
            <a:ext cx="51771" cy="84044"/>
          </a:xfrm>
          <a:custGeom>
            <a:avLst/>
            <a:gdLst/>
            <a:ahLst/>
            <a:cxnLst/>
            <a:rect l="l" t="t" r="r" b="b"/>
            <a:pathLst>
              <a:path w="48895" h="79375">
                <a:moveTo>
                  <a:pt x="48767" y="0"/>
                </a:moveTo>
                <a:lnTo>
                  <a:pt x="0" y="0"/>
                </a:lnTo>
                <a:lnTo>
                  <a:pt x="24383" y="79255"/>
                </a:lnTo>
                <a:lnTo>
                  <a:pt x="487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9" name="object 119"/>
          <p:cNvSpPr/>
          <p:nvPr/>
        </p:nvSpPr>
        <p:spPr>
          <a:xfrm>
            <a:off x="10648892" y="1649300"/>
            <a:ext cx="51771" cy="84044"/>
          </a:xfrm>
          <a:custGeom>
            <a:avLst/>
            <a:gdLst/>
            <a:ahLst/>
            <a:cxnLst/>
            <a:rect l="l" t="t" r="r" b="b"/>
            <a:pathLst>
              <a:path w="48895" h="79375">
                <a:moveTo>
                  <a:pt x="48767" y="0"/>
                </a:moveTo>
                <a:lnTo>
                  <a:pt x="24383" y="79255"/>
                </a:lnTo>
                <a:lnTo>
                  <a:pt x="0" y="0"/>
                </a:lnTo>
                <a:lnTo>
                  <a:pt x="48767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0" name="object 120"/>
          <p:cNvSpPr txBox="1"/>
          <p:nvPr/>
        </p:nvSpPr>
        <p:spPr>
          <a:xfrm>
            <a:off x="11151805" y="632071"/>
            <a:ext cx="331470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16" dirty="0">
                <a:latin typeface="Arial"/>
                <a:cs typeface="Arial"/>
              </a:rPr>
              <a:t>+20</a:t>
            </a:r>
            <a:r>
              <a:rPr sz="900" spc="-32" dirty="0">
                <a:latin typeface="Arial"/>
                <a:cs typeface="Arial"/>
              </a:rPr>
              <a:t> </a:t>
            </a:r>
            <a:r>
              <a:rPr sz="900" spc="5" dirty="0">
                <a:latin typeface="Arial"/>
                <a:cs typeface="Arial"/>
              </a:rPr>
              <a:t>ft</a:t>
            </a:r>
            <a:endParaRPr sz="90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1151805" y="961286"/>
            <a:ext cx="229272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5" dirty="0">
                <a:latin typeface="Arial"/>
                <a:cs typeface="Arial"/>
              </a:rPr>
              <a:t>+</a:t>
            </a:r>
            <a:r>
              <a:rPr sz="900" spc="32" dirty="0">
                <a:latin typeface="Arial"/>
                <a:cs typeface="Arial"/>
              </a:rPr>
              <a:t>1</a:t>
            </a:r>
            <a:r>
              <a:rPr sz="900" spc="21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11151805" y="1293728"/>
            <a:ext cx="93457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21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10125537" y="1493840"/>
            <a:ext cx="1226372" cy="293900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3447">
              <a:spcBef>
                <a:spcPts val="95"/>
              </a:spcBef>
            </a:pPr>
            <a:r>
              <a:rPr sz="847" spc="-5" dirty="0">
                <a:latin typeface="Arial"/>
                <a:cs typeface="Arial"/>
              </a:rPr>
              <a:t>Decrease</a:t>
            </a:r>
            <a:endParaRPr sz="847">
              <a:latin typeface="Arial"/>
              <a:cs typeface="Arial"/>
            </a:endParaRPr>
          </a:p>
          <a:p>
            <a:pPr marL="1039435">
              <a:spcBef>
                <a:spcPts val="74"/>
              </a:spcBef>
            </a:pPr>
            <a:r>
              <a:rPr sz="900" dirty="0">
                <a:latin typeface="Arial"/>
                <a:cs typeface="Arial"/>
              </a:rPr>
              <a:t>-</a:t>
            </a:r>
            <a:r>
              <a:rPr sz="900" spc="32" dirty="0">
                <a:latin typeface="Arial"/>
                <a:cs typeface="Arial"/>
              </a:rPr>
              <a:t>1</a:t>
            </a:r>
            <a:r>
              <a:rPr sz="900" spc="21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0771527" y="726209"/>
            <a:ext cx="332815" cy="164726"/>
          </a:xfrm>
          <a:custGeom>
            <a:avLst/>
            <a:gdLst/>
            <a:ahLst/>
            <a:cxnLst/>
            <a:rect l="l" t="t" r="r" b="b"/>
            <a:pathLst>
              <a:path w="314325" h="155575">
                <a:moveTo>
                  <a:pt x="0" y="155462"/>
                </a:moveTo>
                <a:lnTo>
                  <a:pt x="0" y="0"/>
                </a:lnTo>
                <a:lnTo>
                  <a:pt x="313940" y="0"/>
                </a:lnTo>
                <a:lnTo>
                  <a:pt x="313940" y="155462"/>
                </a:lnTo>
                <a:lnTo>
                  <a:pt x="0" y="155462"/>
                </a:lnTo>
                <a:close/>
              </a:path>
            </a:pathLst>
          </a:custGeom>
          <a:solidFill>
            <a:srgbClr val="3A9325"/>
          </a:solid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5" name="object 125"/>
          <p:cNvSpPr/>
          <p:nvPr/>
        </p:nvSpPr>
        <p:spPr>
          <a:xfrm>
            <a:off x="10771527" y="890817"/>
            <a:ext cx="332815" cy="164726"/>
          </a:xfrm>
          <a:custGeom>
            <a:avLst/>
            <a:gdLst/>
            <a:ahLst/>
            <a:cxnLst/>
            <a:rect l="l" t="t" r="r" b="b"/>
            <a:pathLst>
              <a:path w="314325" h="155575">
                <a:moveTo>
                  <a:pt x="0" y="155462"/>
                </a:moveTo>
                <a:lnTo>
                  <a:pt x="313940" y="155462"/>
                </a:lnTo>
                <a:lnTo>
                  <a:pt x="313940" y="0"/>
                </a:lnTo>
                <a:lnTo>
                  <a:pt x="0" y="0"/>
                </a:lnTo>
                <a:lnTo>
                  <a:pt x="0" y="155462"/>
                </a:lnTo>
                <a:close/>
              </a:path>
            </a:pathLst>
          </a:custGeom>
          <a:solidFill>
            <a:srgbClr val="72B450"/>
          </a:solid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6" name="object 126"/>
          <p:cNvSpPr/>
          <p:nvPr/>
        </p:nvSpPr>
        <p:spPr>
          <a:xfrm>
            <a:off x="10771527" y="1223259"/>
            <a:ext cx="332815" cy="164726"/>
          </a:xfrm>
          <a:custGeom>
            <a:avLst/>
            <a:gdLst/>
            <a:ahLst/>
            <a:cxnLst/>
            <a:rect l="l" t="t" r="r" b="b"/>
            <a:pathLst>
              <a:path w="314325" h="155575">
                <a:moveTo>
                  <a:pt x="0" y="155462"/>
                </a:moveTo>
                <a:lnTo>
                  <a:pt x="0" y="0"/>
                </a:lnTo>
                <a:lnTo>
                  <a:pt x="313940" y="0"/>
                </a:lnTo>
                <a:lnTo>
                  <a:pt x="313940" y="155462"/>
                </a:lnTo>
                <a:lnTo>
                  <a:pt x="0" y="155462"/>
                </a:lnTo>
                <a:close/>
              </a:path>
            </a:pathLst>
          </a:custGeom>
          <a:solidFill>
            <a:srgbClr val="DCECA4"/>
          </a:solid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7" name="object 127"/>
          <p:cNvSpPr/>
          <p:nvPr/>
        </p:nvSpPr>
        <p:spPr>
          <a:xfrm>
            <a:off x="10771527" y="1387865"/>
            <a:ext cx="332815" cy="164726"/>
          </a:xfrm>
          <a:custGeom>
            <a:avLst/>
            <a:gdLst/>
            <a:ahLst/>
            <a:cxnLst/>
            <a:rect l="l" t="t" r="r" b="b"/>
            <a:pathLst>
              <a:path w="314325" h="155575">
                <a:moveTo>
                  <a:pt x="0" y="155462"/>
                </a:moveTo>
                <a:lnTo>
                  <a:pt x="0" y="0"/>
                </a:lnTo>
                <a:lnTo>
                  <a:pt x="313940" y="0"/>
                </a:lnTo>
                <a:lnTo>
                  <a:pt x="313940" y="155462"/>
                </a:lnTo>
                <a:lnTo>
                  <a:pt x="0" y="155462"/>
                </a:lnTo>
                <a:close/>
              </a:path>
            </a:pathLst>
          </a:custGeom>
          <a:solidFill>
            <a:srgbClr val="FCECAD"/>
          </a:solid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8" name="object 128"/>
          <p:cNvSpPr/>
          <p:nvPr/>
        </p:nvSpPr>
        <p:spPr>
          <a:xfrm>
            <a:off x="10771527" y="1552473"/>
            <a:ext cx="332815" cy="164726"/>
          </a:xfrm>
          <a:custGeom>
            <a:avLst/>
            <a:gdLst/>
            <a:ahLst/>
            <a:cxnLst/>
            <a:rect l="l" t="t" r="r" b="b"/>
            <a:pathLst>
              <a:path w="314325" h="155575">
                <a:moveTo>
                  <a:pt x="0" y="155462"/>
                </a:moveTo>
                <a:lnTo>
                  <a:pt x="0" y="0"/>
                </a:lnTo>
                <a:lnTo>
                  <a:pt x="313940" y="0"/>
                </a:lnTo>
                <a:lnTo>
                  <a:pt x="313940" y="155462"/>
                </a:lnTo>
                <a:lnTo>
                  <a:pt x="0" y="155462"/>
                </a:lnTo>
                <a:close/>
              </a:path>
            </a:pathLst>
          </a:custGeom>
          <a:solidFill>
            <a:srgbClr val="ECA372"/>
          </a:solid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9" name="object 129"/>
          <p:cNvSpPr/>
          <p:nvPr/>
        </p:nvSpPr>
        <p:spPr>
          <a:xfrm>
            <a:off x="11103935" y="726208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0" name="object 130"/>
          <p:cNvSpPr/>
          <p:nvPr/>
        </p:nvSpPr>
        <p:spPr>
          <a:xfrm>
            <a:off x="11103935" y="1387865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1" name="object 131"/>
          <p:cNvSpPr/>
          <p:nvPr/>
        </p:nvSpPr>
        <p:spPr>
          <a:xfrm>
            <a:off x="11103935" y="1058650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2" name="object 132"/>
          <p:cNvSpPr/>
          <p:nvPr/>
        </p:nvSpPr>
        <p:spPr>
          <a:xfrm>
            <a:off x="11103935" y="1713852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3" name="object 133"/>
          <p:cNvSpPr/>
          <p:nvPr/>
        </p:nvSpPr>
        <p:spPr>
          <a:xfrm>
            <a:off x="10771526" y="1552472"/>
            <a:ext cx="29584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4" name="object 134"/>
          <p:cNvSpPr/>
          <p:nvPr/>
        </p:nvSpPr>
        <p:spPr>
          <a:xfrm>
            <a:off x="10826389" y="1552472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5" name="object 135"/>
          <p:cNvSpPr/>
          <p:nvPr/>
        </p:nvSpPr>
        <p:spPr>
          <a:xfrm>
            <a:off x="10839299" y="1552472"/>
            <a:ext cx="29584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6" name="object 136"/>
          <p:cNvSpPr/>
          <p:nvPr/>
        </p:nvSpPr>
        <p:spPr>
          <a:xfrm>
            <a:off x="10894162" y="1552472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7" name="object 137"/>
          <p:cNvSpPr/>
          <p:nvPr/>
        </p:nvSpPr>
        <p:spPr>
          <a:xfrm>
            <a:off x="10907072" y="1552472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8" name="object 138"/>
          <p:cNvSpPr/>
          <p:nvPr/>
        </p:nvSpPr>
        <p:spPr>
          <a:xfrm>
            <a:off x="10961934" y="1552472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9" name="object 139"/>
          <p:cNvSpPr/>
          <p:nvPr/>
        </p:nvSpPr>
        <p:spPr>
          <a:xfrm>
            <a:off x="10974844" y="1552472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0" name="object 140"/>
          <p:cNvSpPr/>
          <p:nvPr/>
        </p:nvSpPr>
        <p:spPr>
          <a:xfrm>
            <a:off x="11029707" y="1552472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1" name="object 141"/>
          <p:cNvSpPr/>
          <p:nvPr/>
        </p:nvSpPr>
        <p:spPr>
          <a:xfrm>
            <a:off x="11042616" y="1552472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2" name="object 142"/>
          <p:cNvSpPr/>
          <p:nvPr/>
        </p:nvSpPr>
        <p:spPr>
          <a:xfrm>
            <a:off x="11094252" y="1552472"/>
            <a:ext cx="6724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0" y="0"/>
                </a:moveTo>
                <a:lnTo>
                  <a:pt x="6095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3" name="object 143"/>
          <p:cNvSpPr/>
          <p:nvPr/>
        </p:nvSpPr>
        <p:spPr>
          <a:xfrm>
            <a:off x="10771526" y="1387865"/>
            <a:ext cx="29584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4" name="object 144"/>
          <p:cNvSpPr/>
          <p:nvPr/>
        </p:nvSpPr>
        <p:spPr>
          <a:xfrm>
            <a:off x="10826389" y="1387865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5" name="object 145"/>
          <p:cNvSpPr/>
          <p:nvPr/>
        </p:nvSpPr>
        <p:spPr>
          <a:xfrm>
            <a:off x="10839300" y="1387865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6" name="object 146"/>
          <p:cNvSpPr/>
          <p:nvPr/>
        </p:nvSpPr>
        <p:spPr>
          <a:xfrm>
            <a:off x="10894162" y="1387865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7" name="object 147"/>
          <p:cNvSpPr/>
          <p:nvPr/>
        </p:nvSpPr>
        <p:spPr>
          <a:xfrm>
            <a:off x="10907072" y="1387865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8" name="object 148"/>
          <p:cNvSpPr/>
          <p:nvPr/>
        </p:nvSpPr>
        <p:spPr>
          <a:xfrm>
            <a:off x="10961934" y="1387865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9" name="object 149"/>
          <p:cNvSpPr/>
          <p:nvPr/>
        </p:nvSpPr>
        <p:spPr>
          <a:xfrm>
            <a:off x="10974844" y="1387865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0" name="object 150"/>
          <p:cNvSpPr/>
          <p:nvPr/>
        </p:nvSpPr>
        <p:spPr>
          <a:xfrm>
            <a:off x="11026479" y="1387865"/>
            <a:ext cx="16136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239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1" name="object 151"/>
          <p:cNvSpPr/>
          <p:nvPr/>
        </p:nvSpPr>
        <p:spPr>
          <a:xfrm>
            <a:off x="11042616" y="1387865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2" name="object 152"/>
          <p:cNvSpPr/>
          <p:nvPr/>
        </p:nvSpPr>
        <p:spPr>
          <a:xfrm>
            <a:off x="11094252" y="1387865"/>
            <a:ext cx="6724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0" y="0"/>
                </a:moveTo>
                <a:lnTo>
                  <a:pt x="6095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3" name="object 153"/>
          <p:cNvSpPr/>
          <p:nvPr/>
        </p:nvSpPr>
        <p:spPr>
          <a:xfrm>
            <a:off x="10771526" y="1223258"/>
            <a:ext cx="29584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4" name="object 154"/>
          <p:cNvSpPr/>
          <p:nvPr/>
        </p:nvSpPr>
        <p:spPr>
          <a:xfrm>
            <a:off x="11094252" y="1223258"/>
            <a:ext cx="6724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0" y="0"/>
                </a:moveTo>
                <a:lnTo>
                  <a:pt x="6095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5" name="object 155"/>
          <p:cNvSpPr/>
          <p:nvPr/>
        </p:nvSpPr>
        <p:spPr>
          <a:xfrm>
            <a:off x="10771527" y="1058650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6" name="object 156"/>
          <p:cNvSpPr/>
          <p:nvPr/>
        </p:nvSpPr>
        <p:spPr>
          <a:xfrm>
            <a:off x="10826389" y="1058650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7" name="object 157"/>
          <p:cNvSpPr/>
          <p:nvPr/>
        </p:nvSpPr>
        <p:spPr>
          <a:xfrm>
            <a:off x="10839300" y="1058650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8" name="object 158"/>
          <p:cNvSpPr/>
          <p:nvPr/>
        </p:nvSpPr>
        <p:spPr>
          <a:xfrm>
            <a:off x="10890935" y="1058650"/>
            <a:ext cx="16136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239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9" name="object 159"/>
          <p:cNvSpPr/>
          <p:nvPr/>
        </p:nvSpPr>
        <p:spPr>
          <a:xfrm>
            <a:off x="10907072" y="1058650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0" name="object 160"/>
          <p:cNvSpPr/>
          <p:nvPr/>
        </p:nvSpPr>
        <p:spPr>
          <a:xfrm>
            <a:off x="10958707" y="1058650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1" name="object 161"/>
          <p:cNvSpPr/>
          <p:nvPr/>
        </p:nvSpPr>
        <p:spPr>
          <a:xfrm>
            <a:off x="10971616" y="1058650"/>
            <a:ext cx="29584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2" name="object 162"/>
          <p:cNvSpPr/>
          <p:nvPr/>
        </p:nvSpPr>
        <p:spPr>
          <a:xfrm>
            <a:off x="11026479" y="1058650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3" name="object 163"/>
          <p:cNvSpPr/>
          <p:nvPr/>
        </p:nvSpPr>
        <p:spPr>
          <a:xfrm>
            <a:off x="11039388" y="1058650"/>
            <a:ext cx="29584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4" name="object 164"/>
          <p:cNvSpPr/>
          <p:nvPr/>
        </p:nvSpPr>
        <p:spPr>
          <a:xfrm>
            <a:off x="11094252" y="1058650"/>
            <a:ext cx="6724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0" y="0"/>
                </a:moveTo>
                <a:lnTo>
                  <a:pt x="6095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5" name="object 165"/>
          <p:cNvSpPr/>
          <p:nvPr/>
        </p:nvSpPr>
        <p:spPr>
          <a:xfrm>
            <a:off x="10771527" y="890816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6" name="object 166"/>
          <p:cNvSpPr/>
          <p:nvPr/>
        </p:nvSpPr>
        <p:spPr>
          <a:xfrm>
            <a:off x="10826389" y="890816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7" name="object 167"/>
          <p:cNvSpPr/>
          <p:nvPr/>
        </p:nvSpPr>
        <p:spPr>
          <a:xfrm>
            <a:off x="10839300" y="890816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8" name="object 168"/>
          <p:cNvSpPr/>
          <p:nvPr/>
        </p:nvSpPr>
        <p:spPr>
          <a:xfrm>
            <a:off x="10890935" y="890816"/>
            <a:ext cx="16136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239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9" name="object 169"/>
          <p:cNvSpPr/>
          <p:nvPr/>
        </p:nvSpPr>
        <p:spPr>
          <a:xfrm>
            <a:off x="10907072" y="890816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0" name="object 170"/>
          <p:cNvSpPr/>
          <p:nvPr/>
        </p:nvSpPr>
        <p:spPr>
          <a:xfrm>
            <a:off x="10958707" y="890816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1" name="object 171"/>
          <p:cNvSpPr/>
          <p:nvPr/>
        </p:nvSpPr>
        <p:spPr>
          <a:xfrm>
            <a:off x="10971616" y="890816"/>
            <a:ext cx="29584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2" name="object 172"/>
          <p:cNvSpPr/>
          <p:nvPr/>
        </p:nvSpPr>
        <p:spPr>
          <a:xfrm>
            <a:off x="11026479" y="890816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3" name="object 173"/>
          <p:cNvSpPr/>
          <p:nvPr/>
        </p:nvSpPr>
        <p:spPr>
          <a:xfrm>
            <a:off x="11039388" y="890816"/>
            <a:ext cx="29584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4" name="object 174"/>
          <p:cNvSpPr/>
          <p:nvPr/>
        </p:nvSpPr>
        <p:spPr>
          <a:xfrm>
            <a:off x="11094252" y="890816"/>
            <a:ext cx="6724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0" y="0"/>
                </a:moveTo>
                <a:lnTo>
                  <a:pt x="6095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5" name="object 175"/>
          <p:cNvSpPr txBox="1"/>
          <p:nvPr/>
        </p:nvSpPr>
        <p:spPr>
          <a:xfrm>
            <a:off x="10587035" y="4470195"/>
            <a:ext cx="1875191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21" dirty="0">
                <a:latin typeface="Arial"/>
                <a:cs typeface="Arial"/>
              </a:rPr>
              <a:t>Imported Water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spc="21" dirty="0">
                <a:latin typeface="Arial"/>
                <a:cs typeface="Arial"/>
              </a:rPr>
              <a:t>Canals/Aqueducts</a:t>
            </a:r>
            <a:endParaRPr sz="900">
              <a:latin typeface="Arial"/>
              <a:cs typeface="Arial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10080894" y="4560590"/>
            <a:ext cx="387275" cy="0"/>
          </a:xfrm>
          <a:custGeom>
            <a:avLst/>
            <a:gdLst/>
            <a:ahLst/>
            <a:cxnLst/>
            <a:rect l="l" t="t" r="r" b="b"/>
            <a:pathLst>
              <a:path w="365759">
                <a:moveTo>
                  <a:pt x="0" y="0"/>
                </a:moveTo>
                <a:lnTo>
                  <a:pt x="365755" y="0"/>
                </a:lnTo>
              </a:path>
            </a:pathLst>
          </a:custGeom>
          <a:ln w="18287">
            <a:solidFill>
              <a:srgbClr val="004CA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7" name="object 177"/>
          <p:cNvSpPr txBox="1"/>
          <p:nvPr/>
        </p:nvSpPr>
        <p:spPr>
          <a:xfrm>
            <a:off x="10587035" y="4202305"/>
            <a:ext cx="1423371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16" dirty="0">
                <a:latin typeface="Arial"/>
                <a:cs typeface="Arial"/>
              </a:rPr>
              <a:t>Water </a:t>
            </a:r>
            <a:r>
              <a:rPr sz="900" spc="21" dirty="0">
                <a:latin typeface="Arial"/>
                <a:cs typeface="Arial"/>
              </a:rPr>
              <a:t>Reclamation</a:t>
            </a:r>
            <a:r>
              <a:rPr sz="900" spc="-11" dirty="0">
                <a:latin typeface="Arial"/>
                <a:cs typeface="Arial"/>
              </a:rPr>
              <a:t> </a:t>
            </a:r>
            <a:r>
              <a:rPr sz="900" spc="21" dirty="0">
                <a:latin typeface="Arial"/>
                <a:cs typeface="Arial"/>
              </a:rPr>
              <a:t>Plants</a:t>
            </a:r>
            <a:endParaRPr sz="900">
              <a:latin typeface="Arial"/>
              <a:cs typeface="Arial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10212673" y="4192108"/>
            <a:ext cx="122368" cy="177250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1059" spc="-381" dirty="0">
                <a:solidFill>
                  <a:srgbClr val="C500FF"/>
                </a:solidFill>
                <a:latin typeface="Arial"/>
                <a:cs typeface="Arial"/>
              </a:rPr>
              <a:t>"</a:t>
            </a:r>
            <a:r>
              <a:rPr sz="1059" spc="392" dirty="0">
                <a:latin typeface="Arial"/>
                <a:cs typeface="Arial"/>
              </a:rPr>
              <a:t>)</a:t>
            </a:r>
            <a:endParaRPr sz="1059">
              <a:latin typeface="Arial"/>
              <a:cs typeface="Arial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10215901" y="3628817"/>
            <a:ext cx="2068830" cy="459168"/>
          </a:xfrm>
          <a:prstGeom prst="rect">
            <a:avLst/>
          </a:prstGeom>
        </p:spPr>
        <p:txBody>
          <a:bodyPr vert="horz" wrap="square" lIns="0" tIns="88078" rIns="0" bIns="0" rtlCol="0">
            <a:spAutoFit/>
          </a:bodyPr>
          <a:lstStyle/>
          <a:p>
            <a:pPr marL="58492">
              <a:spcBef>
                <a:spcPts val="694"/>
              </a:spcBef>
            </a:pPr>
            <a:r>
              <a:rPr sz="900" b="1" spc="21" dirty="0">
                <a:latin typeface="Arial"/>
                <a:cs typeface="Arial"/>
              </a:rPr>
              <a:t>Replenishment</a:t>
            </a:r>
            <a:r>
              <a:rPr sz="900" b="1" spc="16" dirty="0">
                <a:latin typeface="Arial"/>
                <a:cs typeface="Arial"/>
              </a:rPr>
              <a:t> </a:t>
            </a:r>
            <a:r>
              <a:rPr sz="900" b="1" spc="21" dirty="0">
                <a:latin typeface="Arial"/>
                <a:cs typeface="Arial"/>
              </a:rPr>
              <a:t>Infrastructure</a:t>
            </a:r>
            <a:endParaRPr sz="900">
              <a:latin typeface="Arial"/>
              <a:cs typeface="Arial"/>
            </a:endParaRPr>
          </a:p>
          <a:p>
            <a:pPr marL="13447">
              <a:spcBef>
                <a:spcPts val="614"/>
              </a:spcBef>
              <a:tabLst>
                <a:tab pos="390628" algn="l"/>
              </a:tabLst>
            </a:pPr>
            <a:r>
              <a:rPr sz="1006" spc="-106" dirty="0">
                <a:solidFill>
                  <a:srgbClr val="00FF00"/>
                </a:solidFill>
                <a:latin typeface="Arial"/>
                <a:cs typeface="Arial"/>
              </a:rPr>
              <a:t>"</a:t>
            </a:r>
            <a:r>
              <a:rPr sz="1006" spc="-106" dirty="0">
                <a:latin typeface="Arial"/>
                <a:cs typeface="Arial"/>
              </a:rPr>
              <a:t>6	</a:t>
            </a:r>
            <a:r>
              <a:rPr sz="900" spc="16" dirty="0">
                <a:latin typeface="Arial"/>
                <a:cs typeface="Arial"/>
              </a:rPr>
              <a:t>Direct </a:t>
            </a:r>
            <a:r>
              <a:rPr sz="900" spc="21" dirty="0">
                <a:latin typeface="Arial"/>
                <a:cs typeface="Arial"/>
              </a:rPr>
              <a:t>Replenishment</a:t>
            </a:r>
            <a:r>
              <a:rPr sz="900" spc="26" dirty="0">
                <a:latin typeface="Arial"/>
                <a:cs typeface="Arial"/>
              </a:rPr>
              <a:t> </a:t>
            </a:r>
            <a:r>
              <a:rPr sz="900" spc="16" dirty="0">
                <a:latin typeface="Arial"/>
                <a:cs typeface="Arial"/>
              </a:rPr>
              <a:t>Facilities</a:t>
            </a:r>
            <a:endParaRPr sz="900">
              <a:latin typeface="Arial"/>
              <a:cs typeface="Arial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57911">
            <a:solidFill>
              <a:srgbClr val="FCFE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1" name="object 181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54863">
            <a:solidFill>
              <a:srgbClr val="F9FE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2" name="object 182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54863">
            <a:solidFill>
              <a:srgbClr val="F7FD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3" name="object 183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54863">
            <a:solidFill>
              <a:srgbClr val="F4FD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4" name="object 184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54863">
            <a:solidFill>
              <a:srgbClr val="F2FC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5" name="object 185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51815">
            <a:solidFill>
              <a:srgbClr val="F0FA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6" name="object 186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51815">
            <a:solidFill>
              <a:srgbClr val="ECFA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7" name="object 187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51815">
            <a:solidFill>
              <a:srgbClr val="EBF9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8" name="object 188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51815">
            <a:solidFill>
              <a:srgbClr val="E5F8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9" name="object 189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51815">
            <a:solidFill>
              <a:srgbClr val="E3F8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0" name="object 190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48767">
            <a:solidFill>
              <a:srgbClr val="DFF8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1" name="object 191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48767">
            <a:solidFill>
              <a:srgbClr val="DEF7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2" name="object 192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48767">
            <a:solidFill>
              <a:srgbClr val="DAF7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3" name="object 193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48767">
            <a:solidFill>
              <a:srgbClr val="D8F6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4" name="object 194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48767">
            <a:solidFill>
              <a:srgbClr val="D6F4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5" name="object 195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45719">
            <a:solidFill>
              <a:srgbClr val="D3F4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6" name="object 196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45719">
            <a:solidFill>
              <a:srgbClr val="CFF3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7" name="object 197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45719">
            <a:solidFill>
              <a:srgbClr val="CCF2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8" name="object 198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45719">
            <a:solidFill>
              <a:srgbClr val="C9F2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9" name="object 199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45719">
            <a:solidFill>
              <a:srgbClr val="C6F2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0" name="object 200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42671">
            <a:solidFill>
              <a:srgbClr val="C4F1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1" name="object 201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42671">
            <a:solidFill>
              <a:srgbClr val="C1F1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2" name="object 202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42671">
            <a:solidFill>
              <a:srgbClr val="BFF0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3" name="object 203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42671">
            <a:solidFill>
              <a:srgbClr val="BDF0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4" name="object 204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42671">
            <a:solidFill>
              <a:srgbClr val="B8ED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5" name="object 205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9623">
            <a:solidFill>
              <a:srgbClr val="B4ED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6" name="object 206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9623">
            <a:solidFill>
              <a:srgbClr val="B2EC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7" name="object 207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9623">
            <a:solidFill>
              <a:srgbClr val="B0EC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8" name="object 208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9623">
            <a:solidFill>
              <a:srgbClr val="ACEB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9" name="object 209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6575">
            <a:solidFill>
              <a:srgbClr val="ABEB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0" name="object 210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6575">
            <a:solidFill>
              <a:srgbClr val="A7EB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1" name="object 211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6575">
            <a:solidFill>
              <a:srgbClr val="A5EA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2" name="object 212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6575">
            <a:solidFill>
              <a:srgbClr val="A0E9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3" name="object 213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6575">
            <a:solidFill>
              <a:srgbClr val="9EE7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4" name="object 214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3527">
            <a:solidFill>
              <a:srgbClr val="9CE7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5" name="object 215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3527">
            <a:solidFill>
              <a:srgbClr val="99E6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6" name="object 216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3527">
            <a:solidFill>
              <a:srgbClr val="96E6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7" name="object 217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3527">
            <a:solidFill>
              <a:srgbClr val="93E5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8" name="object 218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3527">
            <a:solidFill>
              <a:srgbClr val="91E5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9" name="object 219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0479">
            <a:solidFill>
              <a:srgbClr val="8EE5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0" name="object 220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0479">
            <a:solidFill>
              <a:srgbClr val="8AE4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1" name="object 221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0479">
            <a:solidFill>
              <a:srgbClr val="86E3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2" name="object 222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0479">
            <a:solidFill>
              <a:srgbClr val="85E2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3" name="object 223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0479">
            <a:solidFill>
              <a:srgbClr val="81E2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4" name="object 224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27431">
            <a:solidFill>
              <a:srgbClr val="7FE0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5" name="object 225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27431">
            <a:solidFill>
              <a:srgbClr val="7DE0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6" name="object 226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27431">
            <a:solidFill>
              <a:srgbClr val="79D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7" name="object 227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27431">
            <a:solidFill>
              <a:srgbClr val="78D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8" name="object 228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27431">
            <a:solidFill>
              <a:srgbClr val="72DE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9" name="object 229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24383">
            <a:solidFill>
              <a:srgbClr val="70DE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0" name="object 230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24383">
            <a:solidFill>
              <a:srgbClr val="6DDD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1" name="object 231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24383">
            <a:solidFill>
              <a:srgbClr val="6BDC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2" name="object 232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24383">
            <a:solidFill>
              <a:srgbClr val="69DC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3" name="object 233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21335">
            <a:solidFill>
              <a:srgbClr val="66DA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4" name="object 234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21335">
            <a:solidFill>
              <a:srgbClr val="63DA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5" name="object 235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21335">
            <a:solidFill>
              <a:srgbClr val="60D9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6" name="object 236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21335">
            <a:solidFill>
              <a:srgbClr val="5BD8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7" name="object 237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21335">
            <a:solidFill>
              <a:srgbClr val="59D8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8" name="object 238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18287">
            <a:solidFill>
              <a:srgbClr val="57D8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9" name="object 239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18287">
            <a:solidFill>
              <a:srgbClr val="53D7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0" name="object 240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18287">
            <a:solidFill>
              <a:srgbClr val="52D7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1" name="object 241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18287">
            <a:solidFill>
              <a:srgbClr val="4ED6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2" name="object 242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18287">
            <a:solidFill>
              <a:srgbClr val="4CD4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3" name="object 243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15239">
            <a:solidFill>
              <a:srgbClr val="4AD4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4" name="object 244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15239">
            <a:solidFill>
              <a:srgbClr val="45D3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5" name="object 245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15239">
            <a:solidFill>
              <a:srgbClr val="41D2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6" name="object 246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15239">
            <a:solidFill>
              <a:srgbClr val="3FD2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7" name="object 247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15239">
            <a:solidFill>
              <a:srgbClr val="3DD2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8" name="object 248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12191">
            <a:solidFill>
              <a:srgbClr val="3AD1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9" name="object 249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12191">
            <a:solidFill>
              <a:srgbClr val="38D1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0" name="object 250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12191">
            <a:solidFill>
              <a:srgbClr val="36D0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1" name="object 251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12191">
            <a:solidFill>
              <a:srgbClr val="33C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2" name="object 252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12191">
            <a:solidFill>
              <a:srgbClr val="2DCD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3" name="object 253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9143">
            <a:solidFill>
              <a:srgbClr val="2BCD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4" name="object 254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9143">
            <a:solidFill>
              <a:srgbClr val="28CC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5" name="object 255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9143">
            <a:solidFill>
              <a:srgbClr val="26CC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6" name="object 256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9143">
            <a:solidFill>
              <a:srgbClr val="24CC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7" name="object 257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6095">
            <a:solidFill>
              <a:srgbClr val="20CB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8" name="object 258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6095">
            <a:solidFill>
              <a:srgbClr val="1FCB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9" name="object 259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6095">
            <a:solidFill>
              <a:srgbClr val="1BCA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0" name="object 260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6095">
            <a:solidFill>
              <a:srgbClr val="17C9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1" name="object 261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6095">
            <a:solidFill>
              <a:srgbClr val="13C7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2" name="object 262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175">
            <a:solidFill>
              <a:srgbClr val="12C7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3" name="object 263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175">
            <a:solidFill>
              <a:srgbClr val="0EC6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4" name="object 264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175">
            <a:solidFill>
              <a:srgbClr val="0CC5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5" name="object 265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175">
            <a:solidFill>
              <a:srgbClr val="0AC5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6" name="object 266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175">
            <a:solidFill>
              <a:srgbClr val="07C5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7" name="object 267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175">
            <a:solidFill>
              <a:srgbClr val="05C5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8" name="object 268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7545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7545"/>
                </a:lnTo>
              </a:path>
            </a:pathLst>
          </a:custGeom>
          <a:ln w="3175">
            <a:solidFill>
              <a:srgbClr val="00C3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9" name="object 269"/>
          <p:cNvSpPr/>
          <p:nvPr/>
        </p:nvSpPr>
        <p:spPr>
          <a:xfrm>
            <a:off x="10074439" y="4905943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192041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</a:path>
            </a:pathLst>
          </a:custGeom>
          <a:ln w="12191">
            <a:solidFill>
              <a:srgbClr val="6D6D6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0" name="object 270"/>
          <p:cNvSpPr txBox="1"/>
          <p:nvPr/>
        </p:nvSpPr>
        <p:spPr>
          <a:xfrm>
            <a:off x="10222355" y="4847823"/>
            <a:ext cx="1793838" cy="829375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/>
          <a:p>
            <a:pPr marL="377854" marR="100851">
              <a:lnSpc>
                <a:spcPct val="101200"/>
              </a:lnSpc>
              <a:spcBef>
                <a:spcPts val="132"/>
              </a:spcBef>
            </a:pPr>
            <a:r>
              <a:rPr sz="900" spc="16" dirty="0">
                <a:latin typeface="Arial"/>
                <a:cs typeface="Arial"/>
              </a:rPr>
              <a:t>Mission </a:t>
            </a:r>
            <a:r>
              <a:rPr sz="900" spc="26" dirty="0">
                <a:latin typeface="Arial"/>
                <a:cs typeface="Arial"/>
              </a:rPr>
              <a:t>Creek</a:t>
            </a:r>
            <a:r>
              <a:rPr sz="900" spc="-37" dirty="0">
                <a:latin typeface="Arial"/>
                <a:cs typeface="Arial"/>
              </a:rPr>
              <a:t> </a:t>
            </a:r>
            <a:r>
              <a:rPr sz="900" spc="26" dirty="0">
                <a:latin typeface="Arial"/>
                <a:cs typeface="Arial"/>
              </a:rPr>
              <a:t>Subbasin  Management</a:t>
            </a:r>
            <a:r>
              <a:rPr sz="900" spc="-42" dirty="0">
                <a:latin typeface="Arial"/>
                <a:cs typeface="Arial"/>
              </a:rPr>
              <a:t> </a:t>
            </a:r>
            <a:r>
              <a:rPr sz="900" spc="26" dirty="0">
                <a:latin typeface="Arial"/>
                <a:cs typeface="Arial"/>
              </a:rPr>
              <a:t>Area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59">
              <a:latin typeface="Arial"/>
              <a:cs typeface="Arial"/>
            </a:endParaRPr>
          </a:p>
          <a:p>
            <a:pPr marL="432313" marR="5379" indent="-419539">
              <a:lnSpc>
                <a:spcPct val="101200"/>
              </a:lnSpc>
              <a:spcBef>
                <a:spcPts val="662"/>
              </a:spcBef>
            </a:pPr>
            <a:r>
              <a:rPr sz="900" b="1" spc="21" dirty="0">
                <a:latin typeface="Arial"/>
                <a:cs typeface="Arial"/>
              </a:rPr>
              <a:t>Coachella </a:t>
            </a:r>
            <a:r>
              <a:rPr sz="900" b="1" spc="11" dirty="0">
                <a:latin typeface="Arial"/>
                <a:cs typeface="Arial"/>
              </a:rPr>
              <a:t>Valley </a:t>
            </a:r>
            <a:r>
              <a:rPr sz="900" b="1" spc="16" dirty="0">
                <a:latin typeface="Arial"/>
                <a:cs typeface="Arial"/>
              </a:rPr>
              <a:t>Water </a:t>
            </a:r>
            <a:r>
              <a:rPr sz="900" b="1" spc="21" dirty="0">
                <a:latin typeface="Arial"/>
                <a:cs typeface="Arial"/>
              </a:rPr>
              <a:t>District  Areas of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21" dirty="0">
                <a:latin typeface="Arial"/>
                <a:cs typeface="Arial"/>
              </a:rPr>
              <a:t>Benefit</a:t>
            </a:r>
            <a:endParaRPr sz="900">
              <a:latin typeface="Arial"/>
              <a:cs typeface="Arial"/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10074439" y="6406774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  <a:lnTo>
                  <a:pt x="0" y="94496"/>
                </a:lnTo>
              </a:path>
            </a:pathLst>
          </a:custGeom>
          <a:ln w="24383">
            <a:solidFill>
              <a:srgbClr val="A738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2" name="object 272"/>
          <p:cNvSpPr txBox="1"/>
          <p:nvPr/>
        </p:nvSpPr>
        <p:spPr>
          <a:xfrm>
            <a:off x="10593489" y="5741867"/>
            <a:ext cx="1617681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16" dirty="0">
                <a:latin typeface="Arial"/>
                <a:cs typeface="Arial"/>
              </a:rPr>
              <a:t>Mission </a:t>
            </a:r>
            <a:r>
              <a:rPr sz="900" spc="26" dirty="0">
                <a:latin typeface="Arial"/>
                <a:cs typeface="Arial"/>
              </a:rPr>
              <a:t>Creek Subbasin</a:t>
            </a:r>
            <a:r>
              <a:rPr sz="900" spc="-90" dirty="0">
                <a:latin typeface="Arial"/>
                <a:cs typeface="Arial"/>
              </a:rPr>
              <a:t> </a:t>
            </a:r>
            <a:r>
              <a:rPr sz="900" spc="37" dirty="0">
                <a:latin typeface="Arial"/>
                <a:cs typeface="Arial"/>
              </a:rPr>
              <a:t>AOB</a:t>
            </a:r>
            <a:endParaRPr sz="900">
              <a:latin typeface="Arial"/>
              <a:cs typeface="Arial"/>
            </a:endParaRPr>
          </a:p>
        </p:txBody>
      </p:sp>
      <p:sp>
        <p:nvSpPr>
          <p:cNvPr id="273" name="object 273"/>
          <p:cNvSpPr txBox="1"/>
          <p:nvPr/>
        </p:nvSpPr>
        <p:spPr>
          <a:xfrm>
            <a:off x="10593490" y="6012985"/>
            <a:ext cx="1257972" cy="640734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/>
          <a:p>
            <a:pPr marL="13447" marR="5379">
              <a:lnSpc>
                <a:spcPct val="101200"/>
              </a:lnSpc>
              <a:spcBef>
                <a:spcPts val="132"/>
              </a:spcBef>
            </a:pPr>
            <a:r>
              <a:rPr sz="900" spc="21" dirty="0">
                <a:latin typeface="Arial"/>
                <a:cs typeface="Arial"/>
              </a:rPr>
              <a:t>West Whitewater</a:t>
            </a:r>
            <a:r>
              <a:rPr sz="900" spc="-42" dirty="0">
                <a:latin typeface="Arial"/>
                <a:cs typeface="Arial"/>
              </a:rPr>
              <a:t> </a:t>
            </a:r>
            <a:r>
              <a:rPr sz="900" spc="26" dirty="0">
                <a:latin typeface="Arial"/>
                <a:cs typeface="Arial"/>
              </a:rPr>
              <a:t>River  </a:t>
            </a:r>
            <a:r>
              <a:rPr sz="900" spc="21" dirty="0">
                <a:latin typeface="Arial"/>
                <a:cs typeface="Arial"/>
              </a:rPr>
              <a:t>Subbasin</a:t>
            </a:r>
            <a:r>
              <a:rPr sz="900" spc="-21" dirty="0">
                <a:latin typeface="Arial"/>
                <a:cs typeface="Arial"/>
              </a:rPr>
              <a:t> </a:t>
            </a:r>
            <a:r>
              <a:rPr sz="900" spc="32" dirty="0">
                <a:latin typeface="Arial"/>
                <a:cs typeface="Arial"/>
              </a:rPr>
              <a:t>AOB</a:t>
            </a:r>
            <a:endParaRPr sz="900">
              <a:latin typeface="Arial"/>
              <a:cs typeface="Arial"/>
            </a:endParaRPr>
          </a:p>
          <a:p>
            <a:pPr marL="13447" marR="37651">
              <a:lnSpc>
                <a:spcPct val="101200"/>
              </a:lnSpc>
              <a:spcBef>
                <a:spcPts val="455"/>
              </a:spcBef>
            </a:pPr>
            <a:r>
              <a:rPr sz="900" spc="16" dirty="0">
                <a:latin typeface="Arial"/>
                <a:cs typeface="Arial"/>
              </a:rPr>
              <a:t>East </a:t>
            </a:r>
            <a:r>
              <a:rPr sz="900" spc="26" dirty="0">
                <a:latin typeface="Arial"/>
                <a:cs typeface="Arial"/>
              </a:rPr>
              <a:t>Whitewater</a:t>
            </a:r>
            <a:r>
              <a:rPr sz="900" spc="-48" dirty="0">
                <a:latin typeface="Arial"/>
                <a:cs typeface="Arial"/>
              </a:rPr>
              <a:t> </a:t>
            </a:r>
            <a:r>
              <a:rPr sz="900" spc="21" dirty="0">
                <a:latin typeface="Arial"/>
                <a:cs typeface="Arial"/>
              </a:rPr>
              <a:t>River  Subbasin</a:t>
            </a:r>
            <a:r>
              <a:rPr sz="900" spc="-21" dirty="0">
                <a:latin typeface="Arial"/>
                <a:cs typeface="Arial"/>
              </a:rPr>
              <a:t> </a:t>
            </a:r>
            <a:r>
              <a:rPr sz="900" spc="32" dirty="0">
                <a:latin typeface="Arial"/>
                <a:cs typeface="Arial"/>
              </a:rPr>
              <a:t>AOB</a:t>
            </a:r>
            <a:endParaRPr sz="900">
              <a:latin typeface="Arial"/>
              <a:cs typeface="Arial"/>
            </a:endParaRPr>
          </a:p>
        </p:txBody>
      </p:sp>
      <p:sp>
        <p:nvSpPr>
          <p:cNvPr id="274" name="object 274"/>
          <p:cNvSpPr/>
          <p:nvPr/>
        </p:nvSpPr>
        <p:spPr>
          <a:xfrm>
            <a:off x="10074439" y="6071105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188993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</a:path>
            </a:pathLst>
          </a:custGeom>
          <a:ln w="24383">
            <a:solidFill>
              <a:srgbClr val="4C72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5" name="object 275"/>
          <p:cNvSpPr/>
          <p:nvPr/>
        </p:nvSpPr>
        <p:spPr>
          <a:xfrm>
            <a:off x="10074439" y="5732207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192041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</a:path>
            </a:pathLst>
          </a:custGeom>
          <a:ln w="24383">
            <a:solidFill>
              <a:srgbClr val="005BE5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7" name="object 277"/>
          <p:cNvSpPr txBox="1"/>
          <p:nvPr/>
        </p:nvSpPr>
        <p:spPr>
          <a:xfrm>
            <a:off x="5820379" y="7652088"/>
            <a:ext cx="1031389" cy="118079"/>
          </a:xfrm>
          <a:prstGeom prst="rect">
            <a:avLst/>
          </a:prstGeom>
        </p:spPr>
        <p:txBody>
          <a:bodyPr vert="horz" wrap="square" lIns="0" tIns="4034" rIns="0" bIns="0" rtlCol="0">
            <a:spAutoFit/>
          </a:bodyPr>
          <a:lstStyle/>
          <a:p>
            <a:pPr marL="13447">
              <a:spcBef>
                <a:spcPts val="32"/>
              </a:spcBef>
              <a:tabLst>
                <a:tab pos="203718" algn="l"/>
                <a:tab pos="393990" algn="l"/>
                <a:tab pos="584262" algn="l"/>
                <a:tab pos="774533" algn="l"/>
                <a:tab pos="964805" algn="l"/>
              </a:tabLst>
            </a:pPr>
            <a:r>
              <a:rPr sz="741" b="1" spc="-5" dirty="0">
                <a:latin typeface="Arial"/>
                <a:cs typeface="Arial"/>
              </a:rPr>
              <a:t>0	1	2	3	4	5</a:t>
            </a:r>
            <a:endParaRPr sz="74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115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62200" y="610020"/>
            <a:ext cx="7381501" cy="63965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" name="object 3"/>
          <p:cNvSpPr/>
          <p:nvPr/>
        </p:nvSpPr>
        <p:spPr>
          <a:xfrm>
            <a:off x="2557936" y="7274060"/>
            <a:ext cx="439877" cy="4399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" name="object 5"/>
          <p:cNvSpPr/>
          <p:nvPr/>
        </p:nvSpPr>
        <p:spPr>
          <a:xfrm>
            <a:off x="9985463" y="7588047"/>
            <a:ext cx="2197921" cy="0"/>
          </a:xfrm>
          <a:custGeom>
            <a:avLst/>
            <a:gdLst/>
            <a:ahLst/>
            <a:cxnLst/>
            <a:rect l="l" t="t" r="r" b="b"/>
            <a:pathLst>
              <a:path w="2075815">
                <a:moveTo>
                  <a:pt x="0" y="0"/>
                </a:moveTo>
                <a:lnTo>
                  <a:pt x="2075367" y="0"/>
                </a:lnTo>
              </a:path>
            </a:pathLst>
          </a:custGeom>
          <a:ln w="54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7" name="object 7"/>
          <p:cNvSpPr/>
          <p:nvPr/>
        </p:nvSpPr>
        <p:spPr>
          <a:xfrm>
            <a:off x="5799849" y="7338020"/>
            <a:ext cx="188259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522" y="0"/>
                </a:lnTo>
              </a:path>
            </a:pathLst>
          </a:custGeom>
          <a:ln w="128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8" name="object 8"/>
          <p:cNvSpPr/>
          <p:nvPr/>
        </p:nvSpPr>
        <p:spPr>
          <a:xfrm>
            <a:off x="5987813" y="7338020"/>
            <a:ext cx="131781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448" y="0"/>
                </a:lnTo>
              </a:path>
            </a:pathLst>
          </a:custGeom>
          <a:ln w="7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" name="object 9"/>
          <p:cNvSpPr/>
          <p:nvPr/>
        </p:nvSpPr>
        <p:spPr>
          <a:xfrm>
            <a:off x="6119583" y="7338020"/>
            <a:ext cx="381896" cy="0"/>
          </a:xfrm>
          <a:custGeom>
            <a:avLst/>
            <a:gdLst/>
            <a:ahLst/>
            <a:cxnLst/>
            <a:rect l="l" t="t" r="r" b="b"/>
            <a:pathLst>
              <a:path w="360679">
                <a:moveTo>
                  <a:pt x="0" y="0"/>
                </a:moveTo>
                <a:lnTo>
                  <a:pt x="360535" y="0"/>
                </a:lnTo>
              </a:path>
            </a:pathLst>
          </a:custGeom>
          <a:ln w="128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" name="object 10"/>
          <p:cNvSpPr/>
          <p:nvPr/>
        </p:nvSpPr>
        <p:spPr>
          <a:xfrm>
            <a:off x="6501327" y="7338020"/>
            <a:ext cx="141866" cy="0"/>
          </a:xfrm>
          <a:custGeom>
            <a:avLst/>
            <a:gdLst/>
            <a:ahLst/>
            <a:cxnLst/>
            <a:rect l="l" t="t" r="r" b="b"/>
            <a:pathLst>
              <a:path w="133985">
                <a:moveTo>
                  <a:pt x="0" y="0"/>
                </a:moveTo>
                <a:lnTo>
                  <a:pt x="133599" y="0"/>
                </a:lnTo>
              </a:path>
            </a:pathLst>
          </a:custGeom>
          <a:ln w="7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" name="object 11"/>
          <p:cNvSpPr/>
          <p:nvPr/>
        </p:nvSpPr>
        <p:spPr>
          <a:xfrm>
            <a:off x="6642785" y="7338020"/>
            <a:ext cx="232634" cy="0"/>
          </a:xfrm>
          <a:custGeom>
            <a:avLst/>
            <a:gdLst/>
            <a:ahLst/>
            <a:cxnLst/>
            <a:rect l="l" t="t" r="r" b="b"/>
            <a:pathLst>
              <a:path w="219710">
                <a:moveTo>
                  <a:pt x="0" y="0"/>
                </a:moveTo>
                <a:lnTo>
                  <a:pt x="219615" y="0"/>
                </a:lnTo>
              </a:path>
            </a:pathLst>
          </a:custGeom>
          <a:ln w="128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" name="object 12"/>
          <p:cNvSpPr/>
          <p:nvPr/>
        </p:nvSpPr>
        <p:spPr>
          <a:xfrm>
            <a:off x="6875318" y="7338020"/>
            <a:ext cx="387948" cy="0"/>
          </a:xfrm>
          <a:custGeom>
            <a:avLst/>
            <a:gdLst/>
            <a:ahLst/>
            <a:cxnLst/>
            <a:rect l="l" t="t" r="r" b="b"/>
            <a:pathLst>
              <a:path w="366395">
                <a:moveTo>
                  <a:pt x="0" y="0"/>
                </a:moveTo>
                <a:lnTo>
                  <a:pt x="366025" y="0"/>
                </a:lnTo>
              </a:path>
            </a:pathLst>
          </a:custGeom>
          <a:ln w="7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" name="object 13"/>
          <p:cNvSpPr/>
          <p:nvPr/>
        </p:nvSpPr>
        <p:spPr>
          <a:xfrm>
            <a:off x="5799849" y="7483385"/>
            <a:ext cx="1986803" cy="0"/>
          </a:xfrm>
          <a:custGeom>
            <a:avLst/>
            <a:gdLst/>
            <a:ahLst/>
            <a:cxnLst/>
            <a:rect l="l" t="t" r="r" b="b"/>
            <a:pathLst>
              <a:path w="1876425">
                <a:moveTo>
                  <a:pt x="0" y="0"/>
                </a:moveTo>
                <a:lnTo>
                  <a:pt x="18758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" name="object 15"/>
          <p:cNvSpPr txBox="1"/>
          <p:nvPr/>
        </p:nvSpPr>
        <p:spPr>
          <a:xfrm>
            <a:off x="2943430" y="480416"/>
            <a:ext cx="441736" cy="10315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582" spc="16" dirty="0">
                <a:solidFill>
                  <a:srgbClr val="010103"/>
                </a:solidFill>
                <a:latin typeface="Arial"/>
                <a:cs typeface="Arial"/>
              </a:rPr>
              <a:t>1</a:t>
            </a:r>
            <a:r>
              <a:rPr sz="582" spc="16" dirty="0">
                <a:solidFill>
                  <a:srgbClr val="34343B"/>
                </a:solidFill>
                <a:latin typeface="Arial"/>
                <a:cs typeface="Arial"/>
              </a:rPr>
              <a:t>1</a:t>
            </a:r>
            <a:r>
              <a:rPr sz="582" spc="16" dirty="0">
                <a:solidFill>
                  <a:srgbClr val="151118"/>
                </a:solidFill>
                <a:latin typeface="Arial"/>
                <a:cs typeface="Arial"/>
              </a:rPr>
              <a:t>6</a:t>
            </a:r>
            <a:r>
              <a:rPr sz="582" spc="16" dirty="0">
                <a:solidFill>
                  <a:srgbClr val="34343B"/>
                </a:solidFill>
                <a:latin typeface="Arial"/>
                <a:cs typeface="Arial"/>
              </a:rPr>
              <a:t>"4</a:t>
            </a:r>
            <a:r>
              <a:rPr sz="582" spc="16" dirty="0">
                <a:solidFill>
                  <a:srgbClr val="151118"/>
                </a:solidFill>
                <a:latin typeface="Arial"/>
                <a:cs typeface="Arial"/>
              </a:rPr>
              <a:t>0</a:t>
            </a:r>
            <a:r>
              <a:rPr sz="582" spc="16" dirty="0">
                <a:solidFill>
                  <a:srgbClr val="2F1608"/>
                </a:solidFill>
                <a:latin typeface="Arial"/>
                <a:cs typeface="Arial"/>
              </a:rPr>
              <a:t>'</a:t>
            </a:r>
            <a:r>
              <a:rPr sz="582" spc="16" dirty="0">
                <a:solidFill>
                  <a:srgbClr val="151118"/>
                </a:solidFill>
                <a:latin typeface="Arial"/>
                <a:cs typeface="Arial"/>
              </a:rPr>
              <a:t>0"W</a:t>
            </a:r>
            <a:endParaRPr sz="582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389374" y="7474636"/>
            <a:ext cx="599739" cy="95686"/>
          </a:xfrm>
          <a:prstGeom prst="rect">
            <a:avLst/>
          </a:prstGeom>
        </p:spPr>
        <p:txBody>
          <a:bodyPr vert="horz" wrap="square" lIns="0" tIns="6051" rIns="0" bIns="0" rtlCol="0">
            <a:spAutoFit/>
          </a:bodyPr>
          <a:lstStyle/>
          <a:p>
            <a:pPr marL="13447">
              <a:spcBef>
                <a:spcPts val="48"/>
              </a:spcBef>
            </a:pPr>
            <a:r>
              <a:rPr sz="582" spc="16" dirty="0">
                <a:solidFill>
                  <a:srgbClr val="010103"/>
                </a:solidFill>
                <a:latin typeface="Arial"/>
                <a:cs typeface="Arial"/>
              </a:rPr>
              <a:t>Da</a:t>
            </a:r>
            <a:r>
              <a:rPr sz="582" spc="16" dirty="0">
                <a:solidFill>
                  <a:srgbClr val="2F1608"/>
                </a:solidFill>
                <a:latin typeface="Arial"/>
                <a:cs typeface="Arial"/>
              </a:rPr>
              <a:t>t</a:t>
            </a:r>
            <a:r>
              <a:rPr sz="582" spc="16" dirty="0">
                <a:solidFill>
                  <a:srgbClr val="151118"/>
                </a:solidFill>
                <a:latin typeface="Arial"/>
                <a:cs typeface="Arial"/>
              </a:rPr>
              <a:t>e</a:t>
            </a:r>
            <a:r>
              <a:rPr sz="582" spc="16" dirty="0">
                <a:solidFill>
                  <a:srgbClr val="424B5D"/>
                </a:solidFill>
                <a:latin typeface="Arial"/>
                <a:cs typeface="Arial"/>
              </a:rPr>
              <a:t>:</a:t>
            </a:r>
            <a:r>
              <a:rPr sz="582" spc="5" dirty="0">
                <a:solidFill>
                  <a:srgbClr val="424B5D"/>
                </a:solidFill>
                <a:latin typeface="Arial"/>
                <a:cs typeface="Arial"/>
              </a:rPr>
              <a:t> </a:t>
            </a:r>
            <a:r>
              <a:rPr sz="582" spc="16" dirty="0">
                <a:solidFill>
                  <a:srgbClr val="151118"/>
                </a:solidFill>
                <a:latin typeface="Arial"/>
                <a:cs typeface="Arial"/>
              </a:rPr>
              <a:t>20190320</a:t>
            </a:r>
            <a:endParaRPr sz="582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334838" y="7470760"/>
            <a:ext cx="758414" cy="95686"/>
          </a:xfrm>
          <a:prstGeom prst="rect">
            <a:avLst/>
          </a:prstGeom>
        </p:spPr>
        <p:txBody>
          <a:bodyPr vert="horz" wrap="square" lIns="0" tIns="6051" rIns="0" bIns="0" rtlCol="0">
            <a:spAutoFit/>
          </a:bodyPr>
          <a:lstStyle/>
          <a:p>
            <a:pPr marL="13447">
              <a:spcBef>
                <a:spcPts val="48"/>
              </a:spcBef>
            </a:pPr>
            <a:r>
              <a:rPr sz="582" i="1" spc="11" dirty="0">
                <a:solidFill>
                  <a:srgbClr val="151118"/>
                </a:solidFill>
                <a:latin typeface="Arial"/>
                <a:cs typeface="Arial"/>
              </a:rPr>
              <a:t>of </a:t>
            </a:r>
            <a:r>
              <a:rPr sz="582" i="1" spc="16" dirty="0">
                <a:solidFill>
                  <a:srgbClr val="151118"/>
                </a:solidFill>
                <a:latin typeface="Arial"/>
                <a:cs typeface="Arial"/>
              </a:rPr>
              <a:t>Water Supply</a:t>
            </a:r>
            <a:r>
              <a:rPr sz="582" i="1" spc="11" dirty="0">
                <a:solidFill>
                  <a:srgbClr val="151118"/>
                </a:solidFill>
                <a:latin typeface="Arial"/>
                <a:cs typeface="Arial"/>
              </a:rPr>
              <a:t> </a:t>
            </a:r>
            <a:r>
              <a:rPr sz="582" i="1" spc="26" dirty="0">
                <a:solidFill>
                  <a:srgbClr val="151118"/>
                </a:solidFill>
                <a:latin typeface="Arial"/>
                <a:cs typeface="Arial"/>
              </a:rPr>
              <a:t>and</a:t>
            </a:r>
            <a:endParaRPr sz="582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379178" y="7620544"/>
            <a:ext cx="821615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447">
              <a:lnSpc>
                <a:spcPts val="1451"/>
              </a:lnSpc>
            </a:pPr>
            <a:r>
              <a:rPr sz="1218" b="1" spc="11" dirty="0">
                <a:solidFill>
                  <a:srgbClr val="010103"/>
                </a:solidFill>
                <a:latin typeface="Arial"/>
                <a:cs typeface="Arial"/>
              </a:rPr>
              <a:t>Figure</a:t>
            </a:r>
            <a:r>
              <a:rPr sz="1218" b="1" spc="21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1218" b="1" spc="11" dirty="0">
                <a:solidFill>
                  <a:srgbClr val="010103"/>
                </a:solidFill>
                <a:latin typeface="Arial"/>
                <a:cs typeface="Arial"/>
              </a:rPr>
              <a:t>4-1</a:t>
            </a:r>
            <a:endParaRPr sz="1218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821484" y="7661203"/>
            <a:ext cx="968861" cy="117400"/>
          </a:xfrm>
          <a:prstGeom prst="rect">
            <a:avLst/>
          </a:prstGeom>
        </p:spPr>
        <p:txBody>
          <a:bodyPr vert="horz" wrap="square" lIns="0" tIns="3362" rIns="0" bIns="0" rtlCol="0">
            <a:spAutoFit/>
          </a:bodyPr>
          <a:lstStyle/>
          <a:p>
            <a:pPr marL="13447">
              <a:spcBef>
                <a:spcPts val="26"/>
              </a:spcBef>
            </a:pPr>
            <a:r>
              <a:rPr sz="688" b="1" spc="5" dirty="0">
                <a:solidFill>
                  <a:srgbClr val="010103"/>
                </a:solidFill>
                <a:latin typeface="Arial"/>
                <a:cs typeface="Arial"/>
              </a:rPr>
              <a:t>0 1 </a:t>
            </a:r>
            <a:r>
              <a:rPr sz="688" b="1" spc="32" dirty="0">
                <a:solidFill>
                  <a:srgbClr val="010103"/>
                </a:solidFill>
                <a:latin typeface="Arial"/>
                <a:cs typeface="Arial"/>
              </a:rPr>
              <a:t>2 </a:t>
            </a:r>
            <a:r>
              <a:rPr sz="741" b="1" spc="32" dirty="0">
                <a:solidFill>
                  <a:srgbClr val="010103"/>
                </a:solidFill>
                <a:latin typeface="Times New Roman"/>
                <a:cs typeface="Times New Roman"/>
              </a:rPr>
              <a:t>3 4</a:t>
            </a:r>
            <a:r>
              <a:rPr sz="741" b="1" spc="111" dirty="0">
                <a:solidFill>
                  <a:srgbClr val="010103"/>
                </a:solidFill>
                <a:latin typeface="Times New Roman"/>
                <a:cs typeface="Times New Roman"/>
              </a:rPr>
              <a:t> </a:t>
            </a:r>
            <a:r>
              <a:rPr sz="741" b="1" spc="32" dirty="0">
                <a:solidFill>
                  <a:srgbClr val="010103"/>
                </a:solidFill>
                <a:latin typeface="Times New Roman"/>
                <a:cs typeface="Times New Roman"/>
              </a:rPr>
              <a:t>5</a:t>
            </a:r>
            <a:endParaRPr sz="741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557326" y="7732971"/>
            <a:ext cx="1226372" cy="80693"/>
          </a:xfrm>
          <a:prstGeom prst="rect">
            <a:avLst/>
          </a:prstGeom>
        </p:spPr>
        <p:txBody>
          <a:bodyPr vert="horz" wrap="square" lIns="0" tIns="7396" rIns="0" bIns="0" rtlCol="0">
            <a:spAutoFit/>
          </a:bodyPr>
          <a:lstStyle/>
          <a:p>
            <a:pPr marL="13447">
              <a:spcBef>
                <a:spcPts val="58"/>
              </a:spcBef>
            </a:pPr>
            <a:r>
              <a:rPr sz="476" spc="11" dirty="0">
                <a:solidFill>
                  <a:srgbClr val="21386B"/>
                </a:solidFill>
                <a:latin typeface="Arial"/>
                <a:cs typeface="Arial"/>
              </a:rPr>
              <a:t>WILDERMLJTH</a:t>
            </a:r>
            <a:r>
              <a:rPr sz="476" spc="-5" dirty="0">
                <a:solidFill>
                  <a:srgbClr val="21386B"/>
                </a:solidFill>
                <a:latin typeface="Arial"/>
                <a:cs typeface="Arial"/>
              </a:rPr>
              <a:t> </a:t>
            </a:r>
            <a:r>
              <a:rPr sz="476" spc="11" dirty="0">
                <a:solidFill>
                  <a:srgbClr val="344977"/>
                </a:solidFill>
                <a:latin typeface="Arial"/>
                <a:cs typeface="Arial"/>
              </a:rPr>
              <a:t>ENVIRONMENTAL</a:t>
            </a:r>
            <a:r>
              <a:rPr sz="476" spc="11" dirty="0">
                <a:solidFill>
                  <a:srgbClr val="424B5D"/>
                </a:solidFill>
                <a:latin typeface="Arial"/>
                <a:cs typeface="Arial"/>
              </a:rPr>
              <a:t>. </a:t>
            </a:r>
            <a:r>
              <a:rPr sz="476" spc="-11" dirty="0">
                <a:solidFill>
                  <a:srgbClr val="0C2A69"/>
                </a:solidFill>
                <a:latin typeface="Arial"/>
                <a:cs typeface="Arial"/>
              </a:rPr>
              <a:t>IN </a:t>
            </a:r>
            <a:r>
              <a:rPr sz="476" spc="-5" dirty="0">
                <a:solidFill>
                  <a:srgbClr val="0C2A69"/>
                </a:solidFill>
                <a:latin typeface="Arial"/>
                <a:cs typeface="Arial"/>
              </a:rPr>
              <a:t>C.</a:t>
            </a:r>
            <a:endParaRPr sz="476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07984" y="480416"/>
            <a:ext cx="441736" cy="10315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582" spc="16" dirty="0">
                <a:solidFill>
                  <a:srgbClr val="010103"/>
                </a:solidFill>
                <a:latin typeface="Arial"/>
                <a:cs typeface="Arial"/>
              </a:rPr>
              <a:t>1</a:t>
            </a:r>
            <a:r>
              <a:rPr sz="582" spc="16" dirty="0">
                <a:solidFill>
                  <a:srgbClr val="34343B"/>
                </a:solidFill>
                <a:latin typeface="Arial"/>
                <a:cs typeface="Arial"/>
              </a:rPr>
              <a:t>1</a:t>
            </a:r>
            <a:r>
              <a:rPr sz="582" spc="16" dirty="0">
                <a:solidFill>
                  <a:srgbClr val="010103"/>
                </a:solidFill>
                <a:latin typeface="Arial"/>
                <a:cs typeface="Arial"/>
              </a:rPr>
              <a:t>6</a:t>
            </a:r>
            <a:r>
              <a:rPr sz="582" spc="16" dirty="0">
                <a:solidFill>
                  <a:srgbClr val="34343B"/>
                </a:solidFill>
                <a:latin typeface="Arial"/>
                <a:cs typeface="Arial"/>
              </a:rPr>
              <a:t>"</a:t>
            </a:r>
            <a:r>
              <a:rPr sz="582" spc="16" dirty="0">
                <a:solidFill>
                  <a:srgbClr val="010103"/>
                </a:solidFill>
                <a:latin typeface="Arial"/>
                <a:cs typeface="Arial"/>
              </a:rPr>
              <a:t>20</a:t>
            </a:r>
            <a:r>
              <a:rPr sz="582" spc="16" dirty="0">
                <a:solidFill>
                  <a:srgbClr val="2F1608"/>
                </a:solidFill>
                <a:latin typeface="Arial"/>
                <a:cs typeface="Arial"/>
              </a:rPr>
              <a:t>'</a:t>
            </a:r>
            <a:r>
              <a:rPr sz="582" spc="16" dirty="0">
                <a:solidFill>
                  <a:srgbClr val="010103"/>
                </a:solidFill>
                <a:latin typeface="Arial"/>
                <a:cs typeface="Arial"/>
              </a:rPr>
              <a:t>0"W</a:t>
            </a:r>
            <a:endParaRPr sz="582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137579" y="528496"/>
            <a:ext cx="585619" cy="486144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953" spc="-5" dirty="0">
                <a:solidFill>
                  <a:srgbClr val="010103"/>
                </a:solidFill>
                <a:latin typeface="Times New Roman"/>
                <a:cs typeface="Times New Roman"/>
              </a:rPr>
              <a:t>Increase</a:t>
            </a:r>
            <a:r>
              <a:rPr sz="953" dirty="0">
                <a:solidFill>
                  <a:srgbClr val="010103"/>
                </a:solidFill>
                <a:latin typeface="Times New Roman"/>
                <a:cs typeface="Times New Roman"/>
              </a:rPr>
              <a:t> </a:t>
            </a:r>
            <a:r>
              <a:rPr sz="3071" spc="-402" dirty="0">
                <a:solidFill>
                  <a:srgbClr val="151118"/>
                </a:solidFill>
                <a:latin typeface="Arial"/>
                <a:cs typeface="Arial"/>
              </a:rPr>
              <a:t>t</a:t>
            </a:r>
            <a:endParaRPr sz="3071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116655" y="647425"/>
            <a:ext cx="399378" cy="152078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900" spc="21" dirty="0">
                <a:solidFill>
                  <a:srgbClr val="010103"/>
                </a:solidFill>
                <a:latin typeface="Arial"/>
                <a:cs typeface="Arial"/>
              </a:rPr>
              <a:t>+100</a:t>
            </a:r>
            <a:r>
              <a:rPr sz="900" spc="-42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010103"/>
                </a:solidFill>
                <a:latin typeface="Arial"/>
                <a:cs typeface="Arial"/>
              </a:rPr>
              <a:t>ft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38546" y="1202772"/>
            <a:ext cx="593015" cy="160222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953" spc="64" dirty="0">
                <a:solidFill>
                  <a:srgbClr val="010103"/>
                </a:solidFill>
                <a:latin typeface="Times New Roman"/>
                <a:cs typeface="Times New Roman"/>
              </a:rPr>
              <a:t>Decrease!</a:t>
            </a:r>
            <a:endParaRPr sz="95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587881" y="841244"/>
            <a:ext cx="720090" cy="431950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3447" marR="5379">
              <a:lnSpc>
                <a:spcPct val="101000"/>
              </a:lnSpc>
              <a:spcBef>
                <a:spcPts val="95"/>
              </a:spcBef>
            </a:pPr>
            <a:r>
              <a:rPr sz="900" spc="16" dirty="0">
                <a:solidFill>
                  <a:srgbClr val="010103"/>
                </a:solidFill>
                <a:latin typeface="Arial"/>
                <a:cs typeface="Arial"/>
              </a:rPr>
              <a:t>Change </a:t>
            </a:r>
            <a:r>
              <a:rPr sz="900" spc="11" dirty="0">
                <a:solidFill>
                  <a:srgbClr val="151118"/>
                </a:solidFill>
                <a:latin typeface="Arial"/>
                <a:cs typeface="Arial"/>
              </a:rPr>
              <a:t>in  </a:t>
            </a:r>
            <a:r>
              <a:rPr sz="900" spc="16" dirty="0">
                <a:solidFill>
                  <a:srgbClr val="010103"/>
                </a:solidFill>
                <a:latin typeface="Arial"/>
                <a:cs typeface="Arial"/>
              </a:rPr>
              <a:t>Groundwater  </a:t>
            </a:r>
            <a:r>
              <a:rPr sz="900" spc="11" dirty="0">
                <a:solidFill>
                  <a:srgbClr val="010103"/>
                </a:solidFill>
                <a:latin typeface="Arial"/>
                <a:cs typeface="Arial"/>
              </a:rPr>
              <a:t>Elevation*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15640" y="1327733"/>
            <a:ext cx="267595" cy="152078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900" spc="21" dirty="0">
                <a:solidFill>
                  <a:srgbClr val="010103"/>
                </a:solidFill>
                <a:latin typeface="Arial"/>
                <a:cs typeface="Arial"/>
              </a:rPr>
              <a:t>-100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063238" y="1274163"/>
            <a:ext cx="1904104" cy="404583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  <a:tabLst>
                <a:tab pos="297173" algn="l"/>
              </a:tabLst>
            </a:pPr>
            <a:r>
              <a:rPr sz="2541" spc="95" dirty="0">
                <a:solidFill>
                  <a:srgbClr val="010103"/>
                </a:solidFill>
                <a:latin typeface="Arial"/>
                <a:cs typeface="Arial"/>
              </a:rPr>
              <a:t>*	</a:t>
            </a:r>
            <a:r>
              <a:rPr sz="582" spc="11" dirty="0">
                <a:solidFill>
                  <a:srgbClr val="151118"/>
                </a:solidFill>
                <a:latin typeface="Arial"/>
                <a:cs typeface="Arial"/>
              </a:rPr>
              <a:t>Water-</a:t>
            </a:r>
            <a:r>
              <a:rPr sz="582" spc="11" dirty="0">
                <a:solidFill>
                  <a:srgbClr val="081831"/>
                </a:solidFill>
                <a:latin typeface="Arial"/>
                <a:cs typeface="Arial"/>
              </a:rPr>
              <a:t>l</a:t>
            </a:r>
            <a:r>
              <a:rPr sz="582" spc="11" dirty="0">
                <a:solidFill>
                  <a:srgbClr val="151118"/>
                </a:solidFill>
                <a:latin typeface="Arial"/>
                <a:cs typeface="Arial"/>
              </a:rPr>
              <a:t>evel </a:t>
            </a:r>
            <a:r>
              <a:rPr sz="582" spc="21" dirty="0">
                <a:solidFill>
                  <a:srgbClr val="151118"/>
                </a:solidFill>
                <a:latin typeface="Arial"/>
                <a:cs typeface="Arial"/>
              </a:rPr>
              <a:t>da</a:t>
            </a:r>
            <a:r>
              <a:rPr sz="582" spc="21" dirty="0">
                <a:solidFill>
                  <a:srgbClr val="2F1608"/>
                </a:solidFill>
                <a:latin typeface="Arial"/>
                <a:cs typeface="Arial"/>
              </a:rPr>
              <a:t>t</a:t>
            </a:r>
            <a:r>
              <a:rPr sz="582" spc="21" dirty="0">
                <a:solidFill>
                  <a:srgbClr val="151118"/>
                </a:solidFill>
                <a:latin typeface="Arial"/>
                <a:cs typeface="Arial"/>
              </a:rPr>
              <a:t>a </a:t>
            </a:r>
            <a:r>
              <a:rPr sz="582" spc="16" dirty="0">
                <a:solidFill>
                  <a:srgbClr val="151118"/>
                </a:solidFill>
                <a:latin typeface="Arial"/>
                <a:cs typeface="Arial"/>
              </a:rPr>
              <a:t>not </a:t>
            </a:r>
            <a:r>
              <a:rPr sz="582" spc="11" dirty="0">
                <a:solidFill>
                  <a:srgbClr val="151118"/>
                </a:solidFill>
                <a:latin typeface="Arial"/>
                <a:cs typeface="Arial"/>
              </a:rPr>
              <a:t>available in </a:t>
            </a:r>
            <a:r>
              <a:rPr sz="582" spc="5" dirty="0">
                <a:solidFill>
                  <a:srgbClr val="081831"/>
                </a:solidFill>
                <a:latin typeface="Arial"/>
                <a:cs typeface="Arial"/>
              </a:rPr>
              <a:t>t</a:t>
            </a:r>
            <a:r>
              <a:rPr sz="582" spc="5" dirty="0">
                <a:solidFill>
                  <a:srgbClr val="151118"/>
                </a:solidFill>
                <a:latin typeface="Arial"/>
                <a:cs typeface="Arial"/>
              </a:rPr>
              <a:t>hese</a:t>
            </a:r>
            <a:r>
              <a:rPr sz="582" spc="42" dirty="0">
                <a:solidFill>
                  <a:srgbClr val="151118"/>
                </a:solidFill>
                <a:latin typeface="Arial"/>
                <a:cs typeface="Arial"/>
              </a:rPr>
              <a:t> </a:t>
            </a:r>
            <a:r>
              <a:rPr sz="582" spc="16" dirty="0">
                <a:solidFill>
                  <a:srgbClr val="151118"/>
                </a:solidFill>
                <a:latin typeface="Arial"/>
                <a:cs typeface="Arial"/>
              </a:rPr>
              <a:t>areas</a:t>
            </a:r>
            <a:endParaRPr sz="582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155446" y="1676285"/>
            <a:ext cx="1817370" cy="196955"/>
          </a:xfrm>
          <a:prstGeom prst="rect">
            <a:avLst/>
          </a:prstGeom>
        </p:spPr>
        <p:txBody>
          <a:bodyPr vert="horz" wrap="square" lIns="0" tIns="8741" rIns="0" bIns="0" rtlCol="0">
            <a:spAutoFit/>
          </a:bodyPr>
          <a:lstStyle/>
          <a:p>
            <a:pPr marL="13447" marR="5379" indent="672">
              <a:lnSpc>
                <a:spcPct val="104800"/>
              </a:lnSpc>
              <a:spcBef>
                <a:spcPts val="69"/>
              </a:spcBef>
            </a:pPr>
            <a:r>
              <a:rPr sz="582" spc="-21" dirty="0">
                <a:solidFill>
                  <a:srgbClr val="151118"/>
                </a:solidFill>
                <a:latin typeface="Arial"/>
                <a:cs typeface="Arial"/>
              </a:rPr>
              <a:t>""Data </a:t>
            </a:r>
            <a:r>
              <a:rPr sz="582" spc="16" dirty="0">
                <a:solidFill>
                  <a:srgbClr val="151118"/>
                </a:solidFill>
                <a:latin typeface="Arial"/>
                <a:cs typeface="Arial"/>
              </a:rPr>
              <a:t>sourced from Ind</a:t>
            </a:r>
            <a:r>
              <a:rPr sz="582" spc="16" dirty="0">
                <a:solidFill>
                  <a:srgbClr val="2F1608"/>
                </a:solidFill>
                <a:latin typeface="Arial"/>
                <a:cs typeface="Arial"/>
              </a:rPr>
              <a:t>i</a:t>
            </a:r>
            <a:r>
              <a:rPr sz="582" spc="16" dirty="0">
                <a:solidFill>
                  <a:srgbClr val="151118"/>
                </a:solidFill>
                <a:latin typeface="Arial"/>
                <a:cs typeface="Arial"/>
              </a:rPr>
              <a:t>o </a:t>
            </a:r>
            <a:r>
              <a:rPr sz="582" spc="26" dirty="0">
                <a:solidFill>
                  <a:srgbClr val="151118"/>
                </a:solidFill>
                <a:latin typeface="Arial"/>
                <a:cs typeface="Arial"/>
              </a:rPr>
              <a:t>Subbas</a:t>
            </a:r>
            <a:r>
              <a:rPr sz="582" spc="26" dirty="0">
                <a:solidFill>
                  <a:srgbClr val="081831"/>
                </a:solidFill>
                <a:latin typeface="Arial"/>
                <a:cs typeface="Arial"/>
              </a:rPr>
              <a:t>i</a:t>
            </a:r>
            <a:r>
              <a:rPr sz="582" spc="26" dirty="0">
                <a:solidFill>
                  <a:srgbClr val="151118"/>
                </a:solidFill>
                <a:latin typeface="Arial"/>
                <a:cs typeface="Arial"/>
              </a:rPr>
              <a:t>n </a:t>
            </a:r>
            <a:r>
              <a:rPr sz="582" spc="21" dirty="0">
                <a:solidFill>
                  <a:srgbClr val="151118"/>
                </a:solidFill>
                <a:latin typeface="Arial"/>
                <a:cs typeface="Arial"/>
              </a:rPr>
              <a:t>Annual </a:t>
            </a:r>
            <a:r>
              <a:rPr sz="582" spc="11" dirty="0">
                <a:solidFill>
                  <a:srgbClr val="010103"/>
                </a:solidFill>
                <a:latin typeface="Arial"/>
                <a:cs typeface="Arial"/>
              </a:rPr>
              <a:t>Report  </a:t>
            </a:r>
            <a:r>
              <a:rPr sz="582" spc="5" dirty="0">
                <a:solidFill>
                  <a:srgbClr val="151118"/>
                </a:solidFill>
                <a:latin typeface="Arial"/>
                <a:cs typeface="Arial"/>
              </a:rPr>
              <a:t>for </a:t>
            </a:r>
            <a:r>
              <a:rPr sz="582" spc="16" dirty="0">
                <a:solidFill>
                  <a:srgbClr val="151118"/>
                </a:solidFill>
                <a:latin typeface="Arial"/>
                <a:cs typeface="Arial"/>
              </a:rPr>
              <a:t>Water </a:t>
            </a:r>
            <a:r>
              <a:rPr sz="582" spc="11" dirty="0">
                <a:solidFill>
                  <a:srgbClr val="151118"/>
                </a:solidFill>
                <a:latin typeface="Arial"/>
                <a:cs typeface="Arial"/>
              </a:rPr>
              <a:t>Year </a:t>
            </a:r>
            <a:r>
              <a:rPr sz="582" spc="16" dirty="0">
                <a:solidFill>
                  <a:srgbClr val="151118"/>
                </a:solidFill>
                <a:latin typeface="Arial"/>
                <a:cs typeface="Arial"/>
              </a:rPr>
              <a:t>2017-2018 </a:t>
            </a:r>
            <a:r>
              <a:rPr sz="582" spc="11" dirty="0">
                <a:solidFill>
                  <a:srgbClr val="34343B"/>
                </a:solidFill>
                <a:latin typeface="Arial"/>
                <a:cs typeface="Arial"/>
              </a:rPr>
              <a:t>(</a:t>
            </a:r>
            <a:r>
              <a:rPr sz="582" spc="11" dirty="0">
                <a:solidFill>
                  <a:srgbClr val="151118"/>
                </a:solidFill>
                <a:latin typeface="Arial"/>
                <a:cs typeface="Arial"/>
              </a:rPr>
              <a:t>Stantec,</a:t>
            </a:r>
            <a:r>
              <a:rPr sz="582" spc="74" dirty="0">
                <a:solidFill>
                  <a:srgbClr val="151118"/>
                </a:solidFill>
                <a:latin typeface="Arial"/>
                <a:cs typeface="Arial"/>
              </a:rPr>
              <a:t> </a:t>
            </a:r>
            <a:r>
              <a:rPr sz="582" spc="21" dirty="0">
                <a:solidFill>
                  <a:srgbClr val="151118"/>
                </a:solidFill>
                <a:latin typeface="Arial"/>
                <a:cs typeface="Arial"/>
              </a:rPr>
              <a:t>2019)</a:t>
            </a:r>
            <a:endParaRPr sz="582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179017" y="2083630"/>
            <a:ext cx="2157580" cy="152078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900" b="1" spc="5" dirty="0">
                <a:solidFill>
                  <a:srgbClr val="010103"/>
                </a:solidFill>
                <a:latin typeface="Arial"/>
                <a:cs typeface="Arial"/>
              </a:rPr>
              <a:t>Wells </a:t>
            </a:r>
            <a:r>
              <a:rPr sz="900" b="1" spc="11" dirty="0">
                <a:solidFill>
                  <a:srgbClr val="010103"/>
                </a:solidFill>
                <a:latin typeface="Arial"/>
                <a:cs typeface="Arial"/>
              </a:rPr>
              <a:t>with Hydrographs </a:t>
            </a:r>
            <a:r>
              <a:rPr sz="900" b="1" spc="32" dirty="0">
                <a:solidFill>
                  <a:srgbClr val="010103"/>
                </a:solidFill>
                <a:latin typeface="Arial"/>
                <a:cs typeface="Arial"/>
              </a:rPr>
              <a:t>in </a:t>
            </a:r>
            <a:r>
              <a:rPr sz="900" b="1" spc="16" dirty="0">
                <a:solidFill>
                  <a:srgbClr val="010103"/>
                </a:solidFill>
                <a:latin typeface="Arial"/>
                <a:cs typeface="Arial"/>
              </a:rPr>
              <a:t>Figure</a:t>
            </a:r>
            <a:r>
              <a:rPr sz="900" b="1" spc="-53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900" b="1" spc="16" dirty="0">
                <a:solidFill>
                  <a:srgbClr val="010103"/>
                </a:solidFill>
                <a:latin typeface="Arial"/>
                <a:cs typeface="Arial"/>
              </a:rPr>
              <a:t>4-3</a:t>
            </a:r>
            <a:endParaRPr sz="9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580415" y="2361816"/>
            <a:ext cx="98164" cy="160222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953" spc="21" dirty="0">
                <a:solidFill>
                  <a:srgbClr val="936208"/>
                </a:solidFill>
                <a:latin typeface="Arial"/>
                <a:cs typeface="Arial"/>
              </a:rPr>
              <a:t>0</a:t>
            </a:r>
            <a:endParaRPr sz="953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619583" y="2521178"/>
            <a:ext cx="110938" cy="225303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1376" spc="-42" dirty="0">
                <a:solidFill>
                  <a:srgbClr val="010103"/>
                </a:solidFill>
                <a:latin typeface="Arial"/>
                <a:cs typeface="Arial"/>
              </a:rPr>
              <a:t>♦</a:t>
            </a:r>
            <a:endParaRPr sz="1376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612566" y="2632086"/>
            <a:ext cx="121696" cy="56757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>
              <a:spcBef>
                <a:spcPts val="106"/>
              </a:spcBef>
            </a:pPr>
            <a:r>
              <a:rPr sz="1800" spc="-212" dirty="0">
                <a:solidFill>
                  <a:srgbClr val="C60193"/>
                </a:solidFill>
                <a:latin typeface="Times New Roman"/>
                <a:cs typeface="Times New Roman"/>
              </a:rPr>
              <a:t>....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626026" y="2903004"/>
            <a:ext cx="102870" cy="225303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>
              <a:spcBef>
                <a:spcPts val="106"/>
              </a:spcBef>
            </a:pPr>
            <a:r>
              <a:rPr sz="1376" spc="-26" dirty="0">
                <a:solidFill>
                  <a:srgbClr val="F90101"/>
                </a:solidFill>
                <a:latin typeface="Arial"/>
                <a:cs typeface="Arial"/>
              </a:rPr>
              <a:t>■</a:t>
            </a:r>
            <a:endParaRPr sz="1376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615857" y="3110982"/>
            <a:ext cx="116317" cy="368612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>
              <a:spcBef>
                <a:spcPts val="106"/>
              </a:spcBef>
            </a:pPr>
            <a:r>
              <a:rPr sz="1006" b="1" spc="-132" dirty="0">
                <a:solidFill>
                  <a:srgbClr val="0162E8"/>
                </a:solidFill>
                <a:latin typeface="Arial"/>
                <a:cs typeface="Arial"/>
              </a:rPr>
              <a:t>.A.</a:t>
            </a:r>
            <a:endParaRPr sz="1006">
              <a:latin typeface="Arial"/>
              <a:cs typeface="Arial"/>
            </a:endParaRPr>
          </a:p>
          <a:p>
            <a:pPr marL="3362">
              <a:spcBef>
                <a:spcPts val="64"/>
              </a:spcBef>
            </a:pPr>
            <a:r>
              <a:rPr sz="1218" spc="16" dirty="0">
                <a:solidFill>
                  <a:srgbClr val="495D80"/>
                </a:solidFill>
                <a:latin typeface="Arial"/>
                <a:cs typeface="Arial"/>
              </a:rPr>
              <a:t>◊</a:t>
            </a:r>
            <a:endParaRPr sz="1218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998116" y="2317830"/>
            <a:ext cx="911038" cy="1151975"/>
          </a:xfrm>
          <a:prstGeom prst="rect">
            <a:avLst/>
          </a:prstGeom>
        </p:spPr>
        <p:txBody>
          <a:bodyPr vert="horz" wrap="square" lIns="0" tIns="63874" rIns="0" bIns="0" rtlCol="0">
            <a:spAutoFit/>
          </a:bodyPr>
          <a:lstStyle/>
          <a:p>
            <a:pPr marL="13447">
              <a:spcBef>
                <a:spcPts val="503"/>
              </a:spcBef>
            </a:pPr>
            <a:r>
              <a:rPr sz="900" spc="11" dirty="0">
                <a:solidFill>
                  <a:srgbClr val="010103"/>
                </a:solidFill>
                <a:latin typeface="Arial"/>
                <a:cs typeface="Arial"/>
              </a:rPr>
              <a:t>03S04E20F01S</a:t>
            </a:r>
            <a:endParaRPr sz="900">
              <a:latin typeface="Arial"/>
              <a:cs typeface="Arial"/>
            </a:endParaRPr>
          </a:p>
          <a:p>
            <a:pPr marL="13447">
              <a:spcBef>
                <a:spcPts val="402"/>
              </a:spcBef>
            </a:pPr>
            <a:r>
              <a:rPr sz="900" spc="11" dirty="0">
                <a:solidFill>
                  <a:srgbClr val="010103"/>
                </a:solidFill>
                <a:latin typeface="Arial"/>
                <a:cs typeface="Arial"/>
              </a:rPr>
              <a:t>04S05E05K0</a:t>
            </a:r>
            <a:r>
              <a:rPr sz="900" spc="16" dirty="0">
                <a:solidFill>
                  <a:srgbClr val="010103"/>
                </a:solidFill>
                <a:latin typeface="Arial"/>
                <a:cs typeface="Arial"/>
              </a:rPr>
              <a:t>1</a:t>
            </a:r>
            <a:r>
              <a:rPr sz="900" spc="-116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900" spc="26" dirty="0">
                <a:solidFill>
                  <a:srgbClr val="010103"/>
                </a:solidFill>
                <a:latin typeface="Arial"/>
                <a:cs typeface="Arial"/>
              </a:rPr>
              <a:t>S</a:t>
            </a:r>
            <a:endParaRPr sz="900">
              <a:latin typeface="Arial"/>
              <a:cs typeface="Arial"/>
            </a:endParaRPr>
          </a:p>
          <a:p>
            <a:pPr marL="13447">
              <a:spcBef>
                <a:spcPts val="386"/>
              </a:spcBef>
            </a:pPr>
            <a:r>
              <a:rPr sz="900" spc="16" dirty="0">
                <a:solidFill>
                  <a:srgbClr val="010103"/>
                </a:solidFill>
                <a:latin typeface="Arial"/>
                <a:cs typeface="Arial"/>
              </a:rPr>
              <a:t>04S05E36M01</a:t>
            </a:r>
            <a:r>
              <a:rPr sz="900" spc="-121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900" spc="26" dirty="0">
                <a:solidFill>
                  <a:srgbClr val="010103"/>
                </a:solidFill>
                <a:latin typeface="Arial"/>
                <a:cs typeface="Arial"/>
              </a:rPr>
              <a:t>S</a:t>
            </a:r>
            <a:endParaRPr sz="900">
              <a:latin typeface="Arial"/>
              <a:cs typeface="Arial"/>
            </a:endParaRPr>
          </a:p>
          <a:p>
            <a:pPr marL="13447">
              <a:spcBef>
                <a:spcPts val="397"/>
              </a:spcBef>
            </a:pPr>
            <a:r>
              <a:rPr sz="900" spc="16" dirty="0">
                <a:solidFill>
                  <a:srgbClr val="010103"/>
                </a:solidFill>
                <a:latin typeface="Arial"/>
                <a:cs typeface="Arial"/>
              </a:rPr>
              <a:t>04S06E22C01</a:t>
            </a:r>
            <a:r>
              <a:rPr sz="900" spc="-138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900" spc="26" dirty="0">
                <a:solidFill>
                  <a:srgbClr val="010103"/>
                </a:solidFill>
                <a:latin typeface="Arial"/>
                <a:cs typeface="Arial"/>
              </a:rPr>
              <a:t>S</a:t>
            </a:r>
            <a:endParaRPr sz="900">
              <a:latin typeface="Arial"/>
              <a:cs typeface="Arial"/>
            </a:endParaRPr>
          </a:p>
          <a:p>
            <a:pPr marL="13447">
              <a:spcBef>
                <a:spcPts val="402"/>
              </a:spcBef>
            </a:pPr>
            <a:r>
              <a:rPr sz="900" spc="11" dirty="0">
                <a:solidFill>
                  <a:srgbClr val="010103"/>
                </a:solidFill>
                <a:latin typeface="Arial"/>
                <a:cs typeface="Arial"/>
              </a:rPr>
              <a:t>05S06E11B01S</a:t>
            </a:r>
            <a:endParaRPr sz="900">
              <a:latin typeface="Arial"/>
              <a:cs typeface="Arial"/>
            </a:endParaRPr>
          </a:p>
          <a:p>
            <a:pPr marL="13447">
              <a:spcBef>
                <a:spcPts val="371"/>
              </a:spcBef>
            </a:pPr>
            <a:r>
              <a:rPr sz="900" spc="11" dirty="0">
                <a:solidFill>
                  <a:srgbClr val="010103"/>
                </a:solidFill>
                <a:latin typeface="Arial"/>
                <a:cs typeface="Arial"/>
              </a:rPr>
              <a:t>05S06E11B01S</a:t>
            </a:r>
            <a:endParaRPr sz="9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013616" y="3663263"/>
            <a:ext cx="2478293" cy="1582277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397352">
              <a:spcBef>
                <a:spcPts val="106"/>
              </a:spcBef>
            </a:pPr>
            <a:r>
              <a:rPr sz="900" b="1" spc="11" dirty="0">
                <a:solidFill>
                  <a:srgbClr val="010103"/>
                </a:solidFill>
                <a:latin typeface="Arial"/>
                <a:cs typeface="Arial"/>
              </a:rPr>
              <a:t>Replenishment</a:t>
            </a:r>
            <a:r>
              <a:rPr sz="900" b="1" spc="127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900" b="1" spc="21" dirty="0">
                <a:solidFill>
                  <a:srgbClr val="010103"/>
                </a:solidFill>
                <a:latin typeface="Arial"/>
                <a:cs typeface="Arial"/>
              </a:rPr>
              <a:t>Infrastructure</a:t>
            </a:r>
            <a:endParaRPr sz="900">
              <a:latin typeface="Arial"/>
              <a:cs typeface="Arial"/>
            </a:endParaRPr>
          </a:p>
          <a:p>
            <a:pPr marL="600398">
              <a:spcBef>
                <a:spcPts val="736"/>
              </a:spcBef>
            </a:pPr>
            <a:r>
              <a:rPr sz="900" spc="11" dirty="0">
                <a:solidFill>
                  <a:srgbClr val="010103"/>
                </a:solidFill>
                <a:latin typeface="Arial"/>
                <a:cs typeface="Arial"/>
              </a:rPr>
              <a:t>Direct Replenishment</a:t>
            </a:r>
            <a:r>
              <a:rPr sz="900" spc="148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900" spc="11" dirty="0">
                <a:solidFill>
                  <a:srgbClr val="010103"/>
                </a:solidFill>
                <a:latin typeface="Arial"/>
                <a:cs typeface="Arial"/>
              </a:rPr>
              <a:t>Facilities</a:t>
            </a:r>
            <a:endParaRPr sz="900">
              <a:latin typeface="Arial"/>
              <a:cs typeface="Arial"/>
            </a:endParaRPr>
          </a:p>
          <a:p>
            <a:pPr marL="593002" marR="18825" indent="-385922">
              <a:lnSpc>
                <a:spcPct val="162500"/>
              </a:lnSpc>
              <a:buClr>
                <a:srgbClr val="C103F4"/>
              </a:buClr>
              <a:buSzPct val="176470"/>
              <a:buChar char="■"/>
              <a:tabLst>
                <a:tab pos="594347" algn="l"/>
                <a:tab pos="595019" algn="l"/>
              </a:tabLst>
            </a:pPr>
            <a:r>
              <a:rPr sz="900" spc="5" dirty="0">
                <a:solidFill>
                  <a:srgbClr val="010103"/>
                </a:solidFill>
                <a:latin typeface="Arial"/>
                <a:cs typeface="Arial"/>
              </a:rPr>
              <a:t>Water </a:t>
            </a:r>
            <a:r>
              <a:rPr sz="900" spc="11" dirty="0">
                <a:solidFill>
                  <a:srgbClr val="010103"/>
                </a:solidFill>
                <a:latin typeface="Arial"/>
                <a:cs typeface="Arial"/>
              </a:rPr>
              <a:t>Reclamation Plants  </a:t>
            </a:r>
            <a:r>
              <a:rPr sz="900" spc="16" dirty="0">
                <a:solidFill>
                  <a:srgbClr val="010103"/>
                </a:solidFill>
                <a:latin typeface="Arial"/>
                <a:cs typeface="Arial"/>
              </a:rPr>
              <a:t>Imported </a:t>
            </a:r>
            <a:r>
              <a:rPr sz="900" spc="5" dirty="0">
                <a:solidFill>
                  <a:srgbClr val="010103"/>
                </a:solidFill>
                <a:latin typeface="Arial"/>
                <a:cs typeface="Arial"/>
              </a:rPr>
              <a:t>Water </a:t>
            </a:r>
            <a:r>
              <a:rPr sz="900" spc="26" dirty="0">
                <a:solidFill>
                  <a:srgbClr val="010103"/>
                </a:solidFill>
                <a:latin typeface="Arial"/>
                <a:cs typeface="Arial"/>
              </a:rPr>
              <a:t>Canals/Aqueducts  </a:t>
            </a:r>
            <a:r>
              <a:rPr sz="900" spc="5" dirty="0">
                <a:solidFill>
                  <a:srgbClr val="010103"/>
                </a:solidFill>
                <a:latin typeface="Arial"/>
                <a:cs typeface="Arial"/>
              </a:rPr>
              <a:t>Mid-Valley</a:t>
            </a:r>
            <a:r>
              <a:rPr sz="900" spc="138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900" spc="11" dirty="0">
                <a:solidFill>
                  <a:srgbClr val="010103"/>
                </a:solidFill>
                <a:latin typeface="Arial"/>
                <a:cs typeface="Arial"/>
              </a:rPr>
              <a:t>Pipeline</a:t>
            </a:r>
            <a:endParaRPr sz="90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741">
              <a:latin typeface="Arial"/>
              <a:cs typeface="Arial"/>
            </a:endParaRPr>
          </a:p>
          <a:p>
            <a:pPr marL="593002" marR="430968" indent="-539887">
              <a:lnSpc>
                <a:spcPct val="80300"/>
              </a:lnSpc>
              <a:tabLst>
                <a:tab pos="594347" algn="l"/>
              </a:tabLst>
            </a:pPr>
            <a:r>
              <a:rPr sz="3653" spc="159" baseline="-24154" dirty="0">
                <a:solidFill>
                  <a:srgbClr val="7C6782"/>
                </a:solidFill>
                <a:latin typeface="Times New Roman"/>
                <a:cs typeface="Times New Roman"/>
              </a:rPr>
              <a:t>D		</a:t>
            </a:r>
            <a:r>
              <a:rPr sz="900" spc="16" dirty="0">
                <a:solidFill>
                  <a:srgbClr val="010103"/>
                </a:solidFill>
                <a:latin typeface="Arial"/>
                <a:cs typeface="Arial"/>
              </a:rPr>
              <a:t>West Whitewater </a:t>
            </a:r>
            <a:r>
              <a:rPr sz="900" spc="11" dirty="0">
                <a:solidFill>
                  <a:srgbClr val="010103"/>
                </a:solidFill>
                <a:latin typeface="Arial"/>
                <a:cs typeface="Arial"/>
              </a:rPr>
              <a:t>Subbasin  </a:t>
            </a:r>
            <a:r>
              <a:rPr sz="900" spc="16" dirty="0">
                <a:solidFill>
                  <a:srgbClr val="010103"/>
                </a:solidFill>
                <a:latin typeface="Arial"/>
                <a:cs typeface="Arial"/>
              </a:rPr>
              <a:t>Management</a:t>
            </a:r>
            <a:r>
              <a:rPr sz="900" spc="64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900" spc="11" dirty="0">
                <a:solidFill>
                  <a:srgbClr val="010103"/>
                </a:solidFill>
                <a:latin typeface="Arial"/>
                <a:cs typeface="Arial"/>
              </a:rPr>
              <a:t>Area</a:t>
            </a:r>
            <a:endParaRPr sz="9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358075" y="5434776"/>
            <a:ext cx="1857039" cy="496780"/>
          </a:xfrm>
          <a:prstGeom prst="rect">
            <a:avLst/>
          </a:prstGeom>
        </p:spPr>
        <p:txBody>
          <a:bodyPr vert="horz" wrap="square" lIns="0" tIns="8741" rIns="0" bIns="0" rtlCol="0">
            <a:spAutoFit/>
          </a:bodyPr>
          <a:lstStyle/>
          <a:p>
            <a:pPr marL="435003" marR="71940" indent="-422228">
              <a:lnSpc>
                <a:spcPct val="103200"/>
              </a:lnSpc>
              <a:spcBef>
                <a:spcPts val="69"/>
              </a:spcBef>
            </a:pPr>
            <a:r>
              <a:rPr sz="900" b="1" spc="11" dirty="0">
                <a:solidFill>
                  <a:srgbClr val="010103"/>
                </a:solidFill>
                <a:latin typeface="Arial"/>
                <a:cs typeface="Arial"/>
              </a:rPr>
              <a:t>Coachella </a:t>
            </a:r>
            <a:r>
              <a:rPr sz="900" b="1" dirty="0">
                <a:solidFill>
                  <a:srgbClr val="010103"/>
                </a:solidFill>
                <a:latin typeface="Arial"/>
                <a:cs typeface="Arial"/>
              </a:rPr>
              <a:t>Valley </a:t>
            </a:r>
            <a:r>
              <a:rPr sz="900" b="1" spc="5" dirty="0">
                <a:solidFill>
                  <a:srgbClr val="010103"/>
                </a:solidFill>
                <a:latin typeface="Arial"/>
                <a:cs typeface="Arial"/>
              </a:rPr>
              <a:t>Water </a:t>
            </a:r>
            <a:r>
              <a:rPr sz="900" b="1" spc="11" dirty="0">
                <a:solidFill>
                  <a:srgbClr val="010103"/>
                </a:solidFill>
                <a:latin typeface="Arial"/>
                <a:cs typeface="Arial"/>
              </a:rPr>
              <a:t>District  Areas </a:t>
            </a:r>
            <a:r>
              <a:rPr sz="900" b="1" spc="5" dirty="0">
                <a:solidFill>
                  <a:srgbClr val="010103"/>
                </a:solidFill>
                <a:latin typeface="Arial"/>
                <a:cs typeface="Arial"/>
              </a:rPr>
              <a:t>of</a:t>
            </a:r>
            <a:r>
              <a:rPr sz="900" b="1" spc="79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900" b="1" spc="11" dirty="0">
                <a:solidFill>
                  <a:srgbClr val="010103"/>
                </a:solidFill>
                <a:latin typeface="Arial"/>
                <a:cs typeface="Arial"/>
              </a:rPr>
              <a:t>Benefit</a:t>
            </a:r>
            <a:endParaRPr sz="900">
              <a:latin typeface="Arial"/>
              <a:cs typeface="Arial"/>
            </a:endParaRPr>
          </a:p>
          <a:p>
            <a:pPr marL="256161">
              <a:spcBef>
                <a:spcPts val="492"/>
              </a:spcBef>
            </a:pPr>
            <a:r>
              <a:rPr sz="900" spc="21" dirty="0">
                <a:solidFill>
                  <a:srgbClr val="010103"/>
                </a:solidFill>
                <a:latin typeface="Arial"/>
                <a:cs typeface="Arial"/>
              </a:rPr>
              <a:t>Mission </a:t>
            </a:r>
            <a:r>
              <a:rPr sz="900" spc="11" dirty="0">
                <a:solidFill>
                  <a:srgbClr val="010103"/>
                </a:solidFill>
                <a:latin typeface="Arial"/>
                <a:cs typeface="Arial"/>
              </a:rPr>
              <a:t>Creek Subbasin</a:t>
            </a:r>
            <a:r>
              <a:rPr sz="900" spc="90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900" spc="16" dirty="0">
                <a:solidFill>
                  <a:srgbClr val="010103"/>
                </a:solidFill>
                <a:latin typeface="Arial"/>
                <a:cs typeface="Arial"/>
              </a:rPr>
              <a:t>AOB</a:t>
            </a:r>
            <a:endParaRPr sz="9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020905" y="5636134"/>
            <a:ext cx="1860401" cy="102667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40340">
              <a:lnSpc>
                <a:spcPts val="2319"/>
              </a:lnSpc>
              <a:spcBef>
                <a:spcPts val="106"/>
              </a:spcBef>
            </a:pPr>
            <a:r>
              <a:rPr sz="2594" spc="74" dirty="0">
                <a:solidFill>
                  <a:srgbClr val="0162E8"/>
                </a:solidFill>
                <a:latin typeface="Times New Roman"/>
                <a:cs typeface="Times New Roman"/>
              </a:rPr>
              <a:t>D</a:t>
            </a:r>
            <a:endParaRPr sz="2594">
              <a:latin typeface="Times New Roman"/>
              <a:cs typeface="Times New Roman"/>
            </a:endParaRPr>
          </a:p>
          <a:p>
            <a:pPr marL="40340">
              <a:lnSpc>
                <a:spcPts val="2165"/>
              </a:lnSpc>
              <a:tabLst>
                <a:tab pos="592330" algn="l"/>
              </a:tabLst>
            </a:pPr>
            <a:r>
              <a:rPr sz="3891" spc="110" baseline="-24943" dirty="0">
                <a:solidFill>
                  <a:srgbClr val="4B7200"/>
                </a:solidFill>
                <a:latin typeface="Times New Roman"/>
                <a:cs typeface="Times New Roman"/>
              </a:rPr>
              <a:t>D	</a:t>
            </a:r>
            <a:r>
              <a:rPr sz="900" spc="16" dirty="0">
                <a:solidFill>
                  <a:srgbClr val="010103"/>
                </a:solidFill>
                <a:latin typeface="Arial"/>
                <a:cs typeface="Arial"/>
              </a:rPr>
              <a:t>West </a:t>
            </a:r>
            <a:r>
              <a:rPr sz="900" spc="11" dirty="0">
                <a:solidFill>
                  <a:srgbClr val="010103"/>
                </a:solidFill>
                <a:latin typeface="Arial"/>
                <a:cs typeface="Arial"/>
              </a:rPr>
              <a:t>Whitewater</a:t>
            </a:r>
            <a:r>
              <a:rPr sz="900" spc="101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900" spc="11" dirty="0">
                <a:solidFill>
                  <a:srgbClr val="010103"/>
                </a:solidFill>
                <a:latin typeface="Arial"/>
                <a:cs typeface="Arial"/>
              </a:rPr>
              <a:t>River</a:t>
            </a:r>
            <a:endParaRPr sz="900">
              <a:latin typeface="Arial"/>
              <a:cs typeface="Arial"/>
            </a:endParaRPr>
          </a:p>
          <a:p>
            <a:pPr marL="592330">
              <a:lnSpc>
                <a:spcPts val="249"/>
              </a:lnSpc>
            </a:pPr>
            <a:r>
              <a:rPr sz="900" spc="11" dirty="0">
                <a:solidFill>
                  <a:srgbClr val="010103"/>
                </a:solidFill>
                <a:latin typeface="Arial"/>
                <a:cs typeface="Arial"/>
              </a:rPr>
              <a:t>Subbasin</a:t>
            </a:r>
            <a:r>
              <a:rPr sz="900" spc="37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900" spc="16" dirty="0">
                <a:solidFill>
                  <a:srgbClr val="010103"/>
                </a:solidFill>
                <a:latin typeface="Arial"/>
                <a:cs typeface="Arial"/>
              </a:rPr>
              <a:t>AOB</a:t>
            </a:r>
            <a:endParaRPr sz="900">
              <a:latin typeface="Arial"/>
              <a:cs typeface="Arial"/>
            </a:endParaRPr>
          </a:p>
          <a:p>
            <a:pPr marL="40340">
              <a:lnSpc>
                <a:spcPts val="2276"/>
              </a:lnSpc>
              <a:tabLst>
                <a:tab pos="592330" algn="l"/>
              </a:tabLst>
            </a:pPr>
            <a:r>
              <a:rPr sz="3891" spc="110" baseline="-23809" dirty="0">
                <a:solidFill>
                  <a:srgbClr val="A73600"/>
                </a:solidFill>
                <a:latin typeface="Times New Roman"/>
                <a:cs typeface="Times New Roman"/>
              </a:rPr>
              <a:t>D	</a:t>
            </a:r>
            <a:r>
              <a:rPr sz="900" spc="16" dirty="0">
                <a:solidFill>
                  <a:srgbClr val="010103"/>
                </a:solidFill>
                <a:latin typeface="Arial"/>
                <a:cs typeface="Arial"/>
              </a:rPr>
              <a:t>East </a:t>
            </a:r>
            <a:r>
              <a:rPr sz="900" spc="11" dirty="0">
                <a:solidFill>
                  <a:srgbClr val="010103"/>
                </a:solidFill>
                <a:latin typeface="Arial"/>
                <a:cs typeface="Arial"/>
              </a:rPr>
              <a:t>Whitewater</a:t>
            </a:r>
            <a:r>
              <a:rPr sz="900" spc="106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900" spc="11" dirty="0">
                <a:solidFill>
                  <a:srgbClr val="010103"/>
                </a:solidFill>
                <a:latin typeface="Arial"/>
                <a:cs typeface="Arial"/>
              </a:rPr>
              <a:t>River</a:t>
            </a:r>
            <a:endParaRPr sz="900">
              <a:latin typeface="Arial"/>
              <a:cs typeface="Arial"/>
            </a:endParaRPr>
          </a:p>
          <a:p>
            <a:pPr marL="592330">
              <a:lnSpc>
                <a:spcPts val="920"/>
              </a:lnSpc>
            </a:pPr>
            <a:r>
              <a:rPr sz="900" spc="11" dirty="0">
                <a:solidFill>
                  <a:srgbClr val="010103"/>
                </a:solidFill>
                <a:latin typeface="Arial"/>
                <a:cs typeface="Arial"/>
              </a:rPr>
              <a:t>Subbasin</a:t>
            </a:r>
            <a:r>
              <a:rPr sz="900" spc="53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900" spc="11" dirty="0">
                <a:solidFill>
                  <a:srgbClr val="010103"/>
                </a:solidFill>
                <a:latin typeface="Arial"/>
                <a:cs typeface="Arial"/>
              </a:rPr>
              <a:t>AOB</a:t>
            </a:r>
            <a:endParaRPr sz="9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578919" y="6976237"/>
            <a:ext cx="1212252" cy="681582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  <a:tabLst>
                <a:tab pos="1198106" algn="l"/>
              </a:tabLst>
            </a:pPr>
            <a:r>
              <a:rPr sz="4341" i="1" spc="424" dirty="0">
                <a:solidFill>
                  <a:srgbClr val="010103"/>
                </a:solidFill>
                <a:latin typeface="Times New Roman"/>
                <a:cs typeface="Times New Roman"/>
              </a:rPr>
              <a:t>l</a:t>
            </a:r>
            <a:r>
              <a:rPr sz="4341" i="1" u="dbl" dirty="0">
                <a:solidFill>
                  <a:srgbClr val="010103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endParaRPr sz="4341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821484" y="7177002"/>
            <a:ext cx="77321" cy="119441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688" b="1" spc="11" dirty="0">
                <a:solidFill>
                  <a:srgbClr val="010103"/>
                </a:solidFill>
                <a:latin typeface="Arial"/>
                <a:cs typeface="Arial"/>
              </a:rPr>
              <a:t>0</a:t>
            </a:r>
            <a:endParaRPr sz="688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394618" y="7170271"/>
            <a:ext cx="361054" cy="127584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  <a:tabLst>
                <a:tab pos="298518" algn="l"/>
              </a:tabLst>
            </a:pPr>
            <a:r>
              <a:rPr sz="688" b="1" spc="11" dirty="0">
                <a:solidFill>
                  <a:srgbClr val="010103"/>
                </a:solidFill>
                <a:latin typeface="Arial"/>
                <a:cs typeface="Arial"/>
              </a:rPr>
              <a:t>2	</a:t>
            </a:r>
            <a:r>
              <a:rPr sz="741" b="1" spc="11" dirty="0">
                <a:solidFill>
                  <a:srgbClr val="151118"/>
                </a:solidFill>
                <a:latin typeface="Times New Roman"/>
                <a:cs typeface="Times New Roman"/>
              </a:rPr>
              <a:t>3</a:t>
            </a:r>
            <a:endParaRPr sz="741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964158" y="7170271"/>
            <a:ext cx="75976" cy="127584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741" b="1" spc="11" dirty="0">
                <a:solidFill>
                  <a:srgbClr val="010103"/>
                </a:solidFill>
                <a:latin typeface="Times New Roman"/>
                <a:cs typeface="Times New Roman"/>
              </a:rPr>
              <a:t>4</a:t>
            </a:r>
            <a:endParaRPr sz="741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250197" y="7170271"/>
            <a:ext cx="75976" cy="127584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741" b="1" spc="11" dirty="0">
                <a:solidFill>
                  <a:srgbClr val="010103"/>
                </a:solidFill>
                <a:latin typeface="Times New Roman"/>
                <a:cs typeface="Times New Roman"/>
              </a:rPr>
              <a:t>5</a:t>
            </a:r>
            <a:endParaRPr sz="741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031538" y="7266913"/>
            <a:ext cx="755052" cy="52679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3335" b="1" spc="-196" dirty="0">
                <a:solidFill>
                  <a:srgbClr val="0C2A69"/>
                </a:solidFill>
                <a:latin typeface="Arial"/>
                <a:cs typeface="Arial"/>
              </a:rPr>
              <a:t>WEI</a:t>
            </a:r>
            <a:endParaRPr sz="3335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389372" y="7331949"/>
            <a:ext cx="430306" cy="10315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582" spc="-32" dirty="0">
                <a:solidFill>
                  <a:srgbClr val="151118"/>
                </a:solidFill>
                <a:latin typeface="Arial"/>
                <a:cs typeface="Arial"/>
              </a:rPr>
              <a:t>Author </a:t>
            </a:r>
            <a:r>
              <a:rPr sz="582" dirty="0">
                <a:solidFill>
                  <a:srgbClr val="34343B"/>
                </a:solidFill>
                <a:latin typeface="Arial"/>
                <a:cs typeface="Arial"/>
              </a:rPr>
              <a:t>:</a:t>
            </a:r>
            <a:r>
              <a:rPr sz="582" spc="21" dirty="0">
                <a:solidFill>
                  <a:srgbClr val="34343B"/>
                </a:solidFill>
                <a:latin typeface="Arial"/>
                <a:cs typeface="Arial"/>
              </a:rPr>
              <a:t> </a:t>
            </a:r>
            <a:r>
              <a:rPr sz="582" spc="21" dirty="0">
                <a:solidFill>
                  <a:srgbClr val="010103"/>
                </a:solidFill>
                <a:latin typeface="Arial"/>
                <a:cs typeface="Arial"/>
              </a:rPr>
              <a:t>EM</a:t>
            </a:r>
            <a:endParaRPr sz="582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309104" y="7324304"/>
            <a:ext cx="258856" cy="119441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688" b="1" spc="16" dirty="0">
                <a:solidFill>
                  <a:srgbClr val="722605"/>
                </a:solidFill>
                <a:latin typeface="Arial"/>
                <a:cs typeface="Arial"/>
              </a:rPr>
              <a:t>Miles</a:t>
            </a:r>
            <a:endParaRPr sz="688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008550" y="7370714"/>
            <a:ext cx="1081816" cy="10315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582" i="1" spc="16" dirty="0">
                <a:solidFill>
                  <a:srgbClr val="151118"/>
                </a:solidFill>
                <a:latin typeface="Arial"/>
                <a:cs typeface="Arial"/>
              </a:rPr>
              <a:t>2019-2020 </a:t>
            </a:r>
            <a:r>
              <a:rPr sz="582" i="1" spc="5" dirty="0">
                <a:solidFill>
                  <a:srgbClr val="010103"/>
                </a:solidFill>
                <a:latin typeface="Arial"/>
                <a:cs typeface="Arial"/>
              </a:rPr>
              <a:t>Engineer </a:t>
            </a:r>
            <a:r>
              <a:rPr sz="582" i="1" spc="11" dirty="0">
                <a:solidFill>
                  <a:srgbClr val="424B5D"/>
                </a:solidFill>
                <a:latin typeface="Arial"/>
                <a:cs typeface="Arial"/>
              </a:rPr>
              <a:t>'</a:t>
            </a:r>
            <a:r>
              <a:rPr sz="582" i="1" spc="11" dirty="0">
                <a:solidFill>
                  <a:srgbClr val="151118"/>
                </a:solidFill>
                <a:latin typeface="Arial"/>
                <a:cs typeface="Arial"/>
              </a:rPr>
              <a:t>s</a:t>
            </a:r>
            <a:r>
              <a:rPr sz="582" i="1" spc="16" dirty="0">
                <a:solidFill>
                  <a:srgbClr val="151118"/>
                </a:solidFill>
                <a:latin typeface="Arial"/>
                <a:cs typeface="Arial"/>
              </a:rPr>
              <a:t> Report</a:t>
            </a:r>
            <a:endParaRPr sz="582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389004" y="7599421"/>
            <a:ext cx="743622" cy="10315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582" spc="11" dirty="0">
                <a:solidFill>
                  <a:srgbClr val="010103"/>
                </a:solidFill>
                <a:latin typeface="Arial"/>
                <a:cs typeface="Arial"/>
              </a:rPr>
              <a:t>File: </a:t>
            </a:r>
            <a:r>
              <a:rPr sz="582" spc="16" dirty="0">
                <a:solidFill>
                  <a:srgbClr val="010103"/>
                </a:solidFill>
                <a:latin typeface="Arial"/>
                <a:cs typeface="Arial"/>
              </a:rPr>
              <a:t>Figure</a:t>
            </a:r>
            <a:r>
              <a:rPr sz="582" spc="11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582" spc="16" dirty="0">
                <a:solidFill>
                  <a:srgbClr val="151118"/>
                </a:solidFill>
                <a:latin typeface="Arial"/>
                <a:cs typeface="Arial"/>
              </a:rPr>
              <a:t>4-1.mxd</a:t>
            </a:r>
            <a:endParaRPr sz="582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799394" y="7105019"/>
            <a:ext cx="840441" cy="812617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215820" indent="-176153">
              <a:spcBef>
                <a:spcPts val="111"/>
              </a:spcBef>
              <a:buClr>
                <a:srgbClr val="593B03"/>
              </a:buClr>
              <a:buSzPct val="34693"/>
              <a:buChar char="■"/>
              <a:tabLst>
                <a:tab pos="216493" algn="l"/>
              </a:tabLst>
            </a:pPr>
            <a:r>
              <a:rPr sz="5188" u="heavy" spc="69" dirty="0">
                <a:solidFill>
                  <a:srgbClr val="936208"/>
                </a:solidFill>
                <a:uFill>
                  <a:solidFill>
                    <a:srgbClr val="936208"/>
                  </a:solidFill>
                </a:uFill>
                <a:latin typeface="Arial"/>
                <a:cs typeface="Arial"/>
              </a:rPr>
              <a:t>-</a:t>
            </a:r>
            <a:r>
              <a:rPr sz="5188" spc="-545" dirty="0">
                <a:solidFill>
                  <a:srgbClr val="936208"/>
                </a:solidFill>
                <a:latin typeface="Arial"/>
                <a:cs typeface="Arial"/>
              </a:rPr>
              <a:t> </a:t>
            </a:r>
            <a:r>
              <a:rPr sz="5188" u="heavy" spc="85" dirty="0">
                <a:solidFill>
                  <a:srgbClr val="936208"/>
                </a:solidFill>
                <a:uFill>
                  <a:solidFill>
                    <a:srgbClr val="936208"/>
                  </a:solidFill>
                </a:uFill>
                <a:latin typeface="Arial"/>
                <a:cs typeface="Arial"/>
              </a:rPr>
              <a:t>-</a:t>
            </a:r>
            <a:endParaRPr sz="5188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718215" y="7504880"/>
            <a:ext cx="556036" cy="168364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1006" spc="11" dirty="0">
                <a:solidFill>
                  <a:srgbClr val="010103"/>
                </a:solidFill>
                <a:latin typeface="Arial"/>
                <a:cs typeface="Arial"/>
              </a:rPr>
              <a:t>I</a:t>
            </a:r>
            <a:r>
              <a:rPr sz="1006" spc="-222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688" b="1" spc="16" dirty="0">
                <a:solidFill>
                  <a:srgbClr val="724B03"/>
                </a:solidFill>
                <a:latin typeface="Arial"/>
                <a:cs typeface="Arial"/>
              </a:rPr>
              <a:t>Kilometers</a:t>
            </a:r>
            <a:endParaRPr sz="688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063623" y="7558719"/>
            <a:ext cx="1019287" cy="10315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582" i="1" spc="16" dirty="0">
                <a:solidFill>
                  <a:srgbClr val="151118"/>
                </a:solidFill>
                <a:latin typeface="Arial"/>
                <a:cs typeface="Arial"/>
              </a:rPr>
              <a:t>Replenishment</a:t>
            </a:r>
            <a:r>
              <a:rPr sz="582" i="1" spc="26" dirty="0">
                <a:solidFill>
                  <a:srgbClr val="151118"/>
                </a:solidFill>
                <a:latin typeface="Arial"/>
                <a:cs typeface="Arial"/>
              </a:rPr>
              <a:t> </a:t>
            </a:r>
            <a:r>
              <a:rPr sz="582" i="1" spc="16" dirty="0">
                <a:solidFill>
                  <a:srgbClr val="151118"/>
                </a:solidFill>
                <a:latin typeface="Arial"/>
                <a:cs typeface="Arial"/>
              </a:rPr>
              <a:t>Assessment</a:t>
            </a:r>
            <a:endParaRPr sz="582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985386" y="6876903"/>
            <a:ext cx="2187835" cy="6576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27429" marR="5379" indent="-314654" algn="r">
              <a:lnSpc>
                <a:spcPct val="101099"/>
              </a:lnSpc>
              <a:spcBef>
                <a:spcPts val="90"/>
              </a:spcBef>
            </a:pPr>
            <a:r>
              <a:rPr sz="1006" b="1" spc="16" dirty="0">
                <a:solidFill>
                  <a:srgbClr val="010103"/>
                </a:solidFill>
                <a:latin typeface="Arial"/>
                <a:cs typeface="Arial"/>
              </a:rPr>
              <a:t>Change </a:t>
            </a:r>
            <a:r>
              <a:rPr sz="1006" b="1" dirty="0">
                <a:solidFill>
                  <a:srgbClr val="010103"/>
                </a:solidFill>
                <a:latin typeface="Arial"/>
                <a:cs typeface="Arial"/>
              </a:rPr>
              <a:t>in</a:t>
            </a:r>
            <a:r>
              <a:rPr sz="1006" b="1" spc="79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1006" b="1" spc="16" dirty="0">
                <a:solidFill>
                  <a:srgbClr val="010103"/>
                </a:solidFill>
                <a:latin typeface="Arial"/>
                <a:cs typeface="Arial"/>
              </a:rPr>
              <a:t>Groundwater</a:t>
            </a:r>
            <a:r>
              <a:rPr sz="1006" b="1" spc="121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1006" b="1" spc="11" dirty="0">
                <a:solidFill>
                  <a:srgbClr val="010103"/>
                </a:solidFill>
                <a:latin typeface="Arial"/>
                <a:cs typeface="Arial"/>
              </a:rPr>
              <a:t>Elevation </a:t>
            </a:r>
            <a:r>
              <a:rPr sz="1006" b="1" spc="5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1006" b="1" spc="11" dirty="0">
                <a:solidFill>
                  <a:srgbClr val="010103"/>
                </a:solidFill>
                <a:latin typeface="Arial"/>
                <a:cs typeface="Arial"/>
              </a:rPr>
              <a:t>in </a:t>
            </a:r>
            <a:r>
              <a:rPr sz="1006" b="1" spc="5" dirty="0">
                <a:solidFill>
                  <a:srgbClr val="010103"/>
                </a:solidFill>
                <a:latin typeface="Arial"/>
                <a:cs typeface="Arial"/>
              </a:rPr>
              <a:t>the </a:t>
            </a:r>
            <a:r>
              <a:rPr sz="1006" b="1" spc="16" dirty="0">
                <a:solidFill>
                  <a:srgbClr val="010103"/>
                </a:solidFill>
                <a:latin typeface="Arial"/>
                <a:cs typeface="Arial"/>
              </a:rPr>
              <a:t>West Whitewater</a:t>
            </a:r>
            <a:r>
              <a:rPr sz="1006" b="1" spc="169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1006" b="1" spc="11" dirty="0">
                <a:solidFill>
                  <a:srgbClr val="010103"/>
                </a:solidFill>
                <a:latin typeface="Arial"/>
                <a:cs typeface="Arial"/>
              </a:rPr>
              <a:t>River</a:t>
            </a:r>
            <a:endParaRPr sz="1006">
              <a:latin typeface="Arial"/>
              <a:cs typeface="Arial"/>
            </a:endParaRPr>
          </a:p>
          <a:p>
            <a:pPr marR="6723" algn="r">
              <a:lnSpc>
                <a:spcPts val="1175"/>
              </a:lnSpc>
              <a:spcBef>
                <a:spcPts val="16"/>
              </a:spcBef>
            </a:pPr>
            <a:r>
              <a:rPr sz="1006" b="1" spc="21" dirty="0">
                <a:solidFill>
                  <a:srgbClr val="010103"/>
                </a:solidFill>
                <a:latin typeface="Arial"/>
                <a:cs typeface="Arial"/>
              </a:rPr>
              <a:t>Management</a:t>
            </a:r>
            <a:r>
              <a:rPr sz="1006" b="1" spc="32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1006" b="1" spc="11" dirty="0">
                <a:solidFill>
                  <a:srgbClr val="010103"/>
                </a:solidFill>
                <a:latin typeface="Arial"/>
                <a:cs typeface="Arial"/>
              </a:rPr>
              <a:t>Area</a:t>
            </a:r>
            <a:endParaRPr sz="1006">
              <a:latin typeface="Arial"/>
              <a:cs typeface="Arial"/>
            </a:endParaRPr>
          </a:p>
          <a:p>
            <a:pPr marR="5379" algn="r">
              <a:lnSpc>
                <a:spcPts val="1366"/>
              </a:lnSpc>
            </a:pPr>
            <a:r>
              <a:rPr sz="900" b="1" i="1" dirty="0">
                <a:solidFill>
                  <a:srgbClr val="010103"/>
                </a:solidFill>
                <a:latin typeface="Arial"/>
                <a:cs typeface="Arial"/>
              </a:rPr>
              <a:t>WY </a:t>
            </a:r>
            <a:r>
              <a:rPr sz="900" i="1" spc="16" dirty="0">
                <a:solidFill>
                  <a:srgbClr val="010103"/>
                </a:solidFill>
                <a:latin typeface="Arial"/>
                <a:cs typeface="Arial"/>
              </a:rPr>
              <a:t>2017  </a:t>
            </a:r>
            <a:r>
              <a:rPr sz="1165" i="1" spc="-69" dirty="0">
                <a:solidFill>
                  <a:srgbClr val="010103"/>
                </a:solidFill>
                <a:latin typeface="Times New Roman"/>
                <a:cs typeface="Times New Roman"/>
              </a:rPr>
              <a:t>to</a:t>
            </a:r>
            <a:r>
              <a:rPr sz="1165" i="1" spc="11" dirty="0">
                <a:solidFill>
                  <a:srgbClr val="010103"/>
                </a:solidFill>
                <a:latin typeface="Times New Roman"/>
                <a:cs typeface="Times New Roman"/>
              </a:rPr>
              <a:t> </a:t>
            </a:r>
            <a:r>
              <a:rPr sz="900" i="1" spc="11" dirty="0">
                <a:solidFill>
                  <a:srgbClr val="010103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03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9543" y="600034"/>
            <a:ext cx="7433341" cy="15253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" name="object 3"/>
          <p:cNvSpPr/>
          <p:nvPr/>
        </p:nvSpPr>
        <p:spPr>
          <a:xfrm>
            <a:off x="5425857" y="1149351"/>
            <a:ext cx="323609" cy="45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" name="object 4"/>
          <p:cNvSpPr/>
          <p:nvPr/>
        </p:nvSpPr>
        <p:spPr>
          <a:xfrm>
            <a:off x="2407756" y="2144311"/>
            <a:ext cx="7528294" cy="46516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" name="object 5"/>
          <p:cNvSpPr/>
          <p:nvPr/>
        </p:nvSpPr>
        <p:spPr>
          <a:xfrm>
            <a:off x="2557936" y="7274060"/>
            <a:ext cx="439877" cy="4399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8" name="object 8"/>
          <p:cNvSpPr/>
          <p:nvPr/>
        </p:nvSpPr>
        <p:spPr>
          <a:xfrm>
            <a:off x="4767009" y="688060"/>
            <a:ext cx="1188048" cy="0"/>
          </a:xfrm>
          <a:custGeom>
            <a:avLst/>
            <a:gdLst/>
            <a:ahLst/>
            <a:cxnLst/>
            <a:rect l="l" t="t" r="r" b="b"/>
            <a:pathLst>
              <a:path w="1122045">
                <a:moveTo>
                  <a:pt x="0" y="0"/>
                </a:moveTo>
                <a:lnTo>
                  <a:pt x="1121869" y="0"/>
                </a:lnTo>
              </a:path>
            </a:pathLst>
          </a:custGeom>
          <a:ln w="109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" name="object 9"/>
          <p:cNvSpPr/>
          <p:nvPr/>
        </p:nvSpPr>
        <p:spPr>
          <a:xfrm>
            <a:off x="9985463" y="7588047"/>
            <a:ext cx="2197921" cy="0"/>
          </a:xfrm>
          <a:custGeom>
            <a:avLst/>
            <a:gdLst/>
            <a:ahLst/>
            <a:cxnLst/>
            <a:rect l="l" t="t" r="r" b="b"/>
            <a:pathLst>
              <a:path w="2075815">
                <a:moveTo>
                  <a:pt x="0" y="0"/>
                </a:moveTo>
                <a:lnTo>
                  <a:pt x="2075367" y="0"/>
                </a:lnTo>
              </a:path>
            </a:pathLst>
          </a:custGeom>
          <a:ln w="54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" name="object 10"/>
          <p:cNvSpPr/>
          <p:nvPr/>
        </p:nvSpPr>
        <p:spPr>
          <a:xfrm>
            <a:off x="5799849" y="7338020"/>
            <a:ext cx="1463040" cy="0"/>
          </a:xfrm>
          <a:custGeom>
            <a:avLst/>
            <a:gdLst/>
            <a:ahLst/>
            <a:cxnLst/>
            <a:rect l="l" t="t" r="r" b="b"/>
            <a:pathLst>
              <a:path w="1381760">
                <a:moveTo>
                  <a:pt x="0" y="0"/>
                </a:moveTo>
                <a:lnTo>
                  <a:pt x="1381747" y="0"/>
                </a:lnTo>
              </a:path>
            </a:pathLst>
          </a:custGeom>
          <a:ln w="128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" name="object 11"/>
          <p:cNvSpPr/>
          <p:nvPr/>
        </p:nvSpPr>
        <p:spPr>
          <a:xfrm>
            <a:off x="5799849" y="7477570"/>
            <a:ext cx="1986803" cy="0"/>
          </a:xfrm>
          <a:custGeom>
            <a:avLst/>
            <a:gdLst/>
            <a:ahLst/>
            <a:cxnLst/>
            <a:rect l="l" t="t" r="r" b="b"/>
            <a:pathLst>
              <a:path w="1876425">
                <a:moveTo>
                  <a:pt x="0" y="0"/>
                </a:moveTo>
                <a:lnTo>
                  <a:pt x="18758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62" name="object 62"/>
          <p:cNvSpPr txBox="1"/>
          <p:nvPr/>
        </p:nvSpPr>
        <p:spPr>
          <a:xfrm>
            <a:off x="4389374" y="7474636"/>
            <a:ext cx="599739" cy="95686"/>
          </a:xfrm>
          <a:prstGeom prst="rect">
            <a:avLst/>
          </a:prstGeom>
        </p:spPr>
        <p:txBody>
          <a:bodyPr vert="horz" wrap="square" lIns="0" tIns="6051" rIns="0" bIns="0" rtlCol="0">
            <a:spAutoFit/>
          </a:bodyPr>
          <a:lstStyle/>
          <a:p>
            <a:pPr marL="13447">
              <a:spcBef>
                <a:spcPts val="48"/>
              </a:spcBef>
            </a:pPr>
            <a:r>
              <a:rPr sz="582" spc="16" dirty="0">
                <a:solidFill>
                  <a:srgbClr val="010103"/>
                </a:solidFill>
                <a:latin typeface="Arial"/>
                <a:cs typeface="Arial"/>
              </a:rPr>
              <a:t>Da</a:t>
            </a:r>
            <a:r>
              <a:rPr sz="582" spc="16" dirty="0">
                <a:solidFill>
                  <a:srgbClr val="2F1608"/>
                </a:solidFill>
                <a:latin typeface="Arial"/>
                <a:cs typeface="Arial"/>
              </a:rPr>
              <a:t>t</a:t>
            </a:r>
            <a:r>
              <a:rPr sz="582" spc="16" dirty="0">
                <a:solidFill>
                  <a:srgbClr val="151118"/>
                </a:solidFill>
                <a:latin typeface="Arial"/>
                <a:cs typeface="Arial"/>
              </a:rPr>
              <a:t>e</a:t>
            </a:r>
            <a:r>
              <a:rPr sz="582" spc="16" dirty="0">
                <a:solidFill>
                  <a:srgbClr val="424B5D"/>
                </a:solidFill>
                <a:latin typeface="Arial"/>
                <a:cs typeface="Arial"/>
              </a:rPr>
              <a:t>:</a:t>
            </a:r>
            <a:r>
              <a:rPr sz="582" spc="5" dirty="0">
                <a:solidFill>
                  <a:srgbClr val="424B5D"/>
                </a:solidFill>
                <a:latin typeface="Arial"/>
                <a:cs typeface="Arial"/>
              </a:rPr>
              <a:t> </a:t>
            </a:r>
            <a:r>
              <a:rPr sz="582" spc="16" dirty="0">
                <a:solidFill>
                  <a:srgbClr val="151118"/>
                </a:solidFill>
                <a:latin typeface="Arial"/>
                <a:cs typeface="Arial"/>
              </a:rPr>
              <a:t>20190320</a:t>
            </a:r>
            <a:endParaRPr sz="582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334838" y="7470760"/>
            <a:ext cx="758414" cy="95686"/>
          </a:xfrm>
          <a:prstGeom prst="rect">
            <a:avLst/>
          </a:prstGeom>
        </p:spPr>
        <p:txBody>
          <a:bodyPr vert="horz" wrap="square" lIns="0" tIns="6051" rIns="0" bIns="0" rtlCol="0">
            <a:spAutoFit/>
          </a:bodyPr>
          <a:lstStyle/>
          <a:p>
            <a:pPr marL="13447">
              <a:spcBef>
                <a:spcPts val="48"/>
              </a:spcBef>
            </a:pPr>
            <a:r>
              <a:rPr sz="582" i="1" spc="11" dirty="0">
                <a:solidFill>
                  <a:srgbClr val="151118"/>
                </a:solidFill>
                <a:latin typeface="Arial"/>
                <a:cs typeface="Arial"/>
              </a:rPr>
              <a:t>of </a:t>
            </a:r>
            <a:r>
              <a:rPr sz="582" i="1" spc="16" dirty="0">
                <a:solidFill>
                  <a:srgbClr val="151118"/>
                </a:solidFill>
                <a:latin typeface="Arial"/>
                <a:cs typeface="Arial"/>
              </a:rPr>
              <a:t>Water Supply</a:t>
            </a:r>
            <a:r>
              <a:rPr sz="582" i="1" spc="11" dirty="0">
                <a:solidFill>
                  <a:srgbClr val="151118"/>
                </a:solidFill>
                <a:latin typeface="Arial"/>
                <a:cs typeface="Arial"/>
              </a:rPr>
              <a:t> </a:t>
            </a:r>
            <a:r>
              <a:rPr sz="582" i="1" spc="26" dirty="0">
                <a:solidFill>
                  <a:srgbClr val="151118"/>
                </a:solidFill>
                <a:latin typeface="Arial"/>
                <a:cs typeface="Arial"/>
              </a:rPr>
              <a:t>and</a:t>
            </a:r>
            <a:endParaRPr sz="582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1379178" y="7620544"/>
            <a:ext cx="821615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447">
              <a:lnSpc>
                <a:spcPts val="1451"/>
              </a:lnSpc>
            </a:pPr>
            <a:r>
              <a:rPr sz="1218" b="1" spc="11" dirty="0">
                <a:solidFill>
                  <a:srgbClr val="010103"/>
                </a:solidFill>
                <a:latin typeface="Arial"/>
                <a:cs typeface="Arial"/>
              </a:rPr>
              <a:t>Figure</a:t>
            </a:r>
            <a:r>
              <a:rPr sz="1218" b="1" spc="21" dirty="0">
                <a:solidFill>
                  <a:srgbClr val="010103"/>
                </a:solidFill>
                <a:latin typeface="Arial"/>
                <a:cs typeface="Arial"/>
              </a:rPr>
              <a:t> </a:t>
            </a:r>
            <a:r>
              <a:rPr sz="1218" b="1" spc="11" dirty="0">
                <a:solidFill>
                  <a:srgbClr val="010103"/>
                </a:solidFill>
                <a:latin typeface="Arial"/>
                <a:cs typeface="Arial"/>
              </a:rPr>
              <a:t>4-2</a:t>
            </a:r>
            <a:endParaRPr sz="1218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821484" y="7661203"/>
            <a:ext cx="968861" cy="117400"/>
          </a:xfrm>
          <a:prstGeom prst="rect">
            <a:avLst/>
          </a:prstGeom>
        </p:spPr>
        <p:txBody>
          <a:bodyPr vert="horz" wrap="square" lIns="0" tIns="3362" rIns="0" bIns="0" rtlCol="0">
            <a:spAutoFit/>
          </a:bodyPr>
          <a:lstStyle/>
          <a:p>
            <a:pPr marL="13447">
              <a:spcBef>
                <a:spcPts val="26"/>
              </a:spcBef>
            </a:pPr>
            <a:r>
              <a:rPr sz="688" b="1" spc="5" dirty="0">
                <a:solidFill>
                  <a:srgbClr val="010103"/>
                </a:solidFill>
                <a:latin typeface="Arial"/>
                <a:cs typeface="Arial"/>
              </a:rPr>
              <a:t>0 1 </a:t>
            </a:r>
            <a:r>
              <a:rPr sz="688" b="1" spc="32" dirty="0">
                <a:solidFill>
                  <a:srgbClr val="010103"/>
                </a:solidFill>
                <a:latin typeface="Arial"/>
                <a:cs typeface="Arial"/>
              </a:rPr>
              <a:t>2 </a:t>
            </a:r>
            <a:r>
              <a:rPr sz="741" b="1" spc="32" dirty="0">
                <a:solidFill>
                  <a:srgbClr val="010103"/>
                </a:solidFill>
                <a:latin typeface="Times New Roman"/>
                <a:cs typeface="Times New Roman"/>
              </a:rPr>
              <a:t>3 4</a:t>
            </a:r>
            <a:r>
              <a:rPr sz="741" b="1" spc="111" dirty="0">
                <a:solidFill>
                  <a:srgbClr val="010103"/>
                </a:solidFill>
                <a:latin typeface="Times New Roman"/>
                <a:cs typeface="Times New Roman"/>
              </a:rPr>
              <a:t> </a:t>
            </a:r>
            <a:r>
              <a:rPr sz="741" b="1" spc="32" dirty="0">
                <a:solidFill>
                  <a:srgbClr val="010103"/>
                </a:solidFill>
                <a:latin typeface="Times New Roman"/>
                <a:cs typeface="Times New Roman"/>
              </a:rPr>
              <a:t>5</a:t>
            </a:r>
            <a:endParaRPr sz="741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557326" y="7732971"/>
            <a:ext cx="1226372" cy="80693"/>
          </a:xfrm>
          <a:prstGeom prst="rect">
            <a:avLst/>
          </a:prstGeom>
        </p:spPr>
        <p:txBody>
          <a:bodyPr vert="horz" wrap="square" lIns="0" tIns="7396" rIns="0" bIns="0" rtlCol="0">
            <a:spAutoFit/>
          </a:bodyPr>
          <a:lstStyle/>
          <a:p>
            <a:pPr marL="13447">
              <a:spcBef>
                <a:spcPts val="58"/>
              </a:spcBef>
            </a:pPr>
            <a:r>
              <a:rPr sz="476" spc="11" dirty="0">
                <a:solidFill>
                  <a:srgbClr val="21386B"/>
                </a:solidFill>
                <a:latin typeface="Arial"/>
                <a:cs typeface="Arial"/>
              </a:rPr>
              <a:t>WILDERMLJTH</a:t>
            </a:r>
            <a:r>
              <a:rPr sz="476" spc="-5" dirty="0">
                <a:solidFill>
                  <a:srgbClr val="21386B"/>
                </a:solidFill>
                <a:latin typeface="Arial"/>
                <a:cs typeface="Arial"/>
              </a:rPr>
              <a:t> </a:t>
            </a:r>
            <a:r>
              <a:rPr sz="476" spc="11" dirty="0">
                <a:solidFill>
                  <a:srgbClr val="344977"/>
                </a:solidFill>
                <a:latin typeface="Arial"/>
                <a:cs typeface="Arial"/>
              </a:rPr>
              <a:t>ENVIRONMENTAL</a:t>
            </a:r>
            <a:r>
              <a:rPr sz="476" spc="11" dirty="0">
                <a:solidFill>
                  <a:srgbClr val="424B5D"/>
                </a:solidFill>
                <a:latin typeface="Arial"/>
                <a:cs typeface="Arial"/>
              </a:rPr>
              <a:t>. </a:t>
            </a:r>
            <a:r>
              <a:rPr sz="476" spc="-11" dirty="0">
                <a:solidFill>
                  <a:srgbClr val="0C2A69"/>
                </a:solidFill>
                <a:latin typeface="Arial"/>
                <a:cs typeface="Arial"/>
              </a:rPr>
              <a:t>IN </a:t>
            </a:r>
            <a:r>
              <a:rPr sz="476" spc="-5" dirty="0">
                <a:solidFill>
                  <a:srgbClr val="0C2A69"/>
                </a:solidFill>
                <a:latin typeface="Arial"/>
                <a:cs typeface="Arial"/>
              </a:rPr>
              <a:t>C.</a:t>
            </a:r>
            <a:endParaRPr sz="476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07292" y="1228615"/>
            <a:ext cx="324074" cy="257941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953" spc="-32" dirty="0">
                <a:solidFill>
                  <a:srgbClr val="030103"/>
                </a:solidFill>
                <a:latin typeface="Times New Roman"/>
                <a:cs typeface="Times New Roman"/>
              </a:rPr>
              <a:t>"'</a:t>
            </a:r>
            <a:r>
              <a:rPr sz="953" spc="-127" dirty="0">
                <a:solidFill>
                  <a:srgbClr val="030103"/>
                </a:solidFill>
                <a:latin typeface="Times New Roman"/>
                <a:cs typeface="Times New Roman"/>
              </a:rPr>
              <a:t> </a:t>
            </a:r>
            <a:r>
              <a:rPr sz="1588" spc="-116" dirty="0">
                <a:solidFill>
                  <a:srgbClr val="030103"/>
                </a:solidFill>
                <a:latin typeface="Times New Roman"/>
                <a:cs typeface="Times New Roman"/>
              </a:rPr>
              <a:t>-.,_</a:t>
            </a:r>
            <a:endParaRPr sz="1588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33808" y="1437294"/>
            <a:ext cx="197672" cy="160222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953" i="1" u="heavy" spc="-138" dirty="0">
                <a:solidFill>
                  <a:srgbClr val="030103"/>
                </a:solidFill>
                <a:uFill>
                  <a:solidFill>
                    <a:srgbClr val="030103"/>
                  </a:solidFill>
                </a:uFill>
                <a:latin typeface="Arial"/>
                <a:cs typeface="Arial"/>
              </a:rPr>
              <a:t>:--...</a:t>
            </a:r>
            <a:r>
              <a:rPr sz="953" i="1" u="heavy" spc="-85" dirty="0">
                <a:solidFill>
                  <a:srgbClr val="030103"/>
                </a:solidFill>
                <a:uFill>
                  <a:solidFill>
                    <a:srgbClr val="030103"/>
                  </a:solidFill>
                </a:uFill>
                <a:latin typeface="Arial"/>
                <a:cs typeface="Arial"/>
              </a:rPr>
              <a:t> </a:t>
            </a:r>
            <a:endParaRPr sz="953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46510" y="1904832"/>
            <a:ext cx="297852" cy="225303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265" spc="-37" dirty="0">
                <a:solidFill>
                  <a:srgbClr val="030103"/>
                </a:solidFill>
                <a:latin typeface="Times New Roman"/>
                <a:cs typeface="Times New Roman"/>
              </a:rPr>
              <a:t>/ </a:t>
            </a:r>
            <a:r>
              <a:rPr sz="1376" spc="-74" dirty="0">
                <a:solidFill>
                  <a:srgbClr val="030103"/>
                </a:solidFill>
                <a:latin typeface="Arial"/>
                <a:cs typeface="Arial"/>
              </a:rPr>
              <a:t>- </a:t>
            </a:r>
            <a:r>
              <a:rPr sz="1271" spc="-119" baseline="3472" dirty="0">
                <a:solidFill>
                  <a:srgbClr val="030103"/>
                </a:solidFill>
                <a:latin typeface="Arial"/>
                <a:cs typeface="Arial"/>
              </a:rPr>
              <a:t>'</a:t>
            </a:r>
            <a:r>
              <a:rPr sz="1271" spc="-55" baseline="3472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371" spc="-21" dirty="0">
                <a:solidFill>
                  <a:srgbClr val="030103"/>
                </a:solidFill>
                <a:latin typeface="Times New Roman"/>
                <a:cs typeface="Times New Roman"/>
              </a:rPr>
              <a:t>\</a:t>
            </a:r>
            <a:endParaRPr sz="371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33690" y="2063818"/>
            <a:ext cx="45048" cy="86803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476" spc="-21" dirty="0">
                <a:solidFill>
                  <a:srgbClr val="030103"/>
                </a:solidFill>
                <a:latin typeface="Times New Roman"/>
                <a:cs typeface="Times New Roman"/>
              </a:rPr>
              <a:t>I</a:t>
            </a:r>
            <a:endParaRPr sz="476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09776" y="2070548"/>
            <a:ext cx="512333" cy="295707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34962">
              <a:lnSpc>
                <a:spcPts val="334"/>
              </a:lnSpc>
              <a:spcBef>
                <a:spcPts val="106"/>
              </a:spcBef>
            </a:pPr>
            <a:r>
              <a:rPr sz="424" i="1" spc="-21" dirty="0">
                <a:solidFill>
                  <a:srgbClr val="030103"/>
                </a:solidFill>
                <a:latin typeface="Arial"/>
                <a:cs typeface="Arial"/>
              </a:rPr>
              <a:t>I</a:t>
            </a:r>
            <a:r>
              <a:rPr sz="424" i="1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424" spc="-74" dirty="0">
                <a:solidFill>
                  <a:srgbClr val="030103"/>
                </a:solidFill>
                <a:latin typeface="Arial"/>
                <a:cs typeface="Arial"/>
              </a:rPr>
              <a:t>\</a:t>
            </a:r>
            <a:endParaRPr sz="424">
              <a:latin typeface="Arial"/>
              <a:cs typeface="Arial"/>
            </a:endParaRPr>
          </a:p>
          <a:p>
            <a:pPr marL="13447">
              <a:lnSpc>
                <a:spcPts val="879"/>
              </a:lnSpc>
              <a:tabLst>
                <a:tab pos="337514" algn="l"/>
                <a:tab pos="493496" algn="l"/>
              </a:tabLst>
            </a:pPr>
            <a:r>
              <a:rPr sz="953" i="1" spc="42" dirty="0">
                <a:solidFill>
                  <a:srgbClr val="030103"/>
                </a:solidFill>
                <a:latin typeface="Arial"/>
                <a:cs typeface="Arial"/>
              </a:rPr>
              <a:t>'l--</a:t>
            </a:r>
            <a:r>
              <a:rPr sz="953" i="1" spc="37" dirty="0">
                <a:solidFill>
                  <a:srgbClr val="030103"/>
                </a:solidFill>
                <a:latin typeface="Arial"/>
                <a:cs typeface="Arial"/>
              </a:rPr>
              <a:t>i</a:t>
            </a:r>
            <a:r>
              <a:rPr sz="953" i="1" dirty="0">
                <a:solidFill>
                  <a:srgbClr val="030103"/>
                </a:solidFill>
                <a:latin typeface="Arial"/>
                <a:cs typeface="Arial"/>
              </a:rPr>
              <a:t>	</a:t>
            </a:r>
            <a:r>
              <a:rPr sz="424" spc="21" dirty="0">
                <a:solidFill>
                  <a:srgbClr val="030103"/>
                </a:solidFill>
                <a:latin typeface="Arial"/>
                <a:cs typeface="Arial"/>
              </a:rPr>
              <a:t>I</a:t>
            </a:r>
            <a:r>
              <a:rPr sz="424" dirty="0">
                <a:solidFill>
                  <a:srgbClr val="030103"/>
                </a:solidFill>
                <a:latin typeface="Arial"/>
                <a:cs typeface="Arial"/>
              </a:rPr>
              <a:t>	</a:t>
            </a:r>
            <a:r>
              <a:rPr sz="424" spc="-85" dirty="0">
                <a:solidFill>
                  <a:srgbClr val="030103"/>
                </a:solidFill>
                <a:latin typeface="Arial"/>
                <a:cs typeface="Arial"/>
              </a:rPr>
              <a:t>I</a:t>
            </a:r>
            <a:endParaRPr sz="424">
              <a:latin typeface="Arial"/>
              <a:cs typeface="Arial"/>
            </a:endParaRPr>
          </a:p>
          <a:p>
            <a:pPr marL="71268">
              <a:lnSpc>
                <a:spcPts val="990"/>
              </a:lnSpc>
              <a:tabLst>
                <a:tab pos="482066" algn="l"/>
              </a:tabLst>
            </a:pPr>
            <a:r>
              <a:rPr sz="900" spc="-175" dirty="0">
                <a:solidFill>
                  <a:srgbClr val="030103"/>
                </a:solidFill>
                <a:latin typeface="Arial"/>
                <a:cs typeface="Arial"/>
              </a:rPr>
              <a:t>··=-·</a:t>
            </a:r>
            <a:r>
              <a:rPr sz="900" spc="-127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900" spc="-154" dirty="0">
                <a:solidFill>
                  <a:srgbClr val="030103"/>
                </a:solidFill>
                <a:latin typeface="Arial"/>
                <a:cs typeface="Arial"/>
              </a:rPr>
              <a:t>,.,&lt;::</a:t>
            </a:r>
            <a:r>
              <a:rPr sz="900" spc="-265" dirty="0">
                <a:solidFill>
                  <a:srgbClr val="030103"/>
                </a:solidFill>
                <a:latin typeface="Arial"/>
                <a:cs typeface="Arial"/>
              </a:rPr>
              <a:t>&gt;</a:t>
            </a:r>
            <a:r>
              <a:rPr sz="900" dirty="0">
                <a:solidFill>
                  <a:srgbClr val="030103"/>
                </a:solidFill>
                <a:latin typeface="Arial"/>
                <a:cs typeface="Arial"/>
              </a:rPr>
              <a:t>	</a:t>
            </a:r>
            <a:r>
              <a:rPr sz="900" spc="-127" dirty="0">
                <a:solidFill>
                  <a:srgbClr val="030103"/>
                </a:solidFill>
                <a:latin typeface="Arial"/>
                <a:cs typeface="Arial"/>
              </a:rPr>
              <a:t>/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84251" y="2370160"/>
            <a:ext cx="555364" cy="10315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  <a:tabLst>
                <a:tab pos="530475" algn="l"/>
              </a:tabLst>
            </a:pPr>
            <a:r>
              <a:rPr sz="582" spc="-111" dirty="0">
                <a:solidFill>
                  <a:srgbClr val="030103"/>
                </a:solidFill>
                <a:latin typeface="Arial"/>
                <a:cs typeface="Arial"/>
              </a:rPr>
              <a:t>\  </a:t>
            </a:r>
            <a:r>
              <a:rPr sz="582" spc="-48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582" b="1" i="1" spc="-42" dirty="0">
                <a:solidFill>
                  <a:srgbClr val="030103"/>
                </a:solidFill>
                <a:latin typeface="Arial"/>
                <a:cs typeface="Arial"/>
              </a:rPr>
              <a:t>"'•.,&gt;:0:</a:t>
            </a:r>
            <a:r>
              <a:rPr sz="582" b="1" i="1" spc="-26" dirty="0">
                <a:solidFill>
                  <a:srgbClr val="030103"/>
                </a:solidFill>
                <a:latin typeface="Arial"/>
                <a:cs typeface="Arial"/>
              </a:rPr>
              <a:t>,</a:t>
            </a:r>
            <a:r>
              <a:rPr sz="582" b="1" i="1" dirty="0">
                <a:solidFill>
                  <a:srgbClr val="030103"/>
                </a:solidFill>
                <a:latin typeface="Arial"/>
                <a:cs typeface="Arial"/>
              </a:rPr>
              <a:t>	</a:t>
            </a:r>
            <a:r>
              <a:rPr sz="424" i="1" spc="-53" dirty="0">
                <a:solidFill>
                  <a:srgbClr val="030103"/>
                </a:solidFill>
                <a:latin typeface="Times New Roman"/>
                <a:cs typeface="Times New Roman"/>
              </a:rPr>
              <a:t>I</a:t>
            </a:r>
            <a:endParaRPr sz="424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95373" y="2665574"/>
            <a:ext cx="200361" cy="78853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424" spc="11" dirty="0">
                <a:solidFill>
                  <a:srgbClr val="030103"/>
                </a:solidFill>
                <a:latin typeface="Arial"/>
                <a:cs typeface="Arial"/>
              </a:rPr>
              <a:t>..........</a:t>
            </a:r>
            <a:endParaRPr sz="424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83593" y="2412424"/>
            <a:ext cx="876748" cy="380602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40340">
              <a:lnSpc>
                <a:spcPts val="1339"/>
              </a:lnSpc>
              <a:spcBef>
                <a:spcPts val="106"/>
              </a:spcBef>
              <a:tabLst>
                <a:tab pos="220526" algn="l"/>
                <a:tab pos="369786" algn="l"/>
              </a:tabLst>
            </a:pPr>
            <a:r>
              <a:rPr sz="424" spc="-85" dirty="0">
                <a:solidFill>
                  <a:srgbClr val="030103"/>
                </a:solidFill>
                <a:latin typeface="Times New Roman"/>
                <a:cs typeface="Times New Roman"/>
              </a:rPr>
              <a:t>l	</a:t>
            </a:r>
            <a:r>
              <a:rPr sz="424" spc="-74" dirty="0">
                <a:solidFill>
                  <a:srgbClr val="030103"/>
                </a:solidFill>
                <a:latin typeface="Times New Roman"/>
                <a:cs typeface="Times New Roman"/>
              </a:rPr>
              <a:t>,'/	</a:t>
            </a:r>
            <a:r>
              <a:rPr sz="582" spc="-32" dirty="0">
                <a:solidFill>
                  <a:srgbClr val="030103"/>
                </a:solidFill>
                <a:latin typeface="Arial"/>
                <a:cs typeface="Arial"/>
              </a:rPr>
              <a:t>r'</a:t>
            </a:r>
            <a:r>
              <a:rPr sz="582" spc="-5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1165" spc="-164" dirty="0">
                <a:solidFill>
                  <a:srgbClr val="030103"/>
                </a:solidFill>
                <a:latin typeface="Times New Roman"/>
                <a:cs typeface="Times New Roman"/>
              </a:rPr>
              <a:t>"&gt;:_..</a:t>
            </a:r>
            <a:r>
              <a:rPr sz="900" spc="-164" dirty="0">
                <a:solidFill>
                  <a:srgbClr val="030103"/>
                </a:solidFill>
                <a:latin typeface="Arial"/>
                <a:cs typeface="Arial"/>
              </a:rPr>
              <a:t>.,.)&gt;</a:t>
            </a:r>
            <a:endParaRPr sz="900">
              <a:latin typeface="Arial"/>
              <a:cs typeface="Arial"/>
            </a:endParaRPr>
          </a:p>
          <a:p>
            <a:pPr marL="190944">
              <a:lnSpc>
                <a:spcPts val="577"/>
              </a:lnSpc>
              <a:tabLst>
                <a:tab pos="377854" algn="l"/>
              </a:tabLst>
            </a:pPr>
            <a:r>
              <a:rPr sz="424" spc="-37" dirty="0">
                <a:solidFill>
                  <a:srgbClr val="030103"/>
                </a:solidFill>
                <a:latin typeface="Arial"/>
                <a:cs typeface="Arial"/>
              </a:rPr>
              <a:t>rl	\ I</a:t>
            </a:r>
            <a:r>
              <a:rPr sz="424" spc="-26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529" spc="-148" dirty="0">
                <a:solidFill>
                  <a:srgbClr val="030103"/>
                </a:solidFill>
                <a:latin typeface="Arial"/>
                <a:cs typeface="Arial"/>
              </a:rPr>
              <a:t>&gt;</a:t>
            </a:r>
            <a:r>
              <a:rPr sz="529" spc="460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529" spc="-16" dirty="0">
                <a:solidFill>
                  <a:srgbClr val="030103"/>
                </a:solidFill>
                <a:latin typeface="Arial"/>
                <a:cs typeface="Arial"/>
              </a:rPr>
              <a:t>........</a:t>
            </a:r>
            <a:endParaRPr sz="529">
              <a:latin typeface="Arial"/>
              <a:cs typeface="Arial"/>
            </a:endParaRPr>
          </a:p>
          <a:p>
            <a:pPr marL="236663">
              <a:spcBef>
                <a:spcPts val="191"/>
              </a:spcBef>
            </a:pPr>
            <a:r>
              <a:rPr sz="635" spc="-7" baseline="41666" dirty="0">
                <a:solidFill>
                  <a:srgbClr val="030103"/>
                </a:solidFill>
                <a:latin typeface="Arial"/>
                <a:cs typeface="Arial"/>
              </a:rPr>
              <a:t>1_ </a:t>
            </a:r>
            <a:r>
              <a:rPr sz="635" spc="23" baseline="41666" dirty="0">
                <a:solidFill>
                  <a:srgbClr val="030103"/>
                </a:solidFill>
                <a:latin typeface="Arial"/>
                <a:cs typeface="Arial"/>
              </a:rPr>
              <a:t>-</a:t>
            </a:r>
            <a:r>
              <a:rPr sz="635" spc="16" dirty="0">
                <a:solidFill>
                  <a:srgbClr val="030103"/>
                </a:solidFill>
                <a:latin typeface="Arial"/>
                <a:cs typeface="Arial"/>
              </a:rPr>
              <a:t>,.,</a:t>
            </a:r>
            <a:r>
              <a:rPr sz="635" spc="23" baseline="41666" dirty="0">
                <a:solidFill>
                  <a:srgbClr val="030103"/>
                </a:solidFill>
                <a:latin typeface="Arial"/>
                <a:cs typeface="Arial"/>
              </a:rPr>
              <a:t>' </a:t>
            </a:r>
            <a:r>
              <a:rPr sz="635" spc="-101" dirty="0">
                <a:solidFill>
                  <a:srgbClr val="030103"/>
                </a:solidFill>
                <a:latin typeface="Arial"/>
                <a:cs typeface="Arial"/>
              </a:rPr>
              <a:t>\</a:t>
            </a:r>
            <a:r>
              <a:rPr sz="635" spc="-37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635" spc="134" baseline="41666" dirty="0">
                <a:solidFill>
                  <a:srgbClr val="030103"/>
                </a:solidFill>
                <a:latin typeface="Arial"/>
                <a:cs typeface="Arial"/>
              </a:rPr>
              <a:t>-</a:t>
            </a:r>
            <a:r>
              <a:rPr sz="635" spc="90" dirty="0">
                <a:solidFill>
                  <a:srgbClr val="030103"/>
                </a:solidFill>
                <a:latin typeface="Arial"/>
                <a:cs typeface="Arial"/>
              </a:rPr>
              <a:t>4-</a:t>
            </a:r>
            <a:endParaRPr sz="635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37465" y="2814870"/>
            <a:ext cx="248771" cy="526539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44374">
              <a:lnSpc>
                <a:spcPts val="1541"/>
              </a:lnSpc>
              <a:spcBef>
                <a:spcPts val="106"/>
              </a:spcBef>
            </a:pPr>
            <a:r>
              <a:rPr sz="1429" spc="-143" dirty="0">
                <a:solidFill>
                  <a:srgbClr val="030103"/>
                </a:solidFill>
                <a:latin typeface="Arial"/>
                <a:cs typeface="Arial"/>
              </a:rPr>
              <a:t>,,_</a:t>
            </a:r>
            <a:endParaRPr sz="1429">
              <a:latin typeface="Arial"/>
              <a:cs typeface="Arial"/>
            </a:endParaRPr>
          </a:p>
          <a:p>
            <a:pPr marR="5379" algn="r">
              <a:lnSpc>
                <a:spcPts val="1079"/>
              </a:lnSpc>
            </a:pPr>
            <a:r>
              <a:rPr sz="1059" spc="-95" dirty="0">
                <a:solidFill>
                  <a:srgbClr val="030103"/>
                </a:solidFill>
                <a:latin typeface="Times New Roman"/>
                <a:cs typeface="Times New Roman"/>
              </a:rPr>
              <a:t>\</a:t>
            </a:r>
            <a:r>
              <a:rPr sz="1059" spc="-180" dirty="0">
                <a:solidFill>
                  <a:srgbClr val="030103"/>
                </a:solidFill>
                <a:latin typeface="Times New Roman"/>
                <a:cs typeface="Times New Roman"/>
              </a:rPr>
              <a:t> </a:t>
            </a:r>
            <a:r>
              <a:rPr sz="1059" spc="-138" dirty="0">
                <a:solidFill>
                  <a:srgbClr val="030103"/>
                </a:solidFill>
                <a:latin typeface="Times New Roman"/>
                <a:cs typeface="Times New Roman"/>
              </a:rPr>
              <a:t>&lt;----</a:t>
            </a:r>
            <a:endParaRPr sz="1059">
              <a:latin typeface="Times New Roman"/>
              <a:cs typeface="Times New Roman"/>
            </a:endParaRPr>
          </a:p>
          <a:p>
            <a:pPr marL="78664">
              <a:lnSpc>
                <a:spcPts val="360"/>
              </a:lnSpc>
            </a:pPr>
            <a:r>
              <a:rPr sz="424" spc="16" dirty="0">
                <a:solidFill>
                  <a:srgbClr val="030103"/>
                </a:solidFill>
                <a:latin typeface="Times New Roman"/>
                <a:cs typeface="Times New Roman"/>
              </a:rPr>
              <a:t>'"</a:t>
            </a:r>
            <a:endParaRPr sz="424">
              <a:latin typeface="Times New Roman"/>
              <a:cs typeface="Times New Roman"/>
            </a:endParaRPr>
          </a:p>
          <a:p>
            <a:pPr marR="57821" algn="r">
              <a:lnSpc>
                <a:spcPts val="1006"/>
              </a:lnSpc>
            </a:pPr>
            <a:r>
              <a:rPr sz="953" spc="-116" dirty="0">
                <a:solidFill>
                  <a:srgbClr val="030103"/>
                </a:solidFill>
                <a:latin typeface="Times New Roman"/>
                <a:cs typeface="Times New Roman"/>
              </a:rPr>
              <a:t>...</a:t>
            </a:r>
            <a:endParaRPr sz="953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81126" y="2791449"/>
            <a:ext cx="957431" cy="855091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R="279693" algn="ctr">
              <a:lnSpc>
                <a:spcPts val="286"/>
              </a:lnSpc>
              <a:spcBef>
                <a:spcPts val="106"/>
              </a:spcBef>
              <a:tabLst>
                <a:tab pos="258178" algn="l"/>
              </a:tabLst>
            </a:pPr>
            <a:r>
              <a:rPr sz="318" i="1" spc="5" dirty="0">
                <a:solidFill>
                  <a:srgbClr val="030103"/>
                </a:solidFill>
                <a:latin typeface="Times New Roman"/>
                <a:cs typeface="Times New Roman"/>
              </a:rPr>
              <a:t>.I     </a:t>
            </a:r>
            <a:r>
              <a:rPr sz="318" i="1" spc="85" dirty="0">
                <a:solidFill>
                  <a:srgbClr val="030103"/>
                </a:solidFill>
                <a:latin typeface="Times New Roman"/>
                <a:cs typeface="Times New Roman"/>
              </a:rPr>
              <a:t> </a:t>
            </a:r>
            <a:r>
              <a:rPr sz="318" spc="5" dirty="0">
                <a:solidFill>
                  <a:srgbClr val="030103"/>
                </a:solidFill>
                <a:latin typeface="Times New Roman"/>
                <a:cs typeface="Times New Roman"/>
              </a:rPr>
              <a:t>-	</a:t>
            </a:r>
            <a:r>
              <a:rPr sz="318" spc="164" dirty="0">
                <a:solidFill>
                  <a:srgbClr val="030103"/>
                </a:solidFill>
                <a:latin typeface="Times New Roman"/>
                <a:cs typeface="Times New Roman"/>
              </a:rPr>
              <a:t>,,.-.</a:t>
            </a:r>
            <a:endParaRPr sz="318" dirty="0">
              <a:latin typeface="Times New Roman"/>
              <a:cs typeface="Times New Roman"/>
            </a:endParaRPr>
          </a:p>
          <a:p>
            <a:pPr marR="286416" algn="ctr">
              <a:lnSpc>
                <a:spcPts val="1440"/>
              </a:lnSpc>
            </a:pPr>
            <a:r>
              <a:rPr sz="1429" spc="-101" dirty="0">
                <a:solidFill>
                  <a:srgbClr val="030103"/>
                </a:solidFill>
                <a:latin typeface="Arial"/>
                <a:cs typeface="Arial"/>
              </a:rPr>
              <a:t>--</a:t>
            </a:r>
            <a:r>
              <a:rPr sz="1429" spc="-132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1429" spc="-90" dirty="0">
                <a:solidFill>
                  <a:srgbClr val="030103"/>
                </a:solidFill>
                <a:latin typeface="Arial"/>
                <a:cs typeface="Arial"/>
              </a:rPr>
              <a:t>:\'</a:t>
            </a:r>
            <a:r>
              <a:rPr sz="1429" spc="-90" dirty="0" err="1">
                <a:solidFill>
                  <a:srgbClr val="030103"/>
                </a:solidFill>
                <a:latin typeface="Arial"/>
                <a:cs typeface="Arial"/>
              </a:rPr>
              <a:t>i</a:t>
            </a:r>
            <a:r>
              <a:rPr sz="1429" spc="-90" dirty="0" smtClean="0">
                <a:solidFill>
                  <a:srgbClr val="030103"/>
                </a:solidFill>
                <a:latin typeface="Arial"/>
                <a:cs typeface="Arial"/>
              </a:rPr>
              <a:t>),'.</a:t>
            </a:r>
            <a:r>
              <a:rPr sz="1429" spc="-90" dirty="0">
                <a:solidFill>
                  <a:srgbClr val="030103"/>
                </a:solidFill>
                <a:latin typeface="Arial"/>
                <a:cs typeface="Arial"/>
              </a:rPr>
              <a:t>t{,;,</a:t>
            </a:r>
            <a:endParaRPr sz="1429" dirty="0">
              <a:latin typeface="Arial"/>
              <a:cs typeface="Arial"/>
            </a:endParaRPr>
          </a:p>
          <a:p>
            <a:pPr marL="269608">
              <a:lnSpc>
                <a:spcPts val="1026"/>
              </a:lnSpc>
            </a:pPr>
            <a:r>
              <a:rPr sz="1059" dirty="0">
                <a:solidFill>
                  <a:srgbClr val="030103"/>
                </a:solidFill>
                <a:latin typeface="Times New Roman"/>
                <a:cs typeface="Times New Roman"/>
              </a:rPr>
              <a:t>\'\  </a:t>
            </a:r>
            <a:r>
              <a:rPr sz="794" spc="58" dirty="0">
                <a:solidFill>
                  <a:srgbClr val="030103"/>
                </a:solidFill>
                <a:latin typeface="Times New Roman"/>
                <a:cs typeface="Times New Roman"/>
              </a:rPr>
              <a:t>1-}/</a:t>
            </a:r>
            <a:endParaRPr sz="794" dirty="0">
              <a:latin typeface="Times New Roman"/>
              <a:cs typeface="Times New Roman"/>
            </a:endParaRPr>
          </a:p>
          <a:p>
            <a:pPr marL="223887">
              <a:lnSpc>
                <a:spcPts val="572"/>
              </a:lnSpc>
            </a:pPr>
            <a:r>
              <a:rPr sz="424" i="1" spc="-32" dirty="0">
                <a:solidFill>
                  <a:srgbClr val="030103"/>
                </a:solidFill>
                <a:latin typeface="Times New Roman"/>
                <a:cs typeface="Times New Roman"/>
              </a:rPr>
              <a:t>I </a:t>
            </a:r>
            <a:r>
              <a:rPr sz="371" spc="-74" dirty="0">
                <a:solidFill>
                  <a:srgbClr val="030103"/>
                </a:solidFill>
                <a:latin typeface="Arial"/>
                <a:cs typeface="Arial"/>
              </a:rPr>
              <a:t>J </a:t>
            </a:r>
            <a:r>
              <a:rPr sz="424" spc="-21" dirty="0">
                <a:solidFill>
                  <a:srgbClr val="030103"/>
                </a:solidFill>
                <a:latin typeface="Times New Roman"/>
                <a:cs typeface="Times New Roman"/>
              </a:rPr>
              <a:t>I</a:t>
            </a:r>
            <a:r>
              <a:rPr sz="424" spc="-5" dirty="0">
                <a:solidFill>
                  <a:srgbClr val="030103"/>
                </a:solidFill>
                <a:latin typeface="Times New Roman"/>
                <a:cs typeface="Times New Roman"/>
              </a:rPr>
              <a:t> </a:t>
            </a:r>
            <a:r>
              <a:rPr sz="529" i="1" spc="5" dirty="0">
                <a:solidFill>
                  <a:srgbClr val="030103"/>
                </a:solidFill>
                <a:latin typeface="Arial"/>
                <a:cs typeface="Arial"/>
              </a:rPr>
              <a:t>,_':::::-_;/fr-\</a:t>
            </a:r>
            <a:endParaRPr sz="529" dirty="0">
              <a:latin typeface="Arial"/>
              <a:cs typeface="Arial"/>
            </a:endParaRPr>
          </a:p>
          <a:p>
            <a:pPr marL="318688">
              <a:spcBef>
                <a:spcPts val="21"/>
              </a:spcBef>
            </a:pPr>
            <a:r>
              <a:rPr sz="635" spc="53" dirty="0">
                <a:solidFill>
                  <a:srgbClr val="030103"/>
                </a:solidFill>
                <a:latin typeface="Times New Roman"/>
                <a:cs typeface="Times New Roman"/>
              </a:rPr>
              <a:t>\_,,..._.,/_,.,'/-,</a:t>
            </a:r>
            <a:endParaRPr sz="635" dirty="0">
              <a:latin typeface="Times New Roman"/>
              <a:cs typeface="Times New Roman"/>
            </a:endParaRPr>
          </a:p>
          <a:p>
            <a:pPr marL="331463">
              <a:lnSpc>
                <a:spcPts val="916"/>
              </a:lnSpc>
              <a:spcBef>
                <a:spcPts val="318"/>
              </a:spcBef>
              <a:tabLst>
                <a:tab pos="758397" algn="l"/>
              </a:tabLst>
            </a:pPr>
            <a:r>
              <a:rPr sz="741" spc="-159" dirty="0">
                <a:solidFill>
                  <a:srgbClr val="030103"/>
                </a:solidFill>
                <a:latin typeface="Times New Roman"/>
                <a:cs typeface="Times New Roman"/>
              </a:rPr>
              <a:t>,._       </a:t>
            </a:r>
            <a:r>
              <a:rPr sz="741" spc="-143" dirty="0">
                <a:solidFill>
                  <a:srgbClr val="030103"/>
                </a:solidFill>
                <a:latin typeface="Times New Roman"/>
                <a:cs typeface="Times New Roman"/>
              </a:rPr>
              <a:t> </a:t>
            </a:r>
            <a:r>
              <a:rPr sz="741" b="1" i="1" spc="-175" dirty="0">
                <a:solidFill>
                  <a:srgbClr val="030103"/>
                </a:solidFill>
                <a:latin typeface="Times New Roman"/>
                <a:cs typeface="Times New Roman"/>
              </a:rPr>
              <a:t>0-/	</a:t>
            </a:r>
            <a:r>
              <a:rPr sz="741" b="1" spc="-132" dirty="0">
                <a:solidFill>
                  <a:srgbClr val="030103"/>
                </a:solidFill>
                <a:latin typeface="Times New Roman"/>
                <a:cs typeface="Times New Roman"/>
              </a:rPr>
              <a:t>.....</a:t>
            </a:r>
            <a:r>
              <a:rPr sz="741" b="1" spc="-101" dirty="0">
                <a:solidFill>
                  <a:srgbClr val="030103"/>
                </a:solidFill>
                <a:latin typeface="Times New Roman"/>
                <a:cs typeface="Times New Roman"/>
              </a:rPr>
              <a:t> </a:t>
            </a:r>
            <a:r>
              <a:rPr sz="900" b="1" spc="-180" dirty="0">
                <a:solidFill>
                  <a:srgbClr val="030103"/>
                </a:solidFill>
                <a:latin typeface="Arial"/>
                <a:cs typeface="Arial"/>
              </a:rPr>
              <a:t>_r,}</a:t>
            </a:r>
            <a:endParaRPr sz="900" dirty="0">
              <a:latin typeface="Arial"/>
              <a:cs typeface="Arial"/>
            </a:endParaRPr>
          </a:p>
          <a:p>
            <a:pPr marL="409454">
              <a:lnSpc>
                <a:spcPts val="731"/>
              </a:lnSpc>
            </a:pPr>
            <a:r>
              <a:rPr sz="794" dirty="0">
                <a:solidFill>
                  <a:srgbClr val="030103"/>
                </a:solidFill>
                <a:latin typeface="Times New Roman"/>
                <a:cs typeface="Times New Roman"/>
              </a:rPr>
              <a:t>r,.-,</a:t>
            </a:r>
            <a:endParaRPr sz="794" dirty="0">
              <a:latin typeface="Times New Roman"/>
              <a:cs typeface="Times New Roman"/>
            </a:endParaRPr>
          </a:p>
          <a:p>
            <a:pPr marL="373148">
              <a:lnSpc>
                <a:spcPts val="582"/>
              </a:lnSpc>
            </a:pPr>
            <a:r>
              <a:rPr sz="529" i="1" spc="-37" dirty="0">
                <a:solidFill>
                  <a:srgbClr val="030103"/>
                </a:solidFill>
                <a:latin typeface="Arial"/>
                <a:cs typeface="Arial"/>
              </a:rPr>
              <a:t>r</a:t>
            </a:r>
            <a:endParaRPr sz="529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638184" y="633158"/>
            <a:ext cx="84716" cy="486144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3071" spc="-402" dirty="0">
                <a:solidFill>
                  <a:srgbClr val="1C181F"/>
                </a:solidFill>
                <a:latin typeface="Arial"/>
                <a:cs typeface="Arial"/>
              </a:rPr>
              <a:t>t</a:t>
            </a:r>
            <a:endParaRPr sz="3071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116655" y="647425"/>
            <a:ext cx="399378" cy="152078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900" spc="21" dirty="0">
                <a:solidFill>
                  <a:srgbClr val="030103"/>
                </a:solidFill>
                <a:latin typeface="Arial"/>
                <a:cs typeface="Arial"/>
              </a:rPr>
              <a:t>+100</a:t>
            </a:r>
            <a:r>
              <a:rPr sz="900" spc="-42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030103"/>
                </a:solidFill>
                <a:latin typeface="Arial"/>
                <a:cs typeface="Arial"/>
              </a:rPr>
              <a:t>ft</a:t>
            </a:r>
            <a:endParaRPr sz="9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137578" y="786061"/>
            <a:ext cx="430306" cy="160222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953" spc="-5" dirty="0">
                <a:solidFill>
                  <a:srgbClr val="030103"/>
                </a:solidFill>
                <a:latin typeface="Times New Roman"/>
                <a:cs typeface="Times New Roman"/>
              </a:rPr>
              <a:t>Increase</a:t>
            </a:r>
            <a:endParaRPr sz="953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38545" y="1202772"/>
            <a:ext cx="563432" cy="160222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953" spc="-132" dirty="0">
                <a:solidFill>
                  <a:srgbClr val="030103"/>
                </a:solidFill>
                <a:latin typeface="Times New Roman"/>
                <a:cs typeface="Times New Roman"/>
              </a:rPr>
              <a:t>De </a:t>
            </a:r>
            <a:r>
              <a:rPr sz="953" spc="-58" dirty="0">
                <a:solidFill>
                  <a:srgbClr val="030103"/>
                </a:solidFill>
                <a:latin typeface="Times New Roman"/>
                <a:cs typeface="Times New Roman"/>
              </a:rPr>
              <a:t>cre </a:t>
            </a:r>
            <a:r>
              <a:rPr sz="953" spc="26" dirty="0">
                <a:solidFill>
                  <a:srgbClr val="030103"/>
                </a:solidFill>
                <a:latin typeface="Times New Roman"/>
                <a:cs typeface="Times New Roman"/>
              </a:rPr>
              <a:t>ase</a:t>
            </a:r>
            <a:r>
              <a:rPr sz="953" dirty="0">
                <a:solidFill>
                  <a:srgbClr val="030103"/>
                </a:solidFill>
                <a:latin typeface="Times New Roman"/>
                <a:cs typeface="Times New Roman"/>
              </a:rPr>
              <a:t> </a:t>
            </a:r>
            <a:r>
              <a:rPr sz="953" spc="21" dirty="0">
                <a:solidFill>
                  <a:srgbClr val="1C181F"/>
                </a:solidFill>
                <a:latin typeface="Times New Roman"/>
                <a:cs typeface="Times New Roman"/>
              </a:rPr>
              <a:t>!</a:t>
            </a:r>
            <a:endParaRPr sz="953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587881" y="841244"/>
            <a:ext cx="720090" cy="431950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3447" marR="5379">
              <a:lnSpc>
                <a:spcPct val="101000"/>
              </a:lnSpc>
              <a:spcBef>
                <a:spcPts val="95"/>
              </a:spcBef>
            </a:pPr>
            <a:r>
              <a:rPr sz="900" spc="16" dirty="0">
                <a:solidFill>
                  <a:srgbClr val="030103"/>
                </a:solidFill>
                <a:latin typeface="Arial"/>
                <a:cs typeface="Arial"/>
              </a:rPr>
              <a:t>Change </a:t>
            </a:r>
            <a:r>
              <a:rPr sz="900" spc="11" dirty="0">
                <a:solidFill>
                  <a:srgbClr val="030103"/>
                </a:solidFill>
                <a:latin typeface="Arial"/>
                <a:cs typeface="Arial"/>
              </a:rPr>
              <a:t>in  </a:t>
            </a:r>
            <a:r>
              <a:rPr sz="900" spc="16" dirty="0">
                <a:solidFill>
                  <a:srgbClr val="030103"/>
                </a:solidFill>
                <a:latin typeface="Arial"/>
                <a:cs typeface="Arial"/>
              </a:rPr>
              <a:t>Groundwater  </a:t>
            </a:r>
            <a:r>
              <a:rPr sz="900" spc="21" dirty="0">
                <a:solidFill>
                  <a:srgbClr val="030103"/>
                </a:solidFill>
                <a:latin typeface="Arial"/>
                <a:cs typeface="Arial"/>
              </a:rPr>
              <a:t>Elevation</a:t>
            </a:r>
            <a:r>
              <a:rPr sz="900" spc="21" dirty="0">
                <a:solidFill>
                  <a:srgbClr val="1C181F"/>
                </a:solidFill>
                <a:latin typeface="Arial"/>
                <a:cs typeface="Arial"/>
              </a:rPr>
              <a:t>*</a:t>
            </a:r>
            <a:endParaRPr sz="9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115640" y="1327733"/>
            <a:ext cx="267595" cy="152078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900" spc="21" dirty="0">
                <a:solidFill>
                  <a:srgbClr val="030103"/>
                </a:solidFill>
                <a:latin typeface="Arial"/>
                <a:cs typeface="Arial"/>
              </a:rPr>
              <a:t>-100</a:t>
            </a:r>
            <a:endParaRPr sz="9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063238" y="1274163"/>
            <a:ext cx="1904104" cy="404583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  <a:tabLst>
                <a:tab pos="297173" algn="l"/>
              </a:tabLst>
            </a:pPr>
            <a:r>
              <a:rPr sz="2541" spc="95" dirty="0">
                <a:solidFill>
                  <a:srgbClr val="030103"/>
                </a:solidFill>
                <a:latin typeface="Arial"/>
                <a:cs typeface="Arial"/>
              </a:rPr>
              <a:t>*	</a:t>
            </a:r>
            <a:r>
              <a:rPr sz="582" spc="16" dirty="0">
                <a:solidFill>
                  <a:srgbClr val="1C181F"/>
                </a:solidFill>
                <a:latin typeface="Arial"/>
                <a:cs typeface="Arial"/>
              </a:rPr>
              <a:t>Wat</a:t>
            </a:r>
            <a:r>
              <a:rPr sz="582" spc="16" dirty="0">
                <a:solidFill>
                  <a:srgbClr val="030103"/>
                </a:solidFill>
                <a:latin typeface="Arial"/>
                <a:cs typeface="Arial"/>
              </a:rPr>
              <a:t>er-</a:t>
            </a:r>
            <a:r>
              <a:rPr sz="582" spc="16" dirty="0">
                <a:solidFill>
                  <a:srgbClr val="08162B"/>
                </a:solidFill>
                <a:latin typeface="Arial"/>
                <a:cs typeface="Arial"/>
              </a:rPr>
              <a:t>l</a:t>
            </a:r>
            <a:r>
              <a:rPr sz="582" spc="16" dirty="0">
                <a:solidFill>
                  <a:srgbClr val="030103"/>
                </a:solidFill>
                <a:latin typeface="Arial"/>
                <a:cs typeface="Arial"/>
              </a:rPr>
              <a:t>e</a:t>
            </a:r>
            <a:r>
              <a:rPr sz="582" spc="16" dirty="0">
                <a:solidFill>
                  <a:srgbClr val="1C181F"/>
                </a:solidFill>
                <a:latin typeface="Arial"/>
                <a:cs typeface="Arial"/>
              </a:rPr>
              <a:t>v</a:t>
            </a:r>
            <a:r>
              <a:rPr sz="582" spc="16" dirty="0">
                <a:solidFill>
                  <a:srgbClr val="030103"/>
                </a:solidFill>
                <a:latin typeface="Arial"/>
                <a:cs typeface="Arial"/>
              </a:rPr>
              <a:t>el </a:t>
            </a:r>
            <a:r>
              <a:rPr sz="582" spc="21" dirty="0">
                <a:solidFill>
                  <a:srgbClr val="030103"/>
                </a:solidFill>
                <a:latin typeface="Arial"/>
                <a:cs typeface="Arial"/>
              </a:rPr>
              <a:t>d</a:t>
            </a:r>
            <a:r>
              <a:rPr sz="582" spc="21" dirty="0">
                <a:solidFill>
                  <a:srgbClr val="1C181F"/>
                </a:solidFill>
                <a:latin typeface="Arial"/>
                <a:cs typeface="Arial"/>
              </a:rPr>
              <a:t>at</a:t>
            </a:r>
            <a:r>
              <a:rPr sz="582" spc="21" dirty="0">
                <a:solidFill>
                  <a:srgbClr val="030103"/>
                </a:solidFill>
                <a:latin typeface="Arial"/>
                <a:cs typeface="Arial"/>
              </a:rPr>
              <a:t>a </a:t>
            </a:r>
            <a:r>
              <a:rPr sz="582" spc="16" dirty="0">
                <a:solidFill>
                  <a:srgbClr val="1C181F"/>
                </a:solidFill>
                <a:latin typeface="Arial"/>
                <a:cs typeface="Arial"/>
              </a:rPr>
              <a:t>not </a:t>
            </a:r>
            <a:r>
              <a:rPr sz="582" spc="5" dirty="0">
                <a:solidFill>
                  <a:srgbClr val="030103"/>
                </a:solidFill>
                <a:latin typeface="Arial"/>
                <a:cs typeface="Arial"/>
              </a:rPr>
              <a:t>a</a:t>
            </a:r>
            <a:r>
              <a:rPr sz="582" spc="5" dirty="0">
                <a:solidFill>
                  <a:srgbClr val="1C181F"/>
                </a:solidFill>
                <a:latin typeface="Arial"/>
                <a:cs typeface="Arial"/>
              </a:rPr>
              <a:t>v</a:t>
            </a:r>
            <a:r>
              <a:rPr sz="582" spc="5" dirty="0">
                <a:solidFill>
                  <a:srgbClr val="030103"/>
                </a:solidFill>
                <a:latin typeface="Arial"/>
                <a:cs typeface="Arial"/>
              </a:rPr>
              <a:t>ail </a:t>
            </a:r>
            <a:r>
              <a:rPr sz="582" dirty="0">
                <a:solidFill>
                  <a:srgbClr val="1C181F"/>
                </a:solidFill>
                <a:latin typeface="Arial"/>
                <a:cs typeface="Arial"/>
              </a:rPr>
              <a:t>a</a:t>
            </a:r>
            <a:r>
              <a:rPr sz="582" dirty="0">
                <a:solidFill>
                  <a:srgbClr val="030103"/>
                </a:solidFill>
                <a:latin typeface="Arial"/>
                <a:cs typeface="Arial"/>
              </a:rPr>
              <a:t>ble </a:t>
            </a:r>
            <a:r>
              <a:rPr sz="582" dirty="0">
                <a:solidFill>
                  <a:srgbClr val="1C181F"/>
                </a:solidFill>
                <a:latin typeface="Arial"/>
                <a:cs typeface="Arial"/>
              </a:rPr>
              <a:t>in </a:t>
            </a:r>
            <a:r>
              <a:rPr sz="582" spc="21" dirty="0">
                <a:solidFill>
                  <a:srgbClr val="08162B"/>
                </a:solidFill>
                <a:latin typeface="Arial"/>
                <a:cs typeface="Arial"/>
              </a:rPr>
              <a:t>t</a:t>
            </a:r>
            <a:r>
              <a:rPr sz="582" spc="21" dirty="0">
                <a:solidFill>
                  <a:srgbClr val="030103"/>
                </a:solidFill>
                <a:latin typeface="Arial"/>
                <a:cs typeface="Arial"/>
              </a:rPr>
              <a:t>he</a:t>
            </a:r>
            <a:r>
              <a:rPr sz="582" spc="21" dirty="0">
                <a:solidFill>
                  <a:srgbClr val="1C181F"/>
                </a:solidFill>
                <a:latin typeface="Arial"/>
                <a:cs typeface="Arial"/>
              </a:rPr>
              <a:t>s</a:t>
            </a:r>
            <a:r>
              <a:rPr sz="582" spc="21" dirty="0">
                <a:solidFill>
                  <a:srgbClr val="030103"/>
                </a:solidFill>
                <a:latin typeface="Arial"/>
                <a:cs typeface="Arial"/>
              </a:rPr>
              <a:t>e</a:t>
            </a:r>
            <a:r>
              <a:rPr sz="582" spc="42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582" spc="16" dirty="0">
                <a:solidFill>
                  <a:srgbClr val="030103"/>
                </a:solidFill>
                <a:latin typeface="Arial"/>
                <a:cs typeface="Arial"/>
              </a:rPr>
              <a:t>areas</a:t>
            </a:r>
            <a:endParaRPr sz="582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155446" y="1676285"/>
            <a:ext cx="1820059" cy="196955"/>
          </a:xfrm>
          <a:prstGeom prst="rect">
            <a:avLst/>
          </a:prstGeom>
        </p:spPr>
        <p:txBody>
          <a:bodyPr vert="horz" wrap="square" lIns="0" tIns="8741" rIns="0" bIns="0" rtlCol="0">
            <a:spAutoFit/>
          </a:bodyPr>
          <a:lstStyle/>
          <a:p>
            <a:pPr marL="13447" marR="5379" indent="672">
              <a:lnSpc>
                <a:spcPct val="104800"/>
              </a:lnSpc>
              <a:spcBef>
                <a:spcPts val="69"/>
              </a:spcBef>
            </a:pPr>
            <a:r>
              <a:rPr sz="582" spc="-132" dirty="0">
                <a:solidFill>
                  <a:srgbClr val="1C181F"/>
                </a:solidFill>
                <a:latin typeface="Arial"/>
                <a:cs typeface="Arial"/>
              </a:rPr>
              <a:t>""</a:t>
            </a:r>
            <a:r>
              <a:rPr sz="582" spc="-132" dirty="0">
                <a:solidFill>
                  <a:srgbClr val="030103"/>
                </a:solidFill>
                <a:latin typeface="Arial"/>
                <a:cs typeface="Arial"/>
              </a:rPr>
              <a:t>Da </a:t>
            </a:r>
            <a:r>
              <a:rPr sz="582" spc="-79" dirty="0">
                <a:solidFill>
                  <a:srgbClr val="1C181F"/>
                </a:solidFill>
                <a:latin typeface="Arial"/>
                <a:cs typeface="Arial"/>
              </a:rPr>
              <a:t>t </a:t>
            </a:r>
            <a:r>
              <a:rPr sz="582" spc="-154" dirty="0">
                <a:solidFill>
                  <a:srgbClr val="030103"/>
                </a:solidFill>
                <a:latin typeface="Arial"/>
                <a:cs typeface="Arial"/>
              </a:rPr>
              <a:t>a </a:t>
            </a:r>
            <a:r>
              <a:rPr sz="582" spc="5" dirty="0">
                <a:solidFill>
                  <a:srgbClr val="030103"/>
                </a:solidFill>
                <a:latin typeface="Arial"/>
                <a:cs typeface="Arial"/>
              </a:rPr>
              <a:t>s</a:t>
            </a:r>
            <a:r>
              <a:rPr sz="582" spc="5" dirty="0">
                <a:solidFill>
                  <a:srgbClr val="1C181F"/>
                </a:solidFill>
                <a:latin typeface="Arial"/>
                <a:cs typeface="Arial"/>
              </a:rPr>
              <a:t>our</a:t>
            </a:r>
            <a:r>
              <a:rPr sz="582" spc="5" dirty="0">
                <a:solidFill>
                  <a:srgbClr val="030103"/>
                </a:solidFill>
                <a:latin typeface="Arial"/>
                <a:cs typeface="Arial"/>
              </a:rPr>
              <a:t>ced </a:t>
            </a:r>
            <a:r>
              <a:rPr sz="582" spc="16" dirty="0">
                <a:solidFill>
                  <a:srgbClr val="030103"/>
                </a:solidFill>
                <a:latin typeface="Arial"/>
                <a:cs typeface="Arial"/>
              </a:rPr>
              <a:t>from Ind</a:t>
            </a:r>
            <a:r>
              <a:rPr sz="582" spc="16" dirty="0">
                <a:solidFill>
                  <a:srgbClr val="341608"/>
                </a:solidFill>
                <a:latin typeface="Arial"/>
                <a:cs typeface="Arial"/>
              </a:rPr>
              <a:t>io </a:t>
            </a:r>
            <a:r>
              <a:rPr sz="582" spc="21" dirty="0">
                <a:solidFill>
                  <a:srgbClr val="030103"/>
                </a:solidFill>
                <a:latin typeface="Arial"/>
                <a:cs typeface="Arial"/>
              </a:rPr>
              <a:t>Su</a:t>
            </a:r>
            <a:r>
              <a:rPr sz="582" spc="21" dirty="0">
                <a:solidFill>
                  <a:srgbClr val="313336"/>
                </a:solidFill>
                <a:latin typeface="Arial"/>
                <a:cs typeface="Arial"/>
              </a:rPr>
              <a:t>b</a:t>
            </a:r>
            <a:r>
              <a:rPr sz="582" spc="21" dirty="0">
                <a:solidFill>
                  <a:srgbClr val="030103"/>
                </a:solidFill>
                <a:latin typeface="Arial"/>
                <a:cs typeface="Arial"/>
              </a:rPr>
              <a:t>ba</a:t>
            </a:r>
            <a:r>
              <a:rPr sz="582" spc="21" dirty="0">
                <a:solidFill>
                  <a:srgbClr val="1C181F"/>
                </a:solidFill>
                <a:latin typeface="Arial"/>
                <a:cs typeface="Arial"/>
              </a:rPr>
              <a:t>sin A</a:t>
            </a:r>
            <a:r>
              <a:rPr sz="582" spc="21" dirty="0">
                <a:solidFill>
                  <a:srgbClr val="030103"/>
                </a:solidFill>
                <a:latin typeface="Arial"/>
                <a:cs typeface="Arial"/>
              </a:rPr>
              <a:t>n</a:t>
            </a:r>
            <a:r>
              <a:rPr sz="582" spc="21" dirty="0">
                <a:solidFill>
                  <a:srgbClr val="1C181F"/>
                </a:solidFill>
                <a:latin typeface="Arial"/>
                <a:cs typeface="Arial"/>
              </a:rPr>
              <a:t>n</a:t>
            </a:r>
            <a:r>
              <a:rPr sz="582" spc="21" dirty="0">
                <a:solidFill>
                  <a:srgbClr val="030103"/>
                </a:solidFill>
                <a:latin typeface="Arial"/>
                <a:cs typeface="Arial"/>
              </a:rPr>
              <a:t>ual </a:t>
            </a:r>
            <a:r>
              <a:rPr sz="582" spc="16" dirty="0">
                <a:solidFill>
                  <a:srgbClr val="030103"/>
                </a:solidFill>
                <a:latin typeface="Arial"/>
                <a:cs typeface="Arial"/>
              </a:rPr>
              <a:t>Re</a:t>
            </a:r>
            <a:r>
              <a:rPr sz="582" spc="16" dirty="0">
                <a:solidFill>
                  <a:srgbClr val="313336"/>
                </a:solidFill>
                <a:latin typeface="Arial"/>
                <a:cs typeface="Arial"/>
              </a:rPr>
              <a:t>p</a:t>
            </a:r>
            <a:r>
              <a:rPr sz="582" spc="16" dirty="0">
                <a:solidFill>
                  <a:srgbClr val="030103"/>
                </a:solidFill>
                <a:latin typeface="Arial"/>
                <a:cs typeface="Arial"/>
              </a:rPr>
              <a:t>o </a:t>
            </a:r>
            <a:r>
              <a:rPr sz="582" dirty="0">
                <a:solidFill>
                  <a:srgbClr val="1C181F"/>
                </a:solidFill>
                <a:latin typeface="Arial"/>
                <a:cs typeface="Arial"/>
              </a:rPr>
              <a:t>rt  </a:t>
            </a:r>
            <a:r>
              <a:rPr sz="582" spc="11" dirty="0">
                <a:solidFill>
                  <a:srgbClr val="030103"/>
                </a:solidFill>
                <a:latin typeface="Arial"/>
                <a:cs typeface="Arial"/>
              </a:rPr>
              <a:t>fo</a:t>
            </a:r>
            <a:r>
              <a:rPr sz="582" spc="11" dirty="0">
                <a:solidFill>
                  <a:srgbClr val="313336"/>
                </a:solidFill>
                <a:latin typeface="Arial"/>
                <a:cs typeface="Arial"/>
              </a:rPr>
              <a:t>r </a:t>
            </a:r>
            <a:r>
              <a:rPr sz="582" spc="21" dirty="0">
                <a:solidFill>
                  <a:srgbClr val="1C181F"/>
                </a:solidFill>
                <a:latin typeface="Arial"/>
                <a:cs typeface="Arial"/>
              </a:rPr>
              <a:t>W</a:t>
            </a:r>
            <a:r>
              <a:rPr sz="582" spc="21" dirty="0">
                <a:solidFill>
                  <a:srgbClr val="030103"/>
                </a:solidFill>
                <a:latin typeface="Arial"/>
                <a:cs typeface="Arial"/>
              </a:rPr>
              <a:t>a</a:t>
            </a:r>
            <a:r>
              <a:rPr sz="582" spc="21" dirty="0">
                <a:solidFill>
                  <a:srgbClr val="1C181F"/>
                </a:solidFill>
                <a:latin typeface="Arial"/>
                <a:cs typeface="Arial"/>
              </a:rPr>
              <a:t>t</a:t>
            </a:r>
            <a:r>
              <a:rPr sz="582" spc="21" dirty="0">
                <a:solidFill>
                  <a:srgbClr val="030103"/>
                </a:solidFill>
                <a:latin typeface="Arial"/>
                <a:cs typeface="Arial"/>
              </a:rPr>
              <a:t>er </a:t>
            </a:r>
            <a:r>
              <a:rPr sz="582" spc="11" dirty="0">
                <a:solidFill>
                  <a:srgbClr val="030103"/>
                </a:solidFill>
                <a:latin typeface="Arial"/>
                <a:cs typeface="Arial"/>
              </a:rPr>
              <a:t>Year 2017-201 </a:t>
            </a:r>
            <a:r>
              <a:rPr sz="582" spc="26" dirty="0">
                <a:solidFill>
                  <a:srgbClr val="1C181F"/>
                </a:solidFill>
                <a:latin typeface="Arial"/>
                <a:cs typeface="Arial"/>
              </a:rPr>
              <a:t>8 </a:t>
            </a:r>
            <a:r>
              <a:rPr sz="582" spc="16" dirty="0">
                <a:solidFill>
                  <a:srgbClr val="313336"/>
                </a:solidFill>
                <a:latin typeface="Arial"/>
                <a:cs typeface="Arial"/>
              </a:rPr>
              <a:t>(</a:t>
            </a:r>
            <a:r>
              <a:rPr sz="582" spc="16" dirty="0">
                <a:solidFill>
                  <a:srgbClr val="030103"/>
                </a:solidFill>
                <a:latin typeface="Arial"/>
                <a:cs typeface="Arial"/>
              </a:rPr>
              <a:t>Stan</a:t>
            </a:r>
            <a:r>
              <a:rPr sz="582" spc="16" dirty="0">
                <a:solidFill>
                  <a:srgbClr val="08162B"/>
                </a:solidFill>
                <a:latin typeface="Arial"/>
                <a:cs typeface="Arial"/>
              </a:rPr>
              <a:t>t</a:t>
            </a:r>
            <a:r>
              <a:rPr sz="582" spc="16" dirty="0">
                <a:solidFill>
                  <a:srgbClr val="030103"/>
                </a:solidFill>
                <a:latin typeface="Arial"/>
                <a:cs typeface="Arial"/>
              </a:rPr>
              <a:t>e</a:t>
            </a:r>
            <a:r>
              <a:rPr sz="582" spc="16" dirty="0">
                <a:solidFill>
                  <a:srgbClr val="1C181F"/>
                </a:solidFill>
                <a:latin typeface="Arial"/>
                <a:cs typeface="Arial"/>
              </a:rPr>
              <a:t>c, </a:t>
            </a:r>
            <a:r>
              <a:rPr sz="582" spc="-16" dirty="0">
                <a:solidFill>
                  <a:srgbClr val="030103"/>
                </a:solidFill>
                <a:latin typeface="Arial"/>
                <a:cs typeface="Arial"/>
              </a:rPr>
              <a:t>2019</a:t>
            </a:r>
            <a:r>
              <a:rPr sz="582" spc="21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582" spc="11" dirty="0">
                <a:solidFill>
                  <a:srgbClr val="1C181F"/>
                </a:solidFill>
                <a:latin typeface="Arial"/>
                <a:cs typeface="Arial"/>
              </a:rPr>
              <a:t>)</a:t>
            </a:r>
            <a:endParaRPr sz="582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179017" y="2083630"/>
            <a:ext cx="2157580" cy="152078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900" b="1" spc="5" dirty="0">
                <a:solidFill>
                  <a:srgbClr val="030103"/>
                </a:solidFill>
                <a:latin typeface="Arial"/>
                <a:cs typeface="Arial"/>
              </a:rPr>
              <a:t>Wells </a:t>
            </a:r>
            <a:r>
              <a:rPr sz="900" b="1" spc="11" dirty="0">
                <a:solidFill>
                  <a:srgbClr val="030103"/>
                </a:solidFill>
                <a:latin typeface="Arial"/>
                <a:cs typeface="Arial"/>
              </a:rPr>
              <a:t>with Hydrographs </a:t>
            </a:r>
            <a:r>
              <a:rPr sz="900" b="1" spc="32" dirty="0">
                <a:solidFill>
                  <a:srgbClr val="030103"/>
                </a:solidFill>
                <a:latin typeface="Arial"/>
                <a:cs typeface="Arial"/>
              </a:rPr>
              <a:t>in </a:t>
            </a:r>
            <a:r>
              <a:rPr sz="900" b="1" spc="16" dirty="0">
                <a:solidFill>
                  <a:srgbClr val="030103"/>
                </a:solidFill>
                <a:latin typeface="Arial"/>
                <a:cs typeface="Arial"/>
              </a:rPr>
              <a:t>Figure</a:t>
            </a:r>
            <a:r>
              <a:rPr sz="900" b="1" spc="-53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900" b="1" spc="16" dirty="0">
                <a:solidFill>
                  <a:srgbClr val="030103"/>
                </a:solidFill>
                <a:latin typeface="Arial"/>
                <a:cs typeface="Arial"/>
              </a:rPr>
              <a:t>4-3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580415" y="2361816"/>
            <a:ext cx="98164" cy="160222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953" spc="21" dirty="0">
                <a:solidFill>
                  <a:srgbClr val="936208"/>
                </a:solidFill>
                <a:latin typeface="Arial"/>
                <a:cs typeface="Arial"/>
              </a:rPr>
              <a:t>0</a:t>
            </a:r>
            <a:endParaRPr sz="953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619583" y="2521178"/>
            <a:ext cx="110938" cy="225303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1376" spc="-42" dirty="0">
                <a:solidFill>
                  <a:srgbClr val="030103"/>
                </a:solidFill>
                <a:latin typeface="Arial"/>
                <a:cs typeface="Arial"/>
              </a:rPr>
              <a:t>♦</a:t>
            </a:r>
            <a:endParaRPr sz="1376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612566" y="2632086"/>
            <a:ext cx="121696" cy="56757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>
              <a:spcBef>
                <a:spcPts val="106"/>
              </a:spcBef>
            </a:pPr>
            <a:r>
              <a:rPr sz="1800" spc="-212" dirty="0">
                <a:solidFill>
                  <a:srgbClr val="C60193"/>
                </a:solidFill>
                <a:latin typeface="Times New Roman"/>
                <a:cs typeface="Times New Roman"/>
              </a:rPr>
              <a:t>....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626026" y="2903004"/>
            <a:ext cx="102870" cy="225303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>
              <a:spcBef>
                <a:spcPts val="106"/>
              </a:spcBef>
            </a:pPr>
            <a:r>
              <a:rPr sz="1376" spc="-26" dirty="0">
                <a:solidFill>
                  <a:srgbClr val="F90101"/>
                </a:solidFill>
                <a:latin typeface="Arial"/>
                <a:cs typeface="Arial"/>
              </a:rPr>
              <a:t>■</a:t>
            </a:r>
            <a:endParaRPr sz="1376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615857" y="3110982"/>
            <a:ext cx="116317" cy="368612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>
              <a:spcBef>
                <a:spcPts val="106"/>
              </a:spcBef>
            </a:pPr>
            <a:r>
              <a:rPr sz="1006" b="1" spc="-132" dirty="0">
                <a:solidFill>
                  <a:srgbClr val="0162E8"/>
                </a:solidFill>
                <a:latin typeface="Arial"/>
                <a:cs typeface="Arial"/>
              </a:rPr>
              <a:t>.A.</a:t>
            </a:r>
            <a:endParaRPr sz="1006">
              <a:latin typeface="Arial"/>
              <a:cs typeface="Arial"/>
            </a:endParaRPr>
          </a:p>
          <a:p>
            <a:pPr marL="3362">
              <a:spcBef>
                <a:spcPts val="64"/>
              </a:spcBef>
            </a:pPr>
            <a:r>
              <a:rPr sz="1218" spc="16" dirty="0">
                <a:solidFill>
                  <a:srgbClr val="495D80"/>
                </a:solidFill>
                <a:latin typeface="Arial"/>
                <a:cs typeface="Arial"/>
              </a:rPr>
              <a:t>◊</a:t>
            </a:r>
            <a:endParaRPr sz="1218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998116" y="2317830"/>
            <a:ext cx="911038" cy="1151975"/>
          </a:xfrm>
          <a:prstGeom prst="rect">
            <a:avLst/>
          </a:prstGeom>
        </p:spPr>
        <p:txBody>
          <a:bodyPr vert="horz" wrap="square" lIns="0" tIns="63874" rIns="0" bIns="0" rtlCol="0">
            <a:spAutoFit/>
          </a:bodyPr>
          <a:lstStyle/>
          <a:p>
            <a:pPr marL="13447">
              <a:spcBef>
                <a:spcPts val="503"/>
              </a:spcBef>
            </a:pPr>
            <a:r>
              <a:rPr sz="900" spc="11" dirty="0">
                <a:solidFill>
                  <a:srgbClr val="030103"/>
                </a:solidFill>
                <a:latin typeface="Arial"/>
                <a:cs typeface="Arial"/>
              </a:rPr>
              <a:t>03S04E20F01S</a:t>
            </a:r>
            <a:endParaRPr sz="900">
              <a:latin typeface="Arial"/>
              <a:cs typeface="Arial"/>
            </a:endParaRPr>
          </a:p>
          <a:p>
            <a:pPr marL="13447">
              <a:spcBef>
                <a:spcPts val="402"/>
              </a:spcBef>
            </a:pPr>
            <a:r>
              <a:rPr sz="900" spc="11" dirty="0">
                <a:solidFill>
                  <a:srgbClr val="030103"/>
                </a:solidFill>
                <a:latin typeface="Arial"/>
                <a:cs typeface="Arial"/>
              </a:rPr>
              <a:t>04S05E05K0</a:t>
            </a:r>
            <a:r>
              <a:rPr sz="900" spc="16" dirty="0">
                <a:solidFill>
                  <a:srgbClr val="030103"/>
                </a:solidFill>
                <a:latin typeface="Arial"/>
                <a:cs typeface="Arial"/>
              </a:rPr>
              <a:t>1</a:t>
            </a:r>
            <a:r>
              <a:rPr sz="900" spc="-116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900" spc="26" dirty="0">
                <a:solidFill>
                  <a:srgbClr val="030103"/>
                </a:solidFill>
                <a:latin typeface="Arial"/>
                <a:cs typeface="Arial"/>
              </a:rPr>
              <a:t>S</a:t>
            </a:r>
            <a:endParaRPr sz="900">
              <a:latin typeface="Arial"/>
              <a:cs typeface="Arial"/>
            </a:endParaRPr>
          </a:p>
          <a:p>
            <a:pPr marL="13447">
              <a:spcBef>
                <a:spcPts val="386"/>
              </a:spcBef>
            </a:pPr>
            <a:r>
              <a:rPr sz="900" spc="16" dirty="0">
                <a:solidFill>
                  <a:srgbClr val="030103"/>
                </a:solidFill>
                <a:latin typeface="Arial"/>
                <a:cs typeface="Arial"/>
              </a:rPr>
              <a:t>04S05E36M01</a:t>
            </a:r>
            <a:r>
              <a:rPr sz="900" spc="-121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900" spc="26" dirty="0">
                <a:solidFill>
                  <a:srgbClr val="030103"/>
                </a:solidFill>
                <a:latin typeface="Arial"/>
                <a:cs typeface="Arial"/>
              </a:rPr>
              <a:t>S</a:t>
            </a:r>
            <a:endParaRPr sz="900">
              <a:latin typeface="Arial"/>
              <a:cs typeface="Arial"/>
            </a:endParaRPr>
          </a:p>
          <a:p>
            <a:pPr marL="13447">
              <a:spcBef>
                <a:spcPts val="397"/>
              </a:spcBef>
            </a:pPr>
            <a:r>
              <a:rPr sz="900" spc="16" dirty="0">
                <a:solidFill>
                  <a:srgbClr val="030103"/>
                </a:solidFill>
                <a:latin typeface="Arial"/>
                <a:cs typeface="Arial"/>
              </a:rPr>
              <a:t>04S06E22C01</a:t>
            </a:r>
            <a:r>
              <a:rPr sz="900" spc="-138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900" spc="26" dirty="0">
                <a:solidFill>
                  <a:srgbClr val="030103"/>
                </a:solidFill>
                <a:latin typeface="Arial"/>
                <a:cs typeface="Arial"/>
              </a:rPr>
              <a:t>S</a:t>
            </a:r>
            <a:endParaRPr sz="900">
              <a:latin typeface="Arial"/>
              <a:cs typeface="Arial"/>
            </a:endParaRPr>
          </a:p>
          <a:p>
            <a:pPr marL="13447">
              <a:spcBef>
                <a:spcPts val="402"/>
              </a:spcBef>
            </a:pPr>
            <a:r>
              <a:rPr sz="900" spc="11" dirty="0">
                <a:solidFill>
                  <a:srgbClr val="030103"/>
                </a:solidFill>
                <a:latin typeface="Arial"/>
                <a:cs typeface="Arial"/>
              </a:rPr>
              <a:t>05S06E11B01S</a:t>
            </a:r>
            <a:endParaRPr sz="900">
              <a:latin typeface="Arial"/>
              <a:cs typeface="Arial"/>
            </a:endParaRPr>
          </a:p>
          <a:p>
            <a:pPr marL="13447">
              <a:spcBef>
                <a:spcPts val="371"/>
              </a:spcBef>
            </a:pPr>
            <a:r>
              <a:rPr sz="900" spc="11" dirty="0">
                <a:solidFill>
                  <a:srgbClr val="030103"/>
                </a:solidFill>
                <a:latin typeface="Arial"/>
                <a:cs typeface="Arial"/>
              </a:rPr>
              <a:t>05S06E11B01S</a:t>
            </a:r>
            <a:endParaRPr sz="9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013616" y="3663263"/>
            <a:ext cx="2478293" cy="1582277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397352">
              <a:spcBef>
                <a:spcPts val="106"/>
              </a:spcBef>
            </a:pPr>
            <a:r>
              <a:rPr sz="900" b="1" spc="11" dirty="0">
                <a:solidFill>
                  <a:srgbClr val="030103"/>
                </a:solidFill>
                <a:latin typeface="Arial"/>
                <a:cs typeface="Arial"/>
              </a:rPr>
              <a:t>Replenishment</a:t>
            </a:r>
            <a:r>
              <a:rPr sz="900" b="1" spc="127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900" b="1" spc="21" dirty="0">
                <a:solidFill>
                  <a:srgbClr val="030103"/>
                </a:solidFill>
                <a:latin typeface="Arial"/>
                <a:cs typeface="Arial"/>
              </a:rPr>
              <a:t>Infrastructure</a:t>
            </a:r>
            <a:endParaRPr sz="900">
              <a:latin typeface="Arial"/>
              <a:cs typeface="Arial"/>
            </a:endParaRPr>
          </a:p>
          <a:p>
            <a:pPr marL="600398">
              <a:spcBef>
                <a:spcPts val="736"/>
              </a:spcBef>
            </a:pPr>
            <a:r>
              <a:rPr sz="900" spc="11" dirty="0">
                <a:solidFill>
                  <a:srgbClr val="030103"/>
                </a:solidFill>
                <a:latin typeface="Arial"/>
                <a:cs typeface="Arial"/>
              </a:rPr>
              <a:t>Direct Replenishment</a:t>
            </a:r>
            <a:r>
              <a:rPr sz="900" spc="148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900" spc="11" dirty="0">
                <a:solidFill>
                  <a:srgbClr val="030103"/>
                </a:solidFill>
                <a:latin typeface="Arial"/>
                <a:cs typeface="Arial"/>
              </a:rPr>
              <a:t>Facilities</a:t>
            </a:r>
            <a:endParaRPr sz="900">
              <a:latin typeface="Arial"/>
              <a:cs typeface="Arial"/>
            </a:endParaRPr>
          </a:p>
          <a:p>
            <a:pPr marL="593002" marR="18825" indent="-385922">
              <a:lnSpc>
                <a:spcPct val="162500"/>
              </a:lnSpc>
              <a:buClr>
                <a:srgbClr val="C103F4"/>
              </a:buClr>
              <a:buSzPct val="176470"/>
              <a:buChar char="■"/>
              <a:tabLst>
                <a:tab pos="594347" algn="l"/>
                <a:tab pos="595019" algn="l"/>
              </a:tabLst>
            </a:pPr>
            <a:r>
              <a:rPr sz="900" spc="5" dirty="0">
                <a:solidFill>
                  <a:srgbClr val="030103"/>
                </a:solidFill>
                <a:latin typeface="Arial"/>
                <a:cs typeface="Arial"/>
              </a:rPr>
              <a:t>Water </a:t>
            </a:r>
            <a:r>
              <a:rPr sz="900" spc="11" dirty="0">
                <a:solidFill>
                  <a:srgbClr val="030103"/>
                </a:solidFill>
                <a:latin typeface="Arial"/>
                <a:cs typeface="Arial"/>
              </a:rPr>
              <a:t>Reclamation Plants  </a:t>
            </a:r>
            <a:r>
              <a:rPr sz="900" spc="16" dirty="0">
                <a:solidFill>
                  <a:srgbClr val="030103"/>
                </a:solidFill>
                <a:latin typeface="Arial"/>
                <a:cs typeface="Arial"/>
              </a:rPr>
              <a:t>Imported </a:t>
            </a:r>
            <a:r>
              <a:rPr sz="900" spc="5" dirty="0">
                <a:solidFill>
                  <a:srgbClr val="030103"/>
                </a:solidFill>
                <a:latin typeface="Arial"/>
                <a:cs typeface="Arial"/>
              </a:rPr>
              <a:t>Water </a:t>
            </a:r>
            <a:r>
              <a:rPr sz="900" spc="26" dirty="0">
                <a:solidFill>
                  <a:srgbClr val="030103"/>
                </a:solidFill>
                <a:latin typeface="Arial"/>
                <a:cs typeface="Arial"/>
              </a:rPr>
              <a:t>Canals/Aqueducts  </a:t>
            </a:r>
            <a:r>
              <a:rPr sz="900" spc="5" dirty="0">
                <a:solidFill>
                  <a:srgbClr val="030103"/>
                </a:solidFill>
                <a:latin typeface="Arial"/>
                <a:cs typeface="Arial"/>
              </a:rPr>
              <a:t>Mid-Valley</a:t>
            </a:r>
            <a:r>
              <a:rPr sz="900" spc="138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900" spc="11" dirty="0">
                <a:solidFill>
                  <a:srgbClr val="030103"/>
                </a:solidFill>
                <a:latin typeface="Arial"/>
                <a:cs typeface="Arial"/>
              </a:rPr>
              <a:t>Pipeline</a:t>
            </a:r>
            <a:endParaRPr sz="90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741">
              <a:latin typeface="Arial"/>
              <a:cs typeface="Arial"/>
            </a:endParaRPr>
          </a:p>
          <a:p>
            <a:pPr marL="593002" marR="430968" indent="-539887">
              <a:lnSpc>
                <a:spcPct val="80300"/>
              </a:lnSpc>
              <a:tabLst>
                <a:tab pos="594347" algn="l"/>
              </a:tabLst>
            </a:pPr>
            <a:r>
              <a:rPr sz="3653" spc="103" baseline="-24154" dirty="0">
                <a:solidFill>
                  <a:srgbClr val="7C6782"/>
                </a:solidFill>
                <a:latin typeface="Times New Roman"/>
                <a:cs typeface="Times New Roman"/>
              </a:rPr>
              <a:t>D		</a:t>
            </a:r>
            <a:r>
              <a:rPr sz="900" spc="16" dirty="0">
                <a:solidFill>
                  <a:srgbClr val="030103"/>
                </a:solidFill>
                <a:latin typeface="Arial"/>
                <a:cs typeface="Arial"/>
              </a:rPr>
              <a:t>West Whitewater </a:t>
            </a:r>
            <a:r>
              <a:rPr sz="900" spc="11" dirty="0">
                <a:solidFill>
                  <a:srgbClr val="030103"/>
                </a:solidFill>
                <a:latin typeface="Arial"/>
                <a:cs typeface="Arial"/>
              </a:rPr>
              <a:t>Subbasin  </a:t>
            </a:r>
            <a:r>
              <a:rPr sz="900" spc="16" dirty="0">
                <a:solidFill>
                  <a:srgbClr val="030103"/>
                </a:solidFill>
                <a:latin typeface="Arial"/>
                <a:cs typeface="Arial"/>
              </a:rPr>
              <a:t>Management</a:t>
            </a:r>
            <a:r>
              <a:rPr sz="900" spc="64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900" spc="11" dirty="0">
                <a:solidFill>
                  <a:srgbClr val="030103"/>
                </a:solidFill>
                <a:latin typeface="Arial"/>
                <a:cs typeface="Arial"/>
              </a:rPr>
              <a:t>Area</a:t>
            </a:r>
            <a:endParaRPr sz="9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358075" y="5434776"/>
            <a:ext cx="1857039" cy="496780"/>
          </a:xfrm>
          <a:prstGeom prst="rect">
            <a:avLst/>
          </a:prstGeom>
        </p:spPr>
        <p:txBody>
          <a:bodyPr vert="horz" wrap="square" lIns="0" tIns="8741" rIns="0" bIns="0" rtlCol="0">
            <a:spAutoFit/>
          </a:bodyPr>
          <a:lstStyle/>
          <a:p>
            <a:pPr marL="435003" marR="71940" indent="-422228">
              <a:lnSpc>
                <a:spcPct val="103200"/>
              </a:lnSpc>
              <a:spcBef>
                <a:spcPts val="69"/>
              </a:spcBef>
            </a:pPr>
            <a:r>
              <a:rPr sz="900" b="1" spc="11" dirty="0">
                <a:solidFill>
                  <a:srgbClr val="030103"/>
                </a:solidFill>
                <a:latin typeface="Arial"/>
                <a:cs typeface="Arial"/>
              </a:rPr>
              <a:t>Coachella </a:t>
            </a:r>
            <a:r>
              <a:rPr sz="900" b="1" dirty="0">
                <a:solidFill>
                  <a:srgbClr val="030103"/>
                </a:solidFill>
                <a:latin typeface="Arial"/>
                <a:cs typeface="Arial"/>
              </a:rPr>
              <a:t>Valley </a:t>
            </a:r>
            <a:r>
              <a:rPr sz="900" b="1" spc="5" dirty="0">
                <a:solidFill>
                  <a:srgbClr val="030103"/>
                </a:solidFill>
                <a:latin typeface="Arial"/>
                <a:cs typeface="Arial"/>
              </a:rPr>
              <a:t>Water </a:t>
            </a:r>
            <a:r>
              <a:rPr sz="900" b="1" spc="11" dirty="0">
                <a:solidFill>
                  <a:srgbClr val="030103"/>
                </a:solidFill>
                <a:latin typeface="Arial"/>
                <a:cs typeface="Arial"/>
              </a:rPr>
              <a:t>District  Areas </a:t>
            </a:r>
            <a:r>
              <a:rPr sz="900" b="1" spc="5" dirty="0">
                <a:solidFill>
                  <a:srgbClr val="030103"/>
                </a:solidFill>
                <a:latin typeface="Arial"/>
                <a:cs typeface="Arial"/>
              </a:rPr>
              <a:t>of</a:t>
            </a:r>
            <a:r>
              <a:rPr sz="900" b="1" spc="79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900" b="1" spc="11" dirty="0">
                <a:solidFill>
                  <a:srgbClr val="030103"/>
                </a:solidFill>
                <a:latin typeface="Arial"/>
                <a:cs typeface="Arial"/>
              </a:rPr>
              <a:t>Benefit</a:t>
            </a:r>
            <a:endParaRPr sz="900">
              <a:latin typeface="Arial"/>
              <a:cs typeface="Arial"/>
            </a:endParaRPr>
          </a:p>
          <a:p>
            <a:pPr marL="256161">
              <a:spcBef>
                <a:spcPts val="492"/>
              </a:spcBef>
            </a:pPr>
            <a:r>
              <a:rPr sz="900" spc="21" dirty="0">
                <a:solidFill>
                  <a:srgbClr val="030103"/>
                </a:solidFill>
                <a:latin typeface="Arial"/>
                <a:cs typeface="Arial"/>
              </a:rPr>
              <a:t>Mission </a:t>
            </a:r>
            <a:r>
              <a:rPr sz="900" spc="11" dirty="0">
                <a:solidFill>
                  <a:srgbClr val="030103"/>
                </a:solidFill>
                <a:latin typeface="Arial"/>
                <a:cs typeface="Arial"/>
              </a:rPr>
              <a:t>Creek Subbasin</a:t>
            </a:r>
            <a:r>
              <a:rPr sz="900" spc="90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900" spc="16" dirty="0">
                <a:solidFill>
                  <a:srgbClr val="030103"/>
                </a:solidFill>
                <a:latin typeface="Arial"/>
                <a:cs typeface="Arial"/>
              </a:rPr>
              <a:t>AOB</a:t>
            </a:r>
            <a:endParaRPr sz="9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0020905" y="5636134"/>
            <a:ext cx="1860401" cy="102667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40340">
              <a:lnSpc>
                <a:spcPts val="2319"/>
              </a:lnSpc>
              <a:spcBef>
                <a:spcPts val="106"/>
              </a:spcBef>
            </a:pPr>
            <a:r>
              <a:rPr sz="2594" spc="74" dirty="0">
                <a:solidFill>
                  <a:srgbClr val="0162E8"/>
                </a:solidFill>
                <a:latin typeface="Times New Roman"/>
                <a:cs typeface="Times New Roman"/>
              </a:rPr>
              <a:t>D</a:t>
            </a:r>
            <a:endParaRPr sz="2594">
              <a:latin typeface="Times New Roman"/>
              <a:cs typeface="Times New Roman"/>
            </a:endParaRPr>
          </a:p>
          <a:p>
            <a:pPr marL="40340">
              <a:lnSpc>
                <a:spcPts val="2165"/>
              </a:lnSpc>
              <a:tabLst>
                <a:tab pos="592330" algn="l"/>
              </a:tabLst>
            </a:pPr>
            <a:r>
              <a:rPr sz="3891" spc="110" baseline="-24943" dirty="0">
                <a:solidFill>
                  <a:srgbClr val="4B7200"/>
                </a:solidFill>
                <a:latin typeface="Times New Roman"/>
                <a:cs typeface="Times New Roman"/>
              </a:rPr>
              <a:t>D	</a:t>
            </a:r>
            <a:r>
              <a:rPr sz="900" spc="16" dirty="0">
                <a:solidFill>
                  <a:srgbClr val="030103"/>
                </a:solidFill>
                <a:latin typeface="Arial"/>
                <a:cs typeface="Arial"/>
              </a:rPr>
              <a:t>West </a:t>
            </a:r>
            <a:r>
              <a:rPr sz="900" spc="11" dirty="0">
                <a:solidFill>
                  <a:srgbClr val="030103"/>
                </a:solidFill>
                <a:latin typeface="Arial"/>
                <a:cs typeface="Arial"/>
              </a:rPr>
              <a:t>Whitewater</a:t>
            </a:r>
            <a:r>
              <a:rPr sz="900" spc="101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900" spc="11" dirty="0">
                <a:solidFill>
                  <a:srgbClr val="030103"/>
                </a:solidFill>
                <a:latin typeface="Arial"/>
                <a:cs typeface="Arial"/>
              </a:rPr>
              <a:t>River</a:t>
            </a:r>
            <a:endParaRPr sz="900">
              <a:latin typeface="Arial"/>
              <a:cs typeface="Arial"/>
            </a:endParaRPr>
          </a:p>
          <a:p>
            <a:pPr marL="592330">
              <a:lnSpc>
                <a:spcPts val="249"/>
              </a:lnSpc>
            </a:pPr>
            <a:r>
              <a:rPr sz="900" spc="11" dirty="0">
                <a:solidFill>
                  <a:srgbClr val="030103"/>
                </a:solidFill>
                <a:latin typeface="Arial"/>
                <a:cs typeface="Arial"/>
              </a:rPr>
              <a:t>Subbasin</a:t>
            </a:r>
            <a:r>
              <a:rPr sz="900" spc="37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900" spc="16" dirty="0">
                <a:solidFill>
                  <a:srgbClr val="030103"/>
                </a:solidFill>
                <a:latin typeface="Arial"/>
                <a:cs typeface="Arial"/>
              </a:rPr>
              <a:t>AOB</a:t>
            </a:r>
            <a:endParaRPr sz="900">
              <a:latin typeface="Arial"/>
              <a:cs typeface="Arial"/>
            </a:endParaRPr>
          </a:p>
          <a:p>
            <a:pPr marL="40340">
              <a:lnSpc>
                <a:spcPts val="2276"/>
              </a:lnSpc>
              <a:tabLst>
                <a:tab pos="592330" algn="l"/>
              </a:tabLst>
            </a:pPr>
            <a:r>
              <a:rPr sz="3891" spc="110" baseline="-23809" dirty="0">
                <a:solidFill>
                  <a:srgbClr val="A73600"/>
                </a:solidFill>
                <a:latin typeface="Times New Roman"/>
                <a:cs typeface="Times New Roman"/>
              </a:rPr>
              <a:t>D	</a:t>
            </a:r>
            <a:r>
              <a:rPr sz="900" spc="16" dirty="0">
                <a:solidFill>
                  <a:srgbClr val="030103"/>
                </a:solidFill>
                <a:latin typeface="Arial"/>
                <a:cs typeface="Arial"/>
              </a:rPr>
              <a:t>East </a:t>
            </a:r>
            <a:r>
              <a:rPr sz="900" spc="11" dirty="0">
                <a:solidFill>
                  <a:srgbClr val="030103"/>
                </a:solidFill>
                <a:latin typeface="Arial"/>
                <a:cs typeface="Arial"/>
              </a:rPr>
              <a:t>Whitewater</a:t>
            </a:r>
            <a:r>
              <a:rPr sz="900" spc="106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900" spc="11" dirty="0">
                <a:solidFill>
                  <a:srgbClr val="030103"/>
                </a:solidFill>
                <a:latin typeface="Arial"/>
                <a:cs typeface="Arial"/>
              </a:rPr>
              <a:t>River</a:t>
            </a:r>
            <a:endParaRPr sz="900">
              <a:latin typeface="Arial"/>
              <a:cs typeface="Arial"/>
            </a:endParaRPr>
          </a:p>
          <a:p>
            <a:pPr marL="592330">
              <a:lnSpc>
                <a:spcPts val="920"/>
              </a:lnSpc>
            </a:pPr>
            <a:r>
              <a:rPr sz="900" spc="11" dirty="0">
                <a:solidFill>
                  <a:srgbClr val="030103"/>
                </a:solidFill>
                <a:latin typeface="Arial"/>
                <a:cs typeface="Arial"/>
              </a:rPr>
              <a:t>Subbasin</a:t>
            </a:r>
            <a:r>
              <a:rPr sz="900" spc="53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900" spc="11" dirty="0">
                <a:solidFill>
                  <a:srgbClr val="030103"/>
                </a:solidFill>
                <a:latin typeface="Arial"/>
                <a:cs typeface="Arial"/>
              </a:rPr>
              <a:t>AOB</a:t>
            </a:r>
            <a:endParaRPr sz="9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460242" y="7060710"/>
            <a:ext cx="576206" cy="119441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688" spc="16" dirty="0">
                <a:solidFill>
                  <a:srgbClr val="030103"/>
                </a:solidFill>
                <a:latin typeface="Arial"/>
                <a:cs typeface="Arial"/>
              </a:rPr>
              <a:t>Produced </a:t>
            </a:r>
            <a:r>
              <a:rPr sz="688" dirty="0">
                <a:solidFill>
                  <a:srgbClr val="030103"/>
                </a:solidFill>
                <a:latin typeface="Arial"/>
                <a:cs typeface="Arial"/>
              </a:rPr>
              <a:t>b</a:t>
            </a:r>
            <a:r>
              <a:rPr sz="688" dirty="0">
                <a:solidFill>
                  <a:srgbClr val="1C181F"/>
                </a:solidFill>
                <a:latin typeface="Arial"/>
                <a:cs typeface="Arial"/>
              </a:rPr>
              <a:t>y:</a:t>
            </a:r>
            <a:endParaRPr sz="688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031538" y="7266913"/>
            <a:ext cx="755052" cy="52679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3335" b="1" spc="-196" dirty="0">
                <a:solidFill>
                  <a:srgbClr val="0C2A69"/>
                </a:solidFill>
                <a:latin typeface="Arial"/>
                <a:cs typeface="Arial"/>
              </a:rPr>
              <a:t>WEI</a:t>
            </a:r>
            <a:endParaRPr sz="3335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578919" y="6976237"/>
            <a:ext cx="1212252" cy="681582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  <a:tabLst>
                <a:tab pos="1198106" algn="l"/>
              </a:tabLst>
            </a:pPr>
            <a:r>
              <a:rPr sz="4341" i="1" spc="424" dirty="0">
                <a:solidFill>
                  <a:srgbClr val="030103"/>
                </a:solidFill>
                <a:latin typeface="Times New Roman"/>
                <a:cs typeface="Times New Roman"/>
              </a:rPr>
              <a:t>l</a:t>
            </a:r>
            <a:r>
              <a:rPr sz="4341" i="1" u="dbl" dirty="0">
                <a:solidFill>
                  <a:srgbClr val="030103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endParaRPr sz="4341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821484" y="7177002"/>
            <a:ext cx="77321" cy="119441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688" b="1" spc="11" dirty="0">
                <a:solidFill>
                  <a:srgbClr val="030103"/>
                </a:solidFill>
                <a:latin typeface="Arial"/>
                <a:cs typeface="Arial"/>
              </a:rPr>
              <a:t>0</a:t>
            </a:r>
            <a:endParaRPr sz="688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394618" y="7170271"/>
            <a:ext cx="361054" cy="127584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  <a:tabLst>
                <a:tab pos="298518" algn="l"/>
              </a:tabLst>
            </a:pPr>
            <a:r>
              <a:rPr sz="688" b="1" spc="11" dirty="0">
                <a:solidFill>
                  <a:srgbClr val="030103"/>
                </a:solidFill>
                <a:latin typeface="Arial"/>
                <a:cs typeface="Arial"/>
              </a:rPr>
              <a:t>2	</a:t>
            </a:r>
            <a:r>
              <a:rPr sz="741" b="1" spc="11" dirty="0">
                <a:solidFill>
                  <a:srgbClr val="030103"/>
                </a:solidFill>
                <a:latin typeface="Times New Roman"/>
                <a:cs typeface="Times New Roman"/>
              </a:rPr>
              <a:t>3</a:t>
            </a:r>
            <a:endParaRPr sz="741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964851" y="7177002"/>
            <a:ext cx="80682" cy="119441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688" b="1" spc="37" dirty="0">
                <a:solidFill>
                  <a:srgbClr val="030103"/>
                </a:solidFill>
                <a:latin typeface="Arial"/>
                <a:cs typeface="Arial"/>
              </a:rPr>
              <a:t>4</a:t>
            </a:r>
            <a:endParaRPr sz="688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250197" y="7170271"/>
            <a:ext cx="79338" cy="127584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741" b="1" spc="32" dirty="0">
                <a:solidFill>
                  <a:srgbClr val="030103"/>
                </a:solidFill>
                <a:latin typeface="Times New Roman"/>
                <a:cs typeface="Times New Roman"/>
              </a:rPr>
              <a:t>5</a:t>
            </a:r>
            <a:endParaRPr sz="741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389372" y="7331949"/>
            <a:ext cx="414842" cy="10315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582" spc="16" dirty="0">
                <a:solidFill>
                  <a:srgbClr val="1C181F"/>
                </a:solidFill>
                <a:latin typeface="Arial"/>
                <a:cs typeface="Arial"/>
              </a:rPr>
              <a:t>A</a:t>
            </a:r>
            <a:r>
              <a:rPr sz="582" spc="16" dirty="0">
                <a:solidFill>
                  <a:srgbClr val="030103"/>
                </a:solidFill>
                <a:latin typeface="Arial"/>
                <a:cs typeface="Arial"/>
              </a:rPr>
              <a:t>uth</a:t>
            </a:r>
            <a:r>
              <a:rPr sz="582" spc="16" dirty="0">
                <a:solidFill>
                  <a:srgbClr val="1C181F"/>
                </a:solidFill>
                <a:latin typeface="Arial"/>
                <a:cs typeface="Arial"/>
              </a:rPr>
              <a:t>or</a:t>
            </a:r>
            <a:r>
              <a:rPr sz="582" spc="16" dirty="0">
                <a:solidFill>
                  <a:srgbClr val="313336"/>
                </a:solidFill>
                <a:latin typeface="Arial"/>
                <a:cs typeface="Arial"/>
              </a:rPr>
              <a:t>:</a:t>
            </a:r>
            <a:r>
              <a:rPr sz="582" spc="-5" dirty="0">
                <a:solidFill>
                  <a:srgbClr val="313336"/>
                </a:solidFill>
                <a:latin typeface="Arial"/>
                <a:cs typeface="Arial"/>
              </a:rPr>
              <a:t> </a:t>
            </a:r>
            <a:r>
              <a:rPr sz="582" spc="26" dirty="0">
                <a:solidFill>
                  <a:srgbClr val="030103"/>
                </a:solidFill>
                <a:latin typeface="Arial"/>
                <a:cs typeface="Arial"/>
              </a:rPr>
              <a:t>L</a:t>
            </a:r>
            <a:r>
              <a:rPr sz="582" spc="26" dirty="0">
                <a:solidFill>
                  <a:srgbClr val="08162B"/>
                </a:solidFill>
                <a:latin typeface="Arial"/>
                <a:cs typeface="Arial"/>
              </a:rPr>
              <a:t>H</a:t>
            </a:r>
            <a:endParaRPr sz="582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309104" y="7324304"/>
            <a:ext cx="258856" cy="119441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688" b="1" spc="16" dirty="0">
                <a:solidFill>
                  <a:srgbClr val="722605"/>
                </a:solidFill>
                <a:latin typeface="Arial"/>
                <a:cs typeface="Arial"/>
              </a:rPr>
              <a:t>Miles</a:t>
            </a:r>
            <a:endParaRPr sz="688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008550" y="7370714"/>
            <a:ext cx="1081816" cy="10315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582" i="1" spc="21" dirty="0">
                <a:solidFill>
                  <a:srgbClr val="1C181F"/>
                </a:solidFill>
                <a:latin typeface="Arial"/>
                <a:cs typeface="Arial"/>
              </a:rPr>
              <a:t>2</a:t>
            </a:r>
            <a:r>
              <a:rPr sz="582" i="1" spc="21" dirty="0">
                <a:solidFill>
                  <a:srgbClr val="030103"/>
                </a:solidFill>
                <a:latin typeface="Arial"/>
                <a:cs typeface="Arial"/>
              </a:rPr>
              <a:t>0</a:t>
            </a:r>
            <a:r>
              <a:rPr sz="582" i="1" spc="21" dirty="0">
                <a:solidFill>
                  <a:srgbClr val="1C181F"/>
                </a:solidFill>
                <a:latin typeface="Arial"/>
                <a:cs typeface="Arial"/>
              </a:rPr>
              <a:t>1</a:t>
            </a:r>
            <a:r>
              <a:rPr sz="582" i="1" spc="21" dirty="0">
                <a:solidFill>
                  <a:srgbClr val="030103"/>
                </a:solidFill>
                <a:latin typeface="Arial"/>
                <a:cs typeface="Arial"/>
              </a:rPr>
              <a:t>9</a:t>
            </a:r>
            <a:r>
              <a:rPr sz="582" i="1" spc="21" dirty="0">
                <a:solidFill>
                  <a:srgbClr val="1C181F"/>
                </a:solidFill>
                <a:latin typeface="Arial"/>
                <a:cs typeface="Arial"/>
              </a:rPr>
              <a:t>-2</a:t>
            </a:r>
            <a:r>
              <a:rPr sz="582" i="1" spc="21" dirty="0">
                <a:solidFill>
                  <a:srgbClr val="030103"/>
                </a:solidFill>
                <a:latin typeface="Arial"/>
                <a:cs typeface="Arial"/>
              </a:rPr>
              <a:t>02</a:t>
            </a:r>
            <a:r>
              <a:rPr sz="582" i="1" spc="21" dirty="0">
                <a:solidFill>
                  <a:srgbClr val="1C181F"/>
                </a:solidFill>
                <a:latin typeface="Arial"/>
                <a:cs typeface="Arial"/>
              </a:rPr>
              <a:t>0 </a:t>
            </a:r>
            <a:r>
              <a:rPr sz="582" i="1" spc="21" dirty="0">
                <a:solidFill>
                  <a:srgbClr val="030103"/>
                </a:solidFill>
                <a:latin typeface="Arial"/>
                <a:cs typeface="Arial"/>
              </a:rPr>
              <a:t>E</a:t>
            </a:r>
            <a:r>
              <a:rPr sz="582" i="1" spc="21" dirty="0">
                <a:solidFill>
                  <a:srgbClr val="1C181F"/>
                </a:solidFill>
                <a:latin typeface="Arial"/>
                <a:cs typeface="Arial"/>
              </a:rPr>
              <a:t>ngin</a:t>
            </a:r>
            <a:r>
              <a:rPr sz="582" i="1" spc="21" dirty="0">
                <a:solidFill>
                  <a:srgbClr val="030103"/>
                </a:solidFill>
                <a:latin typeface="Arial"/>
                <a:cs typeface="Arial"/>
              </a:rPr>
              <a:t>ee</a:t>
            </a:r>
            <a:r>
              <a:rPr sz="582" i="1" spc="21" dirty="0">
                <a:solidFill>
                  <a:srgbClr val="1C181F"/>
                </a:solidFill>
                <a:latin typeface="Arial"/>
                <a:cs typeface="Arial"/>
              </a:rPr>
              <a:t>r</a:t>
            </a:r>
            <a:r>
              <a:rPr sz="582" i="1" spc="21" dirty="0">
                <a:solidFill>
                  <a:srgbClr val="424D66"/>
                </a:solidFill>
                <a:latin typeface="Arial"/>
                <a:cs typeface="Arial"/>
              </a:rPr>
              <a:t>'</a:t>
            </a:r>
            <a:r>
              <a:rPr sz="582" i="1" spc="21" dirty="0">
                <a:solidFill>
                  <a:srgbClr val="1C181F"/>
                </a:solidFill>
                <a:latin typeface="Arial"/>
                <a:cs typeface="Arial"/>
              </a:rPr>
              <a:t>s</a:t>
            </a:r>
            <a:r>
              <a:rPr sz="582" i="1" spc="11" dirty="0">
                <a:solidFill>
                  <a:srgbClr val="1C181F"/>
                </a:solidFill>
                <a:latin typeface="Arial"/>
                <a:cs typeface="Arial"/>
              </a:rPr>
              <a:t> </a:t>
            </a:r>
            <a:r>
              <a:rPr sz="582" i="1" spc="16" dirty="0">
                <a:solidFill>
                  <a:srgbClr val="030103"/>
                </a:solidFill>
                <a:latin typeface="Arial"/>
                <a:cs typeface="Arial"/>
              </a:rPr>
              <a:t>Re</a:t>
            </a:r>
            <a:r>
              <a:rPr sz="582" i="1" spc="16" dirty="0">
                <a:solidFill>
                  <a:srgbClr val="1C181F"/>
                </a:solidFill>
                <a:latin typeface="Arial"/>
                <a:cs typeface="Arial"/>
              </a:rPr>
              <a:t>port</a:t>
            </a:r>
            <a:endParaRPr sz="582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389004" y="7599421"/>
            <a:ext cx="748329" cy="10315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582" spc="11" dirty="0">
                <a:solidFill>
                  <a:srgbClr val="030103"/>
                </a:solidFill>
                <a:latin typeface="Arial"/>
                <a:cs typeface="Arial"/>
              </a:rPr>
              <a:t>F</a:t>
            </a:r>
            <a:r>
              <a:rPr sz="582" spc="11" dirty="0">
                <a:solidFill>
                  <a:srgbClr val="1C181F"/>
                </a:solidFill>
                <a:latin typeface="Arial"/>
                <a:cs typeface="Arial"/>
              </a:rPr>
              <a:t>il</a:t>
            </a:r>
            <a:r>
              <a:rPr sz="582" spc="11" dirty="0">
                <a:solidFill>
                  <a:srgbClr val="030103"/>
                </a:solidFill>
                <a:latin typeface="Arial"/>
                <a:cs typeface="Arial"/>
              </a:rPr>
              <a:t>e: </a:t>
            </a:r>
            <a:r>
              <a:rPr sz="582" spc="16" dirty="0">
                <a:solidFill>
                  <a:srgbClr val="030103"/>
                </a:solidFill>
                <a:latin typeface="Arial"/>
                <a:cs typeface="Arial"/>
              </a:rPr>
              <a:t>Fi</a:t>
            </a:r>
            <a:r>
              <a:rPr sz="582" spc="16" dirty="0">
                <a:solidFill>
                  <a:srgbClr val="1C181F"/>
                </a:solidFill>
                <a:latin typeface="Arial"/>
                <a:cs typeface="Arial"/>
              </a:rPr>
              <a:t>g</a:t>
            </a:r>
            <a:r>
              <a:rPr sz="582" spc="16" dirty="0">
                <a:solidFill>
                  <a:srgbClr val="030103"/>
                </a:solidFill>
                <a:latin typeface="Arial"/>
                <a:cs typeface="Arial"/>
              </a:rPr>
              <a:t>ur</a:t>
            </a:r>
            <a:r>
              <a:rPr sz="582" spc="16" dirty="0">
                <a:solidFill>
                  <a:srgbClr val="1C181F"/>
                </a:solidFill>
                <a:latin typeface="Arial"/>
                <a:cs typeface="Arial"/>
              </a:rPr>
              <a:t>e </a:t>
            </a:r>
            <a:r>
              <a:rPr sz="582" spc="16" dirty="0">
                <a:solidFill>
                  <a:srgbClr val="030103"/>
                </a:solidFill>
                <a:latin typeface="Arial"/>
                <a:cs typeface="Arial"/>
              </a:rPr>
              <a:t>4-2.</a:t>
            </a:r>
            <a:r>
              <a:rPr sz="582" spc="16" dirty="0">
                <a:solidFill>
                  <a:srgbClr val="1C181F"/>
                </a:solidFill>
                <a:latin typeface="Arial"/>
                <a:cs typeface="Arial"/>
              </a:rPr>
              <a:t>mx</a:t>
            </a:r>
            <a:r>
              <a:rPr sz="582" spc="-111" dirty="0">
                <a:solidFill>
                  <a:srgbClr val="1C181F"/>
                </a:solidFill>
                <a:latin typeface="Arial"/>
                <a:cs typeface="Arial"/>
              </a:rPr>
              <a:t> </a:t>
            </a:r>
            <a:r>
              <a:rPr sz="582" spc="26" dirty="0">
                <a:solidFill>
                  <a:srgbClr val="030103"/>
                </a:solidFill>
                <a:latin typeface="Arial"/>
                <a:cs typeface="Arial"/>
              </a:rPr>
              <a:t>d</a:t>
            </a:r>
            <a:endParaRPr sz="582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799394" y="7105019"/>
            <a:ext cx="840441" cy="812617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215820" indent="-176153">
              <a:spcBef>
                <a:spcPts val="111"/>
              </a:spcBef>
              <a:buClr>
                <a:srgbClr val="593B03"/>
              </a:buClr>
              <a:buSzPct val="34693"/>
              <a:buChar char="■"/>
              <a:tabLst>
                <a:tab pos="216493" algn="l"/>
              </a:tabLst>
            </a:pPr>
            <a:r>
              <a:rPr sz="5188" u="heavy" spc="69" dirty="0">
                <a:solidFill>
                  <a:srgbClr val="936208"/>
                </a:solidFill>
                <a:uFill>
                  <a:solidFill>
                    <a:srgbClr val="936208"/>
                  </a:solidFill>
                </a:uFill>
                <a:latin typeface="Arial"/>
                <a:cs typeface="Arial"/>
              </a:rPr>
              <a:t>-</a:t>
            </a:r>
            <a:r>
              <a:rPr sz="5188" spc="-545" dirty="0">
                <a:solidFill>
                  <a:srgbClr val="936208"/>
                </a:solidFill>
                <a:latin typeface="Arial"/>
                <a:cs typeface="Arial"/>
              </a:rPr>
              <a:t> </a:t>
            </a:r>
            <a:r>
              <a:rPr sz="5188" u="heavy" spc="85" dirty="0">
                <a:solidFill>
                  <a:srgbClr val="936208"/>
                </a:solidFill>
                <a:uFill>
                  <a:solidFill>
                    <a:srgbClr val="936208"/>
                  </a:solidFill>
                </a:uFill>
                <a:latin typeface="Arial"/>
                <a:cs typeface="Arial"/>
              </a:rPr>
              <a:t>-</a:t>
            </a:r>
            <a:endParaRPr sz="5188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718215" y="7504880"/>
            <a:ext cx="556036" cy="168364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1006" spc="11" dirty="0">
                <a:solidFill>
                  <a:srgbClr val="030103"/>
                </a:solidFill>
                <a:latin typeface="Arial"/>
                <a:cs typeface="Arial"/>
              </a:rPr>
              <a:t>I</a:t>
            </a:r>
            <a:r>
              <a:rPr sz="1006" spc="-222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688" b="1" spc="16" dirty="0">
                <a:solidFill>
                  <a:srgbClr val="724B03"/>
                </a:solidFill>
                <a:latin typeface="Arial"/>
                <a:cs typeface="Arial"/>
              </a:rPr>
              <a:t>Kilometers</a:t>
            </a:r>
            <a:endParaRPr sz="688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063623" y="7558719"/>
            <a:ext cx="1028700" cy="10315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582" i="1" spc="16" dirty="0">
                <a:solidFill>
                  <a:srgbClr val="030103"/>
                </a:solidFill>
                <a:latin typeface="Arial"/>
                <a:cs typeface="Arial"/>
              </a:rPr>
              <a:t>Re</a:t>
            </a:r>
            <a:r>
              <a:rPr sz="582" i="1" spc="16" dirty="0">
                <a:solidFill>
                  <a:srgbClr val="1C181F"/>
                </a:solidFill>
                <a:latin typeface="Arial"/>
                <a:cs typeface="Arial"/>
              </a:rPr>
              <a:t>pl</a:t>
            </a:r>
            <a:r>
              <a:rPr sz="582" i="1" spc="16" dirty="0">
                <a:solidFill>
                  <a:srgbClr val="030103"/>
                </a:solidFill>
                <a:latin typeface="Arial"/>
                <a:cs typeface="Arial"/>
              </a:rPr>
              <a:t>e</a:t>
            </a:r>
            <a:r>
              <a:rPr sz="582" i="1" spc="-111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582" i="1" spc="16" dirty="0">
                <a:solidFill>
                  <a:srgbClr val="1C181F"/>
                </a:solidFill>
                <a:latin typeface="Arial"/>
                <a:cs typeface="Arial"/>
              </a:rPr>
              <a:t>ni</a:t>
            </a:r>
            <a:r>
              <a:rPr sz="582" i="1" spc="16" dirty="0">
                <a:solidFill>
                  <a:srgbClr val="030103"/>
                </a:solidFill>
                <a:latin typeface="Arial"/>
                <a:cs typeface="Arial"/>
              </a:rPr>
              <a:t>s</a:t>
            </a:r>
            <a:r>
              <a:rPr sz="582" i="1" spc="16" dirty="0">
                <a:solidFill>
                  <a:srgbClr val="1C181F"/>
                </a:solidFill>
                <a:latin typeface="Arial"/>
                <a:cs typeface="Arial"/>
              </a:rPr>
              <a:t>hm</a:t>
            </a:r>
            <a:r>
              <a:rPr sz="582" i="1" spc="16" dirty="0">
                <a:solidFill>
                  <a:srgbClr val="030103"/>
                </a:solidFill>
                <a:latin typeface="Arial"/>
                <a:cs typeface="Arial"/>
              </a:rPr>
              <a:t>e</a:t>
            </a:r>
            <a:r>
              <a:rPr sz="582" i="1" spc="16" dirty="0">
                <a:solidFill>
                  <a:srgbClr val="1C181F"/>
                </a:solidFill>
                <a:latin typeface="Arial"/>
                <a:cs typeface="Arial"/>
              </a:rPr>
              <a:t>nt</a:t>
            </a:r>
            <a:r>
              <a:rPr sz="582" i="1" dirty="0">
                <a:solidFill>
                  <a:srgbClr val="1C181F"/>
                </a:solidFill>
                <a:latin typeface="Arial"/>
                <a:cs typeface="Arial"/>
              </a:rPr>
              <a:t> </a:t>
            </a:r>
            <a:r>
              <a:rPr sz="582" i="1" spc="11" dirty="0">
                <a:solidFill>
                  <a:srgbClr val="030103"/>
                </a:solidFill>
                <a:latin typeface="Arial"/>
                <a:cs typeface="Arial"/>
              </a:rPr>
              <a:t>Asse</a:t>
            </a:r>
            <a:r>
              <a:rPr sz="582" i="1" spc="-116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582" i="1" spc="21" dirty="0">
                <a:solidFill>
                  <a:srgbClr val="1C181F"/>
                </a:solidFill>
                <a:latin typeface="Arial"/>
                <a:cs typeface="Arial"/>
              </a:rPr>
              <a:t>s</a:t>
            </a:r>
            <a:r>
              <a:rPr sz="582" i="1" spc="21" dirty="0">
                <a:solidFill>
                  <a:srgbClr val="030103"/>
                </a:solidFill>
                <a:latin typeface="Arial"/>
                <a:cs typeface="Arial"/>
              </a:rPr>
              <a:t>s</a:t>
            </a:r>
            <a:r>
              <a:rPr sz="582" i="1" spc="21" dirty="0">
                <a:solidFill>
                  <a:srgbClr val="1C181F"/>
                </a:solidFill>
                <a:latin typeface="Arial"/>
                <a:cs typeface="Arial"/>
              </a:rPr>
              <a:t>m</a:t>
            </a:r>
            <a:r>
              <a:rPr sz="582" i="1" spc="21" dirty="0">
                <a:solidFill>
                  <a:srgbClr val="030103"/>
                </a:solidFill>
                <a:latin typeface="Arial"/>
                <a:cs typeface="Arial"/>
              </a:rPr>
              <a:t>e</a:t>
            </a:r>
            <a:r>
              <a:rPr sz="582" i="1" spc="21" dirty="0">
                <a:solidFill>
                  <a:srgbClr val="1C181F"/>
                </a:solidFill>
                <a:latin typeface="Arial"/>
                <a:cs typeface="Arial"/>
              </a:rPr>
              <a:t>nt</a:t>
            </a:r>
            <a:endParaRPr sz="582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985386" y="6876903"/>
            <a:ext cx="2187835" cy="6576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27429" marR="5379" indent="-314654" algn="r">
              <a:lnSpc>
                <a:spcPct val="101099"/>
              </a:lnSpc>
              <a:spcBef>
                <a:spcPts val="90"/>
              </a:spcBef>
            </a:pPr>
            <a:r>
              <a:rPr sz="1006" b="1" spc="16" dirty="0">
                <a:solidFill>
                  <a:srgbClr val="030103"/>
                </a:solidFill>
                <a:latin typeface="Arial"/>
                <a:cs typeface="Arial"/>
              </a:rPr>
              <a:t>Change </a:t>
            </a:r>
            <a:r>
              <a:rPr sz="1006" b="1" dirty="0">
                <a:solidFill>
                  <a:srgbClr val="030103"/>
                </a:solidFill>
                <a:latin typeface="Arial"/>
                <a:cs typeface="Arial"/>
              </a:rPr>
              <a:t>in</a:t>
            </a:r>
            <a:r>
              <a:rPr sz="1006" b="1" spc="79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1006" b="1" spc="16" dirty="0">
                <a:solidFill>
                  <a:srgbClr val="030103"/>
                </a:solidFill>
                <a:latin typeface="Arial"/>
                <a:cs typeface="Arial"/>
              </a:rPr>
              <a:t>Groundwater</a:t>
            </a:r>
            <a:r>
              <a:rPr sz="1006" b="1" spc="121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1006" b="1" spc="11" dirty="0">
                <a:solidFill>
                  <a:srgbClr val="030103"/>
                </a:solidFill>
                <a:latin typeface="Arial"/>
                <a:cs typeface="Arial"/>
              </a:rPr>
              <a:t>Elevation </a:t>
            </a:r>
            <a:r>
              <a:rPr sz="1006" b="1" spc="5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1006" b="1" spc="11" dirty="0">
                <a:solidFill>
                  <a:srgbClr val="030103"/>
                </a:solidFill>
                <a:latin typeface="Arial"/>
                <a:cs typeface="Arial"/>
              </a:rPr>
              <a:t>in </a:t>
            </a:r>
            <a:r>
              <a:rPr sz="1006" b="1" spc="5" dirty="0">
                <a:solidFill>
                  <a:srgbClr val="030103"/>
                </a:solidFill>
                <a:latin typeface="Arial"/>
                <a:cs typeface="Arial"/>
              </a:rPr>
              <a:t>the </a:t>
            </a:r>
            <a:r>
              <a:rPr sz="1006" b="1" spc="16" dirty="0">
                <a:solidFill>
                  <a:srgbClr val="030103"/>
                </a:solidFill>
                <a:latin typeface="Arial"/>
                <a:cs typeface="Arial"/>
              </a:rPr>
              <a:t>West Whitewater</a:t>
            </a:r>
            <a:r>
              <a:rPr sz="1006" b="1" spc="169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1006" b="1" spc="11" dirty="0">
                <a:solidFill>
                  <a:srgbClr val="030103"/>
                </a:solidFill>
                <a:latin typeface="Arial"/>
                <a:cs typeface="Arial"/>
              </a:rPr>
              <a:t>River</a:t>
            </a:r>
            <a:endParaRPr sz="1006">
              <a:latin typeface="Arial"/>
              <a:cs typeface="Arial"/>
            </a:endParaRPr>
          </a:p>
          <a:p>
            <a:pPr marR="6723" algn="r">
              <a:lnSpc>
                <a:spcPts val="1175"/>
              </a:lnSpc>
              <a:spcBef>
                <a:spcPts val="16"/>
              </a:spcBef>
            </a:pPr>
            <a:r>
              <a:rPr sz="1006" b="1" spc="21" dirty="0">
                <a:solidFill>
                  <a:srgbClr val="030103"/>
                </a:solidFill>
                <a:latin typeface="Arial"/>
                <a:cs typeface="Arial"/>
              </a:rPr>
              <a:t>Management</a:t>
            </a:r>
            <a:r>
              <a:rPr sz="1006" b="1" spc="32" dirty="0">
                <a:solidFill>
                  <a:srgbClr val="030103"/>
                </a:solidFill>
                <a:latin typeface="Arial"/>
                <a:cs typeface="Arial"/>
              </a:rPr>
              <a:t> </a:t>
            </a:r>
            <a:r>
              <a:rPr sz="1006" b="1" spc="11" dirty="0">
                <a:solidFill>
                  <a:srgbClr val="030103"/>
                </a:solidFill>
                <a:latin typeface="Arial"/>
                <a:cs typeface="Arial"/>
              </a:rPr>
              <a:t>Area</a:t>
            </a:r>
            <a:endParaRPr sz="1006">
              <a:latin typeface="Arial"/>
              <a:cs typeface="Arial"/>
            </a:endParaRPr>
          </a:p>
          <a:p>
            <a:pPr marR="5379" algn="r">
              <a:lnSpc>
                <a:spcPts val="1366"/>
              </a:lnSpc>
            </a:pPr>
            <a:r>
              <a:rPr sz="900" i="1" spc="11" dirty="0">
                <a:solidFill>
                  <a:srgbClr val="030103"/>
                </a:solidFill>
                <a:latin typeface="Arial"/>
                <a:cs typeface="Arial"/>
              </a:rPr>
              <a:t>WY </a:t>
            </a:r>
            <a:r>
              <a:rPr sz="900" i="1" spc="16" dirty="0">
                <a:solidFill>
                  <a:srgbClr val="030103"/>
                </a:solidFill>
                <a:latin typeface="Arial"/>
                <a:cs typeface="Arial"/>
              </a:rPr>
              <a:t>2008  </a:t>
            </a:r>
            <a:r>
              <a:rPr sz="1165" i="1" spc="-69" dirty="0">
                <a:solidFill>
                  <a:srgbClr val="030103"/>
                </a:solidFill>
                <a:latin typeface="Times New Roman"/>
                <a:cs typeface="Times New Roman"/>
              </a:rPr>
              <a:t>to</a:t>
            </a:r>
            <a:r>
              <a:rPr sz="1165" i="1" spc="-11" dirty="0">
                <a:solidFill>
                  <a:srgbClr val="030103"/>
                </a:solidFill>
                <a:latin typeface="Times New Roman"/>
                <a:cs typeface="Times New Roman"/>
              </a:rPr>
              <a:t> </a:t>
            </a:r>
            <a:r>
              <a:rPr sz="900" i="1" spc="11" dirty="0">
                <a:solidFill>
                  <a:srgbClr val="030103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38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71025" y="677794"/>
            <a:ext cx="7380733" cy="6200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" name="object 3"/>
          <p:cNvSpPr txBox="1"/>
          <p:nvPr/>
        </p:nvSpPr>
        <p:spPr>
          <a:xfrm rot="1680000">
            <a:off x="7728644" y="2639766"/>
            <a:ext cx="152452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9"/>
              </a:lnSpc>
            </a:pPr>
            <a:r>
              <a:rPr sz="1059" dirty="0">
                <a:latin typeface="Tw Cen MT Condensed Extra Bold"/>
                <a:cs typeface="Tw Cen MT Condensed Extra Bold"/>
              </a:rPr>
              <a:t>4</a:t>
            </a:r>
            <a:endParaRPr sz="1059">
              <a:latin typeface="Tw Cen MT Condensed Extra Bold"/>
              <a:cs typeface="Tw Cen MT Condensed Extra Bo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50048" y="656818"/>
            <a:ext cx="7425915" cy="62389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" name="object 5"/>
          <p:cNvSpPr txBox="1"/>
          <p:nvPr/>
        </p:nvSpPr>
        <p:spPr>
          <a:xfrm>
            <a:off x="9717045" y="4321698"/>
            <a:ext cx="95474" cy="167067"/>
          </a:xfrm>
          <a:prstGeom prst="rect">
            <a:avLst/>
          </a:prstGeom>
        </p:spPr>
        <p:txBody>
          <a:bodyPr vert="horz" wrap="square" lIns="0" tIns="4034" rIns="0" bIns="0" rtlCol="0">
            <a:spAutoFit/>
          </a:bodyPr>
          <a:lstStyle/>
          <a:p>
            <a:pPr marL="13447">
              <a:spcBef>
                <a:spcPts val="32"/>
              </a:spcBef>
            </a:pPr>
            <a:r>
              <a:rPr sz="1059" dirty="0">
                <a:latin typeface="Tw Cen MT Condensed Extra Bold"/>
                <a:cs typeface="Tw Cen MT Condensed Extra Bold"/>
              </a:rPr>
              <a:t>4</a:t>
            </a:r>
            <a:endParaRPr sz="1059">
              <a:latin typeface="Tw Cen MT Condensed Extra Bold"/>
              <a:cs typeface="Tw Cen MT Condensed Extra Bold"/>
            </a:endParaRPr>
          </a:p>
        </p:txBody>
      </p:sp>
      <p:sp>
        <p:nvSpPr>
          <p:cNvPr id="6" name="object 6"/>
          <p:cNvSpPr txBox="1"/>
          <p:nvPr/>
        </p:nvSpPr>
        <p:spPr>
          <a:xfrm rot="14220000">
            <a:off x="5608272" y="5487691"/>
            <a:ext cx="151546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9"/>
              </a:lnSpc>
            </a:pPr>
            <a:r>
              <a:rPr sz="1059" dirty="0">
                <a:latin typeface="Tw Cen MT Condensed Extra Bold"/>
                <a:cs typeface="Tw Cen MT Condensed Extra Bold"/>
              </a:rPr>
              <a:t>4</a:t>
            </a:r>
            <a:endParaRPr sz="1059">
              <a:latin typeface="Tw Cen MT Condensed Extra Bold"/>
              <a:cs typeface="Tw Cen MT Condensed Extra Bold"/>
            </a:endParaRPr>
          </a:p>
        </p:txBody>
      </p:sp>
      <p:sp>
        <p:nvSpPr>
          <p:cNvPr id="7" name="object 7"/>
          <p:cNvSpPr txBox="1"/>
          <p:nvPr/>
        </p:nvSpPr>
        <p:spPr>
          <a:xfrm rot="3060000">
            <a:off x="5627578" y="5347446"/>
            <a:ext cx="151249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9"/>
              </a:lnSpc>
            </a:pPr>
            <a:r>
              <a:rPr sz="1059" dirty="0">
                <a:latin typeface="Tw Cen MT Condensed Extra Bold"/>
                <a:cs typeface="Tw Cen MT Condensed Extra Bold"/>
              </a:rPr>
              <a:t>4</a:t>
            </a:r>
            <a:endParaRPr sz="1059">
              <a:latin typeface="Tw Cen MT Condensed Extra Bold"/>
              <a:cs typeface="Tw Cen MT Condensed Extra Bold"/>
            </a:endParaRPr>
          </a:p>
        </p:txBody>
      </p:sp>
      <p:sp>
        <p:nvSpPr>
          <p:cNvPr id="8" name="object 8"/>
          <p:cNvSpPr txBox="1"/>
          <p:nvPr/>
        </p:nvSpPr>
        <p:spPr>
          <a:xfrm rot="12780000">
            <a:off x="7186104" y="3437550"/>
            <a:ext cx="152452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9"/>
              </a:lnSpc>
            </a:pPr>
            <a:r>
              <a:rPr sz="1059" dirty="0">
                <a:latin typeface="Tw Cen MT Condensed Extra Bold"/>
                <a:cs typeface="Tw Cen MT Condensed Extra Bold"/>
              </a:rPr>
              <a:t>4</a:t>
            </a:r>
            <a:endParaRPr sz="1059">
              <a:latin typeface="Tw Cen MT Condensed Extra Bold"/>
              <a:cs typeface="Tw Cen MT Condensed Extra Bold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54848" y="677794"/>
            <a:ext cx="4000500" cy="1814008"/>
          </a:xfrm>
          <a:custGeom>
            <a:avLst/>
            <a:gdLst/>
            <a:ahLst/>
            <a:cxnLst/>
            <a:rect l="l" t="t" r="r" b="b"/>
            <a:pathLst>
              <a:path w="3778250" h="1713230">
                <a:moveTo>
                  <a:pt x="0" y="0"/>
                </a:moveTo>
                <a:lnTo>
                  <a:pt x="611073" y="527353"/>
                </a:lnTo>
                <a:lnTo>
                  <a:pt x="796999" y="722443"/>
                </a:lnTo>
                <a:lnTo>
                  <a:pt x="864054" y="816939"/>
                </a:lnTo>
                <a:lnTo>
                  <a:pt x="1302961" y="1408306"/>
                </a:lnTo>
                <a:lnTo>
                  <a:pt x="1537654" y="1594252"/>
                </a:lnTo>
                <a:lnTo>
                  <a:pt x="1604709" y="1621686"/>
                </a:lnTo>
                <a:lnTo>
                  <a:pt x="2107624" y="1582059"/>
                </a:lnTo>
                <a:lnTo>
                  <a:pt x="2546530" y="1594252"/>
                </a:lnTo>
                <a:lnTo>
                  <a:pt x="2607490" y="1618638"/>
                </a:lnTo>
                <a:lnTo>
                  <a:pt x="2738552" y="1661314"/>
                </a:lnTo>
                <a:lnTo>
                  <a:pt x="2775128" y="1643024"/>
                </a:lnTo>
                <a:lnTo>
                  <a:pt x="2869614" y="1594252"/>
                </a:lnTo>
                <a:lnTo>
                  <a:pt x="2948861" y="1615590"/>
                </a:lnTo>
                <a:lnTo>
                  <a:pt x="3238418" y="1713135"/>
                </a:lnTo>
                <a:lnTo>
                  <a:pt x="3390816" y="1679604"/>
                </a:lnTo>
                <a:lnTo>
                  <a:pt x="3704756" y="1652169"/>
                </a:lnTo>
                <a:lnTo>
                  <a:pt x="3777907" y="1668752"/>
                </a:lnTo>
              </a:path>
            </a:pathLst>
          </a:custGeom>
          <a:ln w="18287">
            <a:solidFill>
              <a:srgbClr val="004CA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" name="object 10"/>
          <p:cNvSpPr/>
          <p:nvPr/>
        </p:nvSpPr>
        <p:spPr>
          <a:xfrm>
            <a:off x="7544271" y="3940893"/>
            <a:ext cx="13447" cy="3362"/>
          </a:xfrm>
          <a:custGeom>
            <a:avLst/>
            <a:gdLst/>
            <a:ahLst/>
            <a:cxnLst/>
            <a:rect l="l" t="t" r="r" b="b"/>
            <a:pathLst>
              <a:path w="12700" h="3175">
                <a:moveTo>
                  <a:pt x="12191" y="3048"/>
                </a:moveTo>
                <a:lnTo>
                  <a:pt x="0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" name="object 11"/>
          <p:cNvSpPr/>
          <p:nvPr/>
        </p:nvSpPr>
        <p:spPr>
          <a:xfrm>
            <a:off x="7534590" y="3924754"/>
            <a:ext cx="10085" cy="16136"/>
          </a:xfrm>
          <a:custGeom>
            <a:avLst/>
            <a:gdLst/>
            <a:ahLst/>
            <a:cxnLst/>
            <a:rect l="l" t="t" r="r" b="b"/>
            <a:pathLst>
              <a:path w="9525" h="15239">
                <a:moveTo>
                  <a:pt x="9143" y="15241"/>
                </a:moveTo>
                <a:lnTo>
                  <a:pt x="3047" y="15241"/>
                </a:lnTo>
                <a:lnTo>
                  <a:pt x="3047" y="12193"/>
                </a:lnTo>
                <a:lnTo>
                  <a:pt x="0" y="12193"/>
                </a:lnTo>
                <a:lnTo>
                  <a:pt x="3047" y="6096"/>
                </a:lnTo>
                <a:lnTo>
                  <a:pt x="6095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" name="object 12"/>
          <p:cNvSpPr/>
          <p:nvPr/>
        </p:nvSpPr>
        <p:spPr>
          <a:xfrm>
            <a:off x="7560407" y="3908617"/>
            <a:ext cx="6724" cy="1008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0"/>
                </a:moveTo>
                <a:lnTo>
                  <a:pt x="3047" y="0"/>
                </a:lnTo>
                <a:lnTo>
                  <a:pt x="6095" y="3048"/>
                </a:lnTo>
                <a:lnTo>
                  <a:pt x="6095" y="6096"/>
                </a:lnTo>
                <a:lnTo>
                  <a:pt x="6095" y="9144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" name="object 13"/>
          <p:cNvSpPr/>
          <p:nvPr/>
        </p:nvSpPr>
        <p:spPr>
          <a:xfrm>
            <a:off x="7566862" y="3918299"/>
            <a:ext cx="3362" cy="26222"/>
          </a:xfrm>
          <a:custGeom>
            <a:avLst/>
            <a:gdLst/>
            <a:ahLst/>
            <a:cxnLst/>
            <a:rect l="l" t="t" r="r" b="b"/>
            <a:pathLst>
              <a:path w="3175" h="24764">
                <a:moveTo>
                  <a:pt x="0" y="0"/>
                </a:moveTo>
                <a:lnTo>
                  <a:pt x="3048" y="12193"/>
                </a:lnTo>
                <a:lnTo>
                  <a:pt x="3048" y="18289"/>
                </a:lnTo>
                <a:lnTo>
                  <a:pt x="0" y="24386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" name="object 14"/>
          <p:cNvSpPr/>
          <p:nvPr/>
        </p:nvSpPr>
        <p:spPr>
          <a:xfrm>
            <a:off x="7457136" y="3973169"/>
            <a:ext cx="258180" cy="345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" name="object 15"/>
          <p:cNvSpPr/>
          <p:nvPr/>
        </p:nvSpPr>
        <p:spPr>
          <a:xfrm>
            <a:off x="6973046" y="4363707"/>
            <a:ext cx="6724" cy="6724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096"/>
                </a:moveTo>
                <a:lnTo>
                  <a:pt x="6095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" name="object 16"/>
          <p:cNvSpPr/>
          <p:nvPr/>
        </p:nvSpPr>
        <p:spPr>
          <a:xfrm>
            <a:off x="6979501" y="4344342"/>
            <a:ext cx="16136" cy="19498"/>
          </a:xfrm>
          <a:custGeom>
            <a:avLst/>
            <a:gdLst/>
            <a:ahLst/>
            <a:cxnLst/>
            <a:rect l="l" t="t" r="r" b="b"/>
            <a:pathLst>
              <a:path w="15239" h="18414">
                <a:moveTo>
                  <a:pt x="0" y="18289"/>
                </a:moveTo>
                <a:lnTo>
                  <a:pt x="6096" y="12193"/>
                </a:lnTo>
                <a:lnTo>
                  <a:pt x="15239" y="3048"/>
                </a:ln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" name="object 17"/>
          <p:cNvSpPr/>
          <p:nvPr/>
        </p:nvSpPr>
        <p:spPr>
          <a:xfrm>
            <a:off x="6960138" y="4321748"/>
            <a:ext cx="10085" cy="6724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9143" y="6096"/>
                </a:moveTo>
                <a:lnTo>
                  <a:pt x="6095" y="6096"/>
                </a:lnTo>
                <a:lnTo>
                  <a:pt x="0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" name="object 18"/>
          <p:cNvSpPr/>
          <p:nvPr/>
        </p:nvSpPr>
        <p:spPr>
          <a:xfrm>
            <a:off x="6940775" y="4302383"/>
            <a:ext cx="19498" cy="19498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8287" y="18289"/>
                </a:moveTo>
                <a:lnTo>
                  <a:pt x="15239" y="15241"/>
                </a:lnTo>
                <a:lnTo>
                  <a:pt x="9143" y="12193"/>
                </a:lnTo>
                <a:lnTo>
                  <a:pt x="6095" y="6096"/>
                </a:lnTo>
                <a:lnTo>
                  <a:pt x="0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" name="object 19"/>
          <p:cNvSpPr/>
          <p:nvPr/>
        </p:nvSpPr>
        <p:spPr>
          <a:xfrm>
            <a:off x="6914957" y="4266879"/>
            <a:ext cx="10085" cy="13447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9143" y="12193"/>
                </a:moveTo>
                <a:lnTo>
                  <a:pt x="6095" y="6096"/>
                </a:lnTo>
                <a:lnTo>
                  <a:pt x="3048" y="3048"/>
                </a:lnTo>
                <a:lnTo>
                  <a:pt x="0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" name="object 20"/>
          <p:cNvSpPr/>
          <p:nvPr/>
        </p:nvSpPr>
        <p:spPr>
          <a:xfrm>
            <a:off x="6905275" y="4244286"/>
            <a:ext cx="10085" cy="22860"/>
          </a:xfrm>
          <a:custGeom>
            <a:avLst/>
            <a:gdLst/>
            <a:ahLst/>
            <a:cxnLst/>
            <a:rect l="l" t="t" r="r" b="b"/>
            <a:pathLst>
              <a:path w="9525" h="21589">
                <a:moveTo>
                  <a:pt x="9143" y="21338"/>
                </a:moveTo>
                <a:lnTo>
                  <a:pt x="6095" y="12193"/>
                </a:lnTo>
                <a:lnTo>
                  <a:pt x="3047" y="6096"/>
                </a:lnTo>
                <a:lnTo>
                  <a:pt x="0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" name="object 21"/>
          <p:cNvSpPr/>
          <p:nvPr/>
        </p:nvSpPr>
        <p:spPr>
          <a:xfrm>
            <a:off x="6895593" y="4205555"/>
            <a:ext cx="3362" cy="13447"/>
          </a:xfrm>
          <a:custGeom>
            <a:avLst/>
            <a:gdLst/>
            <a:ahLst/>
            <a:cxnLst/>
            <a:rect l="l" t="t" r="r" b="b"/>
            <a:pathLst>
              <a:path w="3175" h="12700">
                <a:moveTo>
                  <a:pt x="3047" y="12193"/>
                </a:moveTo>
                <a:lnTo>
                  <a:pt x="0" y="6096"/>
                </a:lnTo>
                <a:lnTo>
                  <a:pt x="0" y="3048"/>
                </a:lnTo>
                <a:lnTo>
                  <a:pt x="0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" name="object 22"/>
          <p:cNvSpPr/>
          <p:nvPr/>
        </p:nvSpPr>
        <p:spPr>
          <a:xfrm>
            <a:off x="6895593" y="4179734"/>
            <a:ext cx="3362" cy="26222"/>
          </a:xfrm>
          <a:custGeom>
            <a:avLst/>
            <a:gdLst/>
            <a:ahLst/>
            <a:cxnLst/>
            <a:rect l="l" t="t" r="r" b="b"/>
            <a:pathLst>
              <a:path w="3175" h="24764">
                <a:moveTo>
                  <a:pt x="0" y="24386"/>
                </a:moveTo>
                <a:lnTo>
                  <a:pt x="3047" y="9144"/>
                </a:lnTo>
                <a:lnTo>
                  <a:pt x="0" y="6096"/>
                </a:lnTo>
                <a:lnTo>
                  <a:pt x="0" y="3048"/>
                </a:lnTo>
                <a:lnTo>
                  <a:pt x="0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" name="object 23"/>
          <p:cNvSpPr/>
          <p:nvPr/>
        </p:nvSpPr>
        <p:spPr>
          <a:xfrm>
            <a:off x="7944450" y="4354025"/>
            <a:ext cx="0" cy="3362"/>
          </a:xfrm>
          <a:custGeom>
            <a:avLst/>
            <a:gdLst/>
            <a:ahLst/>
            <a:cxnLst/>
            <a:rect l="l" t="t" r="r" b="b"/>
            <a:pathLst>
              <a:path h="3175">
                <a:moveTo>
                  <a:pt x="-3047" y="1524"/>
                </a:moveTo>
                <a:lnTo>
                  <a:pt x="3047" y="15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" name="object 24"/>
          <p:cNvSpPr/>
          <p:nvPr/>
        </p:nvSpPr>
        <p:spPr>
          <a:xfrm>
            <a:off x="7960587" y="4328204"/>
            <a:ext cx="13447" cy="6724"/>
          </a:xfrm>
          <a:custGeom>
            <a:avLst/>
            <a:gdLst/>
            <a:ahLst/>
            <a:cxnLst/>
            <a:rect l="l" t="t" r="r" b="b"/>
            <a:pathLst>
              <a:path w="12700" h="6350">
                <a:moveTo>
                  <a:pt x="0" y="6096"/>
                </a:moveTo>
                <a:lnTo>
                  <a:pt x="3048" y="3048"/>
                </a:lnTo>
                <a:lnTo>
                  <a:pt x="9143" y="0"/>
                </a:ln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" name="object 25"/>
          <p:cNvSpPr/>
          <p:nvPr/>
        </p:nvSpPr>
        <p:spPr>
          <a:xfrm>
            <a:off x="7973496" y="4328204"/>
            <a:ext cx="2286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6095" y="0"/>
                </a:lnTo>
                <a:lnTo>
                  <a:pt x="12191" y="0"/>
                </a:lnTo>
                <a:lnTo>
                  <a:pt x="21335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" name="object 26"/>
          <p:cNvSpPr/>
          <p:nvPr/>
        </p:nvSpPr>
        <p:spPr>
          <a:xfrm>
            <a:off x="2464570" y="793989"/>
            <a:ext cx="4550430" cy="44508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" name="object 27"/>
          <p:cNvSpPr/>
          <p:nvPr/>
        </p:nvSpPr>
        <p:spPr>
          <a:xfrm>
            <a:off x="6385687" y="4844618"/>
            <a:ext cx="3362" cy="6724"/>
          </a:xfrm>
          <a:custGeom>
            <a:avLst/>
            <a:gdLst/>
            <a:ahLst/>
            <a:cxnLst/>
            <a:rect l="l" t="t" r="r" b="b"/>
            <a:pathLst>
              <a:path w="3175" h="6350">
                <a:moveTo>
                  <a:pt x="0" y="6096"/>
                </a:moveTo>
                <a:lnTo>
                  <a:pt x="3048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8" name="object 28"/>
          <p:cNvSpPr/>
          <p:nvPr/>
        </p:nvSpPr>
        <p:spPr>
          <a:xfrm>
            <a:off x="6388914" y="4822025"/>
            <a:ext cx="10085" cy="22860"/>
          </a:xfrm>
          <a:custGeom>
            <a:avLst/>
            <a:gdLst/>
            <a:ahLst/>
            <a:cxnLst/>
            <a:rect l="l" t="t" r="r" b="b"/>
            <a:pathLst>
              <a:path w="9525" h="21589">
                <a:moveTo>
                  <a:pt x="0" y="21338"/>
                </a:moveTo>
                <a:lnTo>
                  <a:pt x="6095" y="18289"/>
                </a:lnTo>
                <a:lnTo>
                  <a:pt x="9143" y="12193"/>
                </a:lnTo>
                <a:lnTo>
                  <a:pt x="6095" y="3048"/>
                </a:lnTo>
                <a:lnTo>
                  <a:pt x="914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9" name="object 29"/>
          <p:cNvSpPr/>
          <p:nvPr/>
        </p:nvSpPr>
        <p:spPr>
          <a:xfrm>
            <a:off x="6372777" y="4799433"/>
            <a:ext cx="13447" cy="3362"/>
          </a:xfrm>
          <a:custGeom>
            <a:avLst/>
            <a:gdLst/>
            <a:ahLst/>
            <a:cxnLst/>
            <a:rect l="l" t="t" r="r" b="b"/>
            <a:pathLst>
              <a:path w="12700" h="3175">
                <a:moveTo>
                  <a:pt x="12191" y="3048"/>
                </a:moveTo>
                <a:lnTo>
                  <a:pt x="6096" y="3048"/>
                </a:lnTo>
                <a:lnTo>
                  <a:pt x="0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0" name="object 30"/>
          <p:cNvSpPr/>
          <p:nvPr/>
        </p:nvSpPr>
        <p:spPr>
          <a:xfrm>
            <a:off x="6346959" y="4799432"/>
            <a:ext cx="26222" cy="6724"/>
          </a:xfrm>
          <a:custGeom>
            <a:avLst/>
            <a:gdLst/>
            <a:ahLst/>
            <a:cxnLst/>
            <a:rect l="l" t="t" r="r" b="b"/>
            <a:pathLst>
              <a:path w="24764" h="6350">
                <a:moveTo>
                  <a:pt x="24383" y="0"/>
                </a:moveTo>
                <a:lnTo>
                  <a:pt x="18287" y="0"/>
                </a:lnTo>
                <a:lnTo>
                  <a:pt x="12191" y="0"/>
                </a:lnTo>
                <a:lnTo>
                  <a:pt x="6095" y="3048"/>
                </a:lnTo>
                <a:lnTo>
                  <a:pt x="0" y="6096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1" name="object 31"/>
          <p:cNvSpPr/>
          <p:nvPr/>
        </p:nvSpPr>
        <p:spPr>
          <a:xfrm>
            <a:off x="6337277" y="4828482"/>
            <a:ext cx="6724" cy="1008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0" y="0"/>
                </a:moveTo>
                <a:lnTo>
                  <a:pt x="3047" y="6096"/>
                </a:lnTo>
                <a:lnTo>
                  <a:pt x="6095" y="9144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2" name="object 32"/>
          <p:cNvSpPr/>
          <p:nvPr/>
        </p:nvSpPr>
        <p:spPr>
          <a:xfrm>
            <a:off x="6343732" y="4838163"/>
            <a:ext cx="19498" cy="16136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0"/>
                </a:moveTo>
                <a:lnTo>
                  <a:pt x="3047" y="6096"/>
                </a:lnTo>
                <a:lnTo>
                  <a:pt x="15239" y="15241"/>
                </a:lnTo>
                <a:lnTo>
                  <a:pt x="18287" y="15241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3" name="object 33"/>
          <p:cNvSpPr/>
          <p:nvPr/>
        </p:nvSpPr>
        <p:spPr>
          <a:xfrm>
            <a:off x="6479277" y="5493365"/>
            <a:ext cx="6724" cy="13447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6095" y="12193"/>
                </a:moveTo>
                <a:lnTo>
                  <a:pt x="3047" y="3048"/>
                </a:lnTo>
                <a:lnTo>
                  <a:pt x="0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4" name="object 34"/>
          <p:cNvSpPr/>
          <p:nvPr/>
        </p:nvSpPr>
        <p:spPr>
          <a:xfrm>
            <a:off x="6463141" y="5483683"/>
            <a:ext cx="16136" cy="10085"/>
          </a:xfrm>
          <a:custGeom>
            <a:avLst/>
            <a:gdLst/>
            <a:ahLst/>
            <a:cxnLst/>
            <a:rect l="l" t="t" r="r" b="b"/>
            <a:pathLst>
              <a:path w="15239" h="9525">
                <a:moveTo>
                  <a:pt x="15239" y="9144"/>
                </a:moveTo>
                <a:lnTo>
                  <a:pt x="9143" y="0"/>
                </a:lnTo>
                <a:lnTo>
                  <a:pt x="0" y="9144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5" name="object 35"/>
          <p:cNvSpPr/>
          <p:nvPr/>
        </p:nvSpPr>
        <p:spPr>
          <a:xfrm>
            <a:off x="6463141" y="5519185"/>
            <a:ext cx="10085" cy="6724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0" y="0"/>
                </a:moveTo>
                <a:lnTo>
                  <a:pt x="9143" y="6096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6" name="object 36"/>
          <p:cNvSpPr/>
          <p:nvPr/>
        </p:nvSpPr>
        <p:spPr>
          <a:xfrm>
            <a:off x="6524458" y="5515959"/>
            <a:ext cx="3362" cy="3362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3048"/>
                </a:moveTo>
                <a:lnTo>
                  <a:pt x="3047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7" name="object 37"/>
          <p:cNvSpPr/>
          <p:nvPr/>
        </p:nvSpPr>
        <p:spPr>
          <a:xfrm>
            <a:off x="6527686" y="5499820"/>
            <a:ext cx="10085" cy="16136"/>
          </a:xfrm>
          <a:custGeom>
            <a:avLst/>
            <a:gdLst/>
            <a:ahLst/>
            <a:cxnLst/>
            <a:rect l="l" t="t" r="r" b="b"/>
            <a:pathLst>
              <a:path w="9525" h="15239">
                <a:moveTo>
                  <a:pt x="0" y="15241"/>
                </a:moveTo>
                <a:lnTo>
                  <a:pt x="3047" y="12193"/>
                </a:lnTo>
                <a:lnTo>
                  <a:pt x="9143" y="6096"/>
                </a:lnTo>
                <a:lnTo>
                  <a:pt x="3047" y="0"/>
                </a:lnTo>
                <a:lnTo>
                  <a:pt x="0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8" name="object 38"/>
          <p:cNvSpPr/>
          <p:nvPr/>
        </p:nvSpPr>
        <p:spPr>
          <a:xfrm>
            <a:off x="6092006" y="5370717"/>
            <a:ext cx="274316" cy="2517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9" name="object 39"/>
          <p:cNvSpPr/>
          <p:nvPr/>
        </p:nvSpPr>
        <p:spPr>
          <a:xfrm>
            <a:off x="6388914" y="5370716"/>
            <a:ext cx="358224" cy="3292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0" name="object 40"/>
          <p:cNvSpPr txBox="1"/>
          <p:nvPr/>
        </p:nvSpPr>
        <p:spPr>
          <a:xfrm>
            <a:off x="4652112" y="1284045"/>
            <a:ext cx="122368" cy="177250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1059" spc="-381" dirty="0">
                <a:solidFill>
                  <a:srgbClr val="C500FF"/>
                </a:solidFill>
                <a:latin typeface="Arial"/>
                <a:cs typeface="Arial"/>
              </a:rPr>
              <a:t>"</a:t>
            </a:r>
            <a:r>
              <a:rPr sz="1059" spc="392" dirty="0">
                <a:latin typeface="Arial"/>
                <a:cs typeface="Arial"/>
              </a:rPr>
              <a:t>)</a:t>
            </a:r>
            <a:endParaRPr sz="1059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997878" y="3436851"/>
            <a:ext cx="122368" cy="177250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1059" spc="-381" dirty="0">
                <a:solidFill>
                  <a:srgbClr val="C500FF"/>
                </a:solidFill>
                <a:latin typeface="Arial"/>
                <a:cs typeface="Arial"/>
              </a:rPr>
              <a:t>"</a:t>
            </a:r>
            <a:r>
              <a:rPr sz="1059" spc="392" dirty="0">
                <a:latin typeface="Arial"/>
                <a:cs typeface="Arial"/>
              </a:rPr>
              <a:t>)</a:t>
            </a:r>
            <a:endParaRPr sz="1059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681157" y="3281926"/>
            <a:ext cx="122368" cy="177250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1059" spc="-381" dirty="0">
                <a:solidFill>
                  <a:srgbClr val="00FF00"/>
                </a:solidFill>
                <a:latin typeface="Arial"/>
                <a:cs typeface="Arial"/>
              </a:rPr>
              <a:t>"</a:t>
            </a:r>
            <a:r>
              <a:rPr sz="1059" spc="450" dirty="0">
                <a:latin typeface="Arial"/>
                <a:cs typeface="Arial"/>
              </a:rPr>
              <a:t>/</a:t>
            </a:r>
            <a:endParaRPr sz="1059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436335" y="4221156"/>
            <a:ext cx="122368" cy="177250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1059" spc="-381" dirty="0">
                <a:solidFill>
                  <a:srgbClr val="00FF00"/>
                </a:solidFill>
                <a:latin typeface="Arial"/>
                <a:cs typeface="Arial"/>
              </a:rPr>
              <a:t>"</a:t>
            </a:r>
            <a:r>
              <a:rPr sz="1059" spc="450" dirty="0">
                <a:latin typeface="Arial"/>
                <a:cs typeface="Arial"/>
              </a:rPr>
              <a:t>/</a:t>
            </a:r>
            <a:endParaRPr sz="1059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464932" y="1542253"/>
            <a:ext cx="155986" cy="235546"/>
          </a:xfrm>
          <a:prstGeom prst="rect">
            <a:avLst/>
          </a:prstGeom>
        </p:spPr>
        <p:txBody>
          <a:bodyPr vert="horz" wrap="square" lIns="0" tIns="15463" rIns="0" bIns="0" rtlCol="0">
            <a:spAutoFit/>
          </a:bodyPr>
          <a:lstStyle/>
          <a:p>
            <a:pPr marL="13447">
              <a:spcBef>
                <a:spcPts val="121"/>
              </a:spcBef>
            </a:pPr>
            <a:r>
              <a:rPr sz="1429" spc="-958" dirty="0">
                <a:latin typeface="Arial"/>
                <a:cs typeface="Arial"/>
              </a:rPr>
              <a:t>X</a:t>
            </a:r>
            <a:r>
              <a:rPr sz="1429" spc="-339" dirty="0">
                <a:latin typeface="Arial"/>
                <a:cs typeface="Arial"/>
              </a:rPr>
              <a:t>W</a:t>
            </a:r>
            <a:endParaRPr sz="1429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366949" y="2965622"/>
            <a:ext cx="139849" cy="20914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1271" spc="180" dirty="0">
                <a:solidFill>
                  <a:srgbClr val="004CA7"/>
                </a:solidFill>
                <a:latin typeface="Arial"/>
                <a:cs typeface="Arial"/>
              </a:rPr>
              <a:t>#</a:t>
            </a:r>
            <a:endParaRPr sz="1271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960765" y="4285708"/>
            <a:ext cx="99508" cy="137827"/>
          </a:xfrm>
          <a:prstGeom prst="rect">
            <a:avLst/>
          </a:prstGeom>
        </p:spPr>
        <p:txBody>
          <a:bodyPr vert="horz" wrap="square" lIns="0" tIns="15463" rIns="0" bIns="0" rtlCol="0">
            <a:spAutoFit/>
          </a:bodyPr>
          <a:lstStyle/>
          <a:p>
            <a:pPr marL="13447">
              <a:spcBef>
                <a:spcPts val="121"/>
              </a:spcBef>
            </a:pPr>
            <a:r>
              <a:rPr sz="794" spc="-286" dirty="0">
                <a:solidFill>
                  <a:srgbClr val="00C5FF"/>
                </a:solidFill>
                <a:latin typeface="Arial"/>
                <a:cs typeface="Arial"/>
              </a:rPr>
              <a:t>"</a:t>
            </a:r>
            <a:r>
              <a:rPr sz="794" spc="302" dirty="0">
                <a:latin typeface="Arial"/>
                <a:cs typeface="Arial"/>
              </a:rPr>
              <a:t>)</a:t>
            </a:r>
            <a:endParaRPr sz="794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 rot="18900000">
            <a:off x="6435628" y="3810738"/>
            <a:ext cx="126466" cy="103950"/>
          </a:xfrm>
          <a:prstGeom prst="rect">
            <a:avLst/>
          </a:prstGeom>
        </p:spPr>
        <p:txBody>
          <a:bodyPr vert="horz" wrap="square" lIns="0" tIns="1345" rIns="0" bIns="0" rtlCol="0">
            <a:spAutoFit/>
          </a:bodyPr>
          <a:lstStyle/>
          <a:p>
            <a:pPr>
              <a:lnSpc>
                <a:spcPts val="799"/>
              </a:lnSpc>
              <a:spcBef>
                <a:spcPts val="11"/>
              </a:spcBef>
            </a:pPr>
            <a:r>
              <a:rPr sz="794" spc="-286" dirty="0">
                <a:solidFill>
                  <a:srgbClr val="FF0000"/>
                </a:solidFill>
                <a:latin typeface="Arial"/>
                <a:cs typeface="Arial"/>
              </a:rPr>
              <a:t>"</a:t>
            </a:r>
            <a:r>
              <a:rPr sz="794" spc="302" dirty="0">
                <a:latin typeface="Arial"/>
                <a:cs typeface="Arial"/>
              </a:rPr>
              <a:t>)</a:t>
            </a:r>
            <a:endParaRPr sz="794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745702" y="3359388"/>
            <a:ext cx="122368" cy="177250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1059" spc="-302" dirty="0">
                <a:solidFill>
                  <a:srgbClr val="FFAA00"/>
                </a:solidFill>
                <a:latin typeface="Arial"/>
                <a:cs typeface="Arial"/>
              </a:rPr>
              <a:t>!</a:t>
            </a:r>
            <a:r>
              <a:rPr sz="1059" spc="392" dirty="0">
                <a:latin typeface="Arial"/>
                <a:cs typeface="Arial"/>
              </a:rPr>
              <a:t>(</a:t>
            </a:r>
            <a:endParaRPr sz="1059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 rot="10800000">
            <a:off x="5531749" y="4300287"/>
            <a:ext cx="197521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1"/>
              </a:lnSpc>
            </a:pPr>
            <a:r>
              <a:rPr sz="1271" spc="-709" dirty="0">
                <a:solidFill>
                  <a:srgbClr val="E500A9"/>
                </a:solidFill>
                <a:latin typeface="Arial"/>
                <a:cs typeface="Arial"/>
              </a:rPr>
              <a:t>#</a:t>
            </a:r>
            <a:r>
              <a:rPr sz="1271" spc="392" dirty="0">
                <a:latin typeface="Arial"/>
                <a:cs typeface="Arial"/>
              </a:rPr>
              <a:t>*</a:t>
            </a:r>
            <a:endParaRPr sz="1271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353863" y="5083460"/>
            <a:ext cx="71269" cy="87406"/>
          </a:xfrm>
          <a:custGeom>
            <a:avLst/>
            <a:gdLst/>
            <a:ahLst/>
            <a:cxnLst/>
            <a:rect l="l" t="t" r="r" b="b"/>
            <a:pathLst>
              <a:path w="67310" h="82550">
                <a:moveTo>
                  <a:pt x="0" y="54869"/>
                </a:moveTo>
                <a:lnTo>
                  <a:pt x="3048" y="70110"/>
                </a:lnTo>
                <a:lnTo>
                  <a:pt x="9143" y="76206"/>
                </a:lnTo>
                <a:lnTo>
                  <a:pt x="18287" y="82303"/>
                </a:lnTo>
                <a:lnTo>
                  <a:pt x="30479" y="82303"/>
                </a:lnTo>
                <a:lnTo>
                  <a:pt x="39623" y="82303"/>
                </a:lnTo>
                <a:lnTo>
                  <a:pt x="45719" y="79255"/>
                </a:lnTo>
                <a:lnTo>
                  <a:pt x="51815" y="76206"/>
                </a:lnTo>
                <a:lnTo>
                  <a:pt x="57911" y="70110"/>
                </a:lnTo>
                <a:lnTo>
                  <a:pt x="60959" y="67062"/>
                </a:lnTo>
                <a:lnTo>
                  <a:pt x="60959" y="57917"/>
                </a:lnTo>
                <a:lnTo>
                  <a:pt x="57911" y="48772"/>
                </a:lnTo>
                <a:lnTo>
                  <a:pt x="51815" y="42675"/>
                </a:lnTo>
                <a:lnTo>
                  <a:pt x="45719" y="39627"/>
                </a:lnTo>
                <a:lnTo>
                  <a:pt x="39623" y="36579"/>
                </a:lnTo>
                <a:lnTo>
                  <a:pt x="30479" y="33531"/>
                </a:lnTo>
                <a:lnTo>
                  <a:pt x="24383" y="30482"/>
                </a:lnTo>
                <a:lnTo>
                  <a:pt x="21335" y="24386"/>
                </a:lnTo>
                <a:lnTo>
                  <a:pt x="18287" y="21337"/>
                </a:lnTo>
                <a:lnTo>
                  <a:pt x="18287" y="15241"/>
                </a:lnTo>
                <a:lnTo>
                  <a:pt x="21335" y="12193"/>
                </a:lnTo>
                <a:lnTo>
                  <a:pt x="27431" y="9144"/>
                </a:lnTo>
                <a:lnTo>
                  <a:pt x="36575" y="9144"/>
                </a:lnTo>
                <a:lnTo>
                  <a:pt x="45719" y="9144"/>
                </a:lnTo>
                <a:lnTo>
                  <a:pt x="51815" y="15241"/>
                </a:lnTo>
                <a:lnTo>
                  <a:pt x="54863" y="18289"/>
                </a:lnTo>
                <a:lnTo>
                  <a:pt x="57911" y="24386"/>
                </a:lnTo>
                <a:lnTo>
                  <a:pt x="67055" y="24386"/>
                </a:lnTo>
                <a:lnTo>
                  <a:pt x="67055" y="21337"/>
                </a:lnTo>
                <a:lnTo>
                  <a:pt x="64007" y="18289"/>
                </a:lnTo>
                <a:lnTo>
                  <a:pt x="64007" y="12193"/>
                </a:lnTo>
                <a:lnTo>
                  <a:pt x="57911" y="6096"/>
                </a:lnTo>
                <a:lnTo>
                  <a:pt x="51815" y="3048"/>
                </a:lnTo>
                <a:lnTo>
                  <a:pt x="45719" y="0"/>
                </a:lnTo>
                <a:lnTo>
                  <a:pt x="36575" y="0"/>
                </a:lnTo>
                <a:lnTo>
                  <a:pt x="21335" y="3048"/>
                </a:lnTo>
                <a:lnTo>
                  <a:pt x="12191" y="9144"/>
                </a:lnTo>
                <a:lnTo>
                  <a:pt x="9143" y="15241"/>
                </a:lnTo>
                <a:lnTo>
                  <a:pt x="9143" y="21337"/>
                </a:lnTo>
                <a:lnTo>
                  <a:pt x="12191" y="30482"/>
                </a:lnTo>
                <a:lnTo>
                  <a:pt x="21335" y="39627"/>
                </a:lnTo>
                <a:lnTo>
                  <a:pt x="24383" y="42675"/>
                </a:lnTo>
                <a:lnTo>
                  <a:pt x="33527" y="45724"/>
                </a:lnTo>
                <a:lnTo>
                  <a:pt x="42671" y="48772"/>
                </a:lnTo>
                <a:lnTo>
                  <a:pt x="48767" y="51820"/>
                </a:lnTo>
                <a:lnTo>
                  <a:pt x="51815" y="60965"/>
                </a:lnTo>
                <a:lnTo>
                  <a:pt x="51815" y="64013"/>
                </a:lnTo>
                <a:lnTo>
                  <a:pt x="45719" y="70110"/>
                </a:lnTo>
                <a:lnTo>
                  <a:pt x="39623" y="73158"/>
                </a:lnTo>
                <a:lnTo>
                  <a:pt x="30479" y="73158"/>
                </a:lnTo>
                <a:lnTo>
                  <a:pt x="18287" y="73158"/>
                </a:lnTo>
                <a:lnTo>
                  <a:pt x="12191" y="67062"/>
                </a:lnTo>
                <a:lnTo>
                  <a:pt x="9143" y="57917"/>
                </a:lnTo>
                <a:lnTo>
                  <a:pt x="9143" y="54869"/>
                </a:lnTo>
                <a:lnTo>
                  <a:pt x="0" y="54869"/>
                </a:lnTo>
              </a:path>
            </a:pathLst>
          </a:custGeom>
          <a:ln w="518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1" name="object 51"/>
          <p:cNvSpPr/>
          <p:nvPr/>
        </p:nvSpPr>
        <p:spPr>
          <a:xfrm>
            <a:off x="7431317" y="5106054"/>
            <a:ext cx="55132" cy="64546"/>
          </a:xfrm>
          <a:custGeom>
            <a:avLst/>
            <a:gdLst/>
            <a:ahLst/>
            <a:cxnLst/>
            <a:rect l="l" t="t" r="r" b="b"/>
            <a:pathLst>
              <a:path w="52070" h="60960">
                <a:moveTo>
                  <a:pt x="39623" y="51820"/>
                </a:moveTo>
                <a:lnTo>
                  <a:pt x="39623" y="60965"/>
                </a:lnTo>
                <a:lnTo>
                  <a:pt x="48767" y="60965"/>
                </a:lnTo>
                <a:lnTo>
                  <a:pt x="48767" y="51820"/>
                </a:lnTo>
                <a:lnTo>
                  <a:pt x="48767" y="45724"/>
                </a:lnTo>
                <a:lnTo>
                  <a:pt x="48767" y="39627"/>
                </a:lnTo>
                <a:lnTo>
                  <a:pt x="51815" y="24386"/>
                </a:lnTo>
                <a:lnTo>
                  <a:pt x="51815" y="15241"/>
                </a:lnTo>
                <a:lnTo>
                  <a:pt x="51815" y="9144"/>
                </a:lnTo>
                <a:lnTo>
                  <a:pt x="48767" y="6096"/>
                </a:lnTo>
                <a:lnTo>
                  <a:pt x="39623" y="0"/>
                </a:lnTo>
                <a:lnTo>
                  <a:pt x="30479" y="0"/>
                </a:lnTo>
                <a:lnTo>
                  <a:pt x="21335" y="0"/>
                </a:lnTo>
                <a:lnTo>
                  <a:pt x="15239" y="3048"/>
                </a:lnTo>
                <a:lnTo>
                  <a:pt x="9143" y="9144"/>
                </a:lnTo>
                <a:lnTo>
                  <a:pt x="6095" y="18289"/>
                </a:lnTo>
                <a:lnTo>
                  <a:pt x="15239" y="18289"/>
                </a:lnTo>
                <a:lnTo>
                  <a:pt x="21335" y="9144"/>
                </a:lnTo>
                <a:lnTo>
                  <a:pt x="24383" y="9144"/>
                </a:lnTo>
                <a:lnTo>
                  <a:pt x="30479" y="6096"/>
                </a:lnTo>
                <a:lnTo>
                  <a:pt x="36575" y="9144"/>
                </a:lnTo>
                <a:lnTo>
                  <a:pt x="39623" y="9144"/>
                </a:lnTo>
                <a:lnTo>
                  <a:pt x="42671" y="15241"/>
                </a:lnTo>
                <a:lnTo>
                  <a:pt x="42671" y="24386"/>
                </a:lnTo>
                <a:lnTo>
                  <a:pt x="36575" y="24386"/>
                </a:lnTo>
                <a:lnTo>
                  <a:pt x="30479" y="24386"/>
                </a:lnTo>
                <a:lnTo>
                  <a:pt x="21335" y="24386"/>
                </a:lnTo>
                <a:lnTo>
                  <a:pt x="15239" y="27434"/>
                </a:lnTo>
                <a:lnTo>
                  <a:pt x="9143" y="30482"/>
                </a:lnTo>
                <a:lnTo>
                  <a:pt x="3048" y="36579"/>
                </a:lnTo>
                <a:lnTo>
                  <a:pt x="0" y="45724"/>
                </a:lnTo>
                <a:lnTo>
                  <a:pt x="0" y="51820"/>
                </a:lnTo>
                <a:lnTo>
                  <a:pt x="6095" y="57917"/>
                </a:lnTo>
                <a:lnTo>
                  <a:pt x="12191" y="60965"/>
                </a:lnTo>
                <a:lnTo>
                  <a:pt x="18287" y="60965"/>
                </a:lnTo>
                <a:lnTo>
                  <a:pt x="27431" y="60965"/>
                </a:lnTo>
                <a:lnTo>
                  <a:pt x="39623" y="51820"/>
                </a:lnTo>
              </a:path>
            </a:pathLst>
          </a:custGeom>
          <a:ln w="518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2" name="object 52"/>
          <p:cNvSpPr/>
          <p:nvPr/>
        </p:nvSpPr>
        <p:spPr>
          <a:xfrm>
            <a:off x="7440999" y="5138330"/>
            <a:ext cx="32273" cy="26222"/>
          </a:xfrm>
          <a:custGeom>
            <a:avLst/>
            <a:gdLst/>
            <a:ahLst/>
            <a:cxnLst/>
            <a:rect l="l" t="t" r="r" b="b"/>
            <a:pathLst>
              <a:path w="30479" h="24764">
                <a:moveTo>
                  <a:pt x="30479" y="0"/>
                </a:moveTo>
                <a:lnTo>
                  <a:pt x="30479" y="6096"/>
                </a:lnTo>
                <a:lnTo>
                  <a:pt x="27431" y="12193"/>
                </a:lnTo>
                <a:lnTo>
                  <a:pt x="21335" y="21337"/>
                </a:lnTo>
                <a:lnTo>
                  <a:pt x="15239" y="24386"/>
                </a:lnTo>
                <a:lnTo>
                  <a:pt x="12191" y="24386"/>
                </a:lnTo>
                <a:lnTo>
                  <a:pt x="6095" y="24386"/>
                </a:lnTo>
                <a:lnTo>
                  <a:pt x="3048" y="21337"/>
                </a:lnTo>
                <a:lnTo>
                  <a:pt x="0" y="18289"/>
                </a:lnTo>
                <a:lnTo>
                  <a:pt x="0" y="12193"/>
                </a:lnTo>
                <a:lnTo>
                  <a:pt x="3048" y="6096"/>
                </a:lnTo>
                <a:lnTo>
                  <a:pt x="9143" y="3048"/>
                </a:lnTo>
                <a:lnTo>
                  <a:pt x="12191" y="3048"/>
                </a:lnTo>
                <a:lnTo>
                  <a:pt x="18287" y="3048"/>
                </a:lnTo>
                <a:lnTo>
                  <a:pt x="24383" y="0"/>
                </a:lnTo>
                <a:lnTo>
                  <a:pt x="27431" y="0"/>
                </a:lnTo>
                <a:lnTo>
                  <a:pt x="30479" y="0"/>
                </a:lnTo>
              </a:path>
            </a:pathLst>
          </a:custGeom>
          <a:ln w="518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3" name="object 53"/>
          <p:cNvSpPr/>
          <p:nvPr/>
        </p:nvSpPr>
        <p:spPr>
          <a:xfrm>
            <a:off x="7492634" y="5083460"/>
            <a:ext cx="29584" cy="87406"/>
          </a:xfrm>
          <a:custGeom>
            <a:avLst/>
            <a:gdLst/>
            <a:ahLst/>
            <a:cxnLst/>
            <a:rect l="l" t="t" r="r" b="b"/>
            <a:pathLst>
              <a:path w="27939" h="82550">
                <a:moveTo>
                  <a:pt x="0" y="82303"/>
                </a:moveTo>
                <a:lnTo>
                  <a:pt x="9143" y="82303"/>
                </a:lnTo>
                <a:lnTo>
                  <a:pt x="27431" y="0"/>
                </a:lnTo>
                <a:lnTo>
                  <a:pt x="18287" y="0"/>
                </a:lnTo>
                <a:lnTo>
                  <a:pt x="0" y="82303"/>
                </a:lnTo>
              </a:path>
            </a:pathLst>
          </a:custGeom>
          <a:ln w="518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4" name="object 54"/>
          <p:cNvSpPr/>
          <p:nvPr/>
        </p:nvSpPr>
        <p:spPr>
          <a:xfrm>
            <a:off x="7524907" y="5083460"/>
            <a:ext cx="32273" cy="87406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21335" y="73158"/>
                </a:moveTo>
                <a:lnTo>
                  <a:pt x="15239" y="76206"/>
                </a:lnTo>
                <a:lnTo>
                  <a:pt x="12191" y="73158"/>
                </a:lnTo>
                <a:lnTo>
                  <a:pt x="9143" y="70110"/>
                </a:lnTo>
                <a:lnTo>
                  <a:pt x="12191" y="64013"/>
                </a:lnTo>
                <a:lnTo>
                  <a:pt x="18287" y="30482"/>
                </a:lnTo>
                <a:lnTo>
                  <a:pt x="30479" y="30482"/>
                </a:lnTo>
                <a:lnTo>
                  <a:pt x="30479" y="21337"/>
                </a:lnTo>
                <a:lnTo>
                  <a:pt x="21335" y="21337"/>
                </a:lnTo>
                <a:lnTo>
                  <a:pt x="24383" y="0"/>
                </a:lnTo>
                <a:lnTo>
                  <a:pt x="15239" y="9144"/>
                </a:lnTo>
                <a:lnTo>
                  <a:pt x="12191" y="21337"/>
                </a:lnTo>
                <a:lnTo>
                  <a:pt x="3047" y="21337"/>
                </a:lnTo>
                <a:lnTo>
                  <a:pt x="3047" y="30482"/>
                </a:lnTo>
                <a:lnTo>
                  <a:pt x="9143" y="30482"/>
                </a:lnTo>
                <a:lnTo>
                  <a:pt x="3047" y="64013"/>
                </a:lnTo>
                <a:lnTo>
                  <a:pt x="0" y="70110"/>
                </a:lnTo>
                <a:lnTo>
                  <a:pt x="0" y="73158"/>
                </a:lnTo>
                <a:lnTo>
                  <a:pt x="3047" y="79255"/>
                </a:lnTo>
                <a:lnTo>
                  <a:pt x="6095" y="82303"/>
                </a:lnTo>
                <a:lnTo>
                  <a:pt x="12191" y="82303"/>
                </a:lnTo>
                <a:lnTo>
                  <a:pt x="18287" y="82303"/>
                </a:lnTo>
                <a:lnTo>
                  <a:pt x="21335" y="73158"/>
                </a:lnTo>
              </a:path>
            </a:pathLst>
          </a:custGeom>
          <a:ln w="518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5" name="object 55"/>
          <p:cNvSpPr/>
          <p:nvPr/>
        </p:nvSpPr>
        <p:spPr>
          <a:xfrm>
            <a:off x="7557180" y="5106054"/>
            <a:ext cx="58494" cy="64546"/>
          </a:xfrm>
          <a:custGeom>
            <a:avLst/>
            <a:gdLst/>
            <a:ahLst/>
            <a:cxnLst/>
            <a:rect l="l" t="t" r="r" b="b"/>
            <a:pathLst>
              <a:path w="55245" h="60960">
                <a:moveTo>
                  <a:pt x="0" y="36579"/>
                </a:moveTo>
                <a:lnTo>
                  <a:pt x="0" y="45724"/>
                </a:lnTo>
                <a:lnTo>
                  <a:pt x="3047" y="51820"/>
                </a:lnTo>
                <a:lnTo>
                  <a:pt x="12191" y="57917"/>
                </a:lnTo>
                <a:lnTo>
                  <a:pt x="24383" y="60965"/>
                </a:lnTo>
                <a:lnTo>
                  <a:pt x="33527" y="60965"/>
                </a:lnTo>
                <a:lnTo>
                  <a:pt x="39623" y="57917"/>
                </a:lnTo>
                <a:lnTo>
                  <a:pt x="45719" y="51820"/>
                </a:lnTo>
                <a:lnTo>
                  <a:pt x="51815" y="42676"/>
                </a:lnTo>
                <a:lnTo>
                  <a:pt x="54863" y="33531"/>
                </a:lnTo>
                <a:lnTo>
                  <a:pt x="54863" y="24386"/>
                </a:lnTo>
                <a:lnTo>
                  <a:pt x="54863" y="15241"/>
                </a:lnTo>
                <a:lnTo>
                  <a:pt x="48767" y="6096"/>
                </a:lnTo>
                <a:lnTo>
                  <a:pt x="42671" y="0"/>
                </a:lnTo>
                <a:lnTo>
                  <a:pt x="30479" y="0"/>
                </a:lnTo>
                <a:lnTo>
                  <a:pt x="18287" y="3048"/>
                </a:lnTo>
                <a:lnTo>
                  <a:pt x="9143" y="9144"/>
                </a:lnTo>
                <a:lnTo>
                  <a:pt x="3047" y="21338"/>
                </a:lnTo>
                <a:lnTo>
                  <a:pt x="0" y="36579"/>
                </a:lnTo>
              </a:path>
            </a:pathLst>
          </a:custGeom>
          <a:ln w="518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6" name="object 56"/>
          <p:cNvSpPr/>
          <p:nvPr/>
        </p:nvSpPr>
        <p:spPr>
          <a:xfrm>
            <a:off x="7566861" y="5112509"/>
            <a:ext cx="38996" cy="51771"/>
          </a:xfrm>
          <a:custGeom>
            <a:avLst/>
            <a:gdLst/>
            <a:ahLst/>
            <a:cxnLst/>
            <a:rect l="l" t="t" r="r" b="b"/>
            <a:pathLst>
              <a:path w="36829" h="48895">
                <a:moveTo>
                  <a:pt x="0" y="30482"/>
                </a:moveTo>
                <a:lnTo>
                  <a:pt x="3048" y="21337"/>
                </a:lnTo>
                <a:lnTo>
                  <a:pt x="6095" y="9144"/>
                </a:lnTo>
                <a:lnTo>
                  <a:pt x="12191" y="3048"/>
                </a:lnTo>
                <a:lnTo>
                  <a:pt x="21335" y="0"/>
                </a:lnTo>
                <a:lnTo>
                  <a:pt x="27431" y="3048"/>
                </a:lnTo>
                <a:lnTo>
                  <a:pt x="33527" y="6096"/>
                </a:lnTo>
                <a:lnTo>
                  <a:pt x="36575" y="12193"/>
                </a:lnTo>
                <a:lnTo>
                  <a:pt x="36575" y="18289"/>
                </a:lnTo>
                <a:lnTo>
                  <a:pt x="36575" y="27434"/>
                </a:lnTo>
                <a:lnTo>
                  <a:pt x="33527" y="36579"/>
                </a:lnTo>
                <a:lnTo>
                  <a:pt x="27431" y="42675"/>
                </a:lnTo>
                <a:lnTo>
                  <a:pt x="21335" y="45724"/>
                </a:lnTo>
                <a:lnTo>
                  <a:pt x="15239" y="48772"/>
                </a:lnTo>
                <a:lnTo>
                  <a:pt x="9143" y="45724"/>
                </a:lnTo>
                <a:lnTo>
                  <a:pt x="3048" y="42675"/>
                </a:lnTo>
                <a:lnTo>
                  <a:pt x="0" y="39627"/>
                </a:lnTo>
                <a:lnTo>
                  <a:pt x="0" y="30482"/>
                </a:lnTo>
              </a:path>
            </a:pathLst>
          </a:custGeom>
          <a:ln w="518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7" name="object 57"/>
          <p:cNvSpPr/>
          <p:nvPr/>
        </p:nvSpPr>
        <p:spPr>
          <a:xfrm>
            <a:off x="7621725" y="5106054"/>
            <a:ext cx="58494" cy="64546"/>
          </a:xfrm>
          <a:custGeom>
            <a:avLst/>
            <a:gdLst/>
            <a:ahLst/>
            <a:cxnLst/>
            <a:rect l="l" t="t" r="r" b="b"/>
            <a:pathLst>
              <a:path w="55245" h="60960">
                <a:moveTo>
                  <a:pt x="0" y="60965"/>
                </a:moveTo>
                <a:lnTo>
                  <a:pt x="9143" y="60965"/>
                </a:lnTo>
                <a:lnTo>
                  <a:pt x="15239" y="33531"/>
                </a:lnTo>
                <a:lnTo>
                  <a:pt x="18287" y="21338"/>
                </a:lnTo>
                <a:lnTo>
                  <a:pt x="24383" y="12193"/>
                </a:lnTo>
                <a:lnTo>
                  <a:pt x="30479" y="9144"/>
                </a:lnTo>
                <a:lnTo>
                  <a:pt x="39623" y="6096"/>
                </a:lnTo>
                <a:lnTo>
                  <a:pt x="45719" y="9144"/>
                </a:lnTo>
                <a:lnTo>
                  <a:pt x="45719" y="12193"/>
                </a:lnTo>
                <a:lnTo>
                  <a:pt x="45719" y="21338"/>
                </a:lnTo>
                <a:lnTo>
                  <a:pt x="36575" y="60965"/>
                </a:lnTo>
                <a:lnTo>
                  <a:pt x="45719" y="60965"/>
                </a:lnTo>
                <a:lnTo>
                  <a:pt x="54863" y="24386"/>
                </a:lnTo>
                <a:lnTo>
                  <a:pt x="54863" y="18289"/>
                </a:lnTo>
                <a:lnTo>
                  <a:pt x="54863" y="15241"/>
                </a:lnTo>
                <a:lnTo>
                  <a:pt x="54863" y="9144"/>
                </a:lnTo>
                <a:lnTo>
                  <a:pt x="51815" y="3048"/>
                </a:lnTo>
                <a:lnTo>
                  <a:pt x="45719" y="0"/>
                </a:lnTo>
                <a:lnTo>
                  <a:pt x="39623" y="0"/>
                </a:lnTo>
                <a:lnTo>
                  <a:pt x="30479" y="3048"/>
                </a:lnTo>
                <a:lnTo>
                  <a:pt x="21335" y="12193"/>
                </a:lnTo>
                <a:lnTo>
                  <a:pt x="21335" y="0"/>
                </a:lnTo>
                <a:lnTo>
                  <a:pt x="12191" y="0"/>
                </a:lnTo>
                <a:lnTo>
                  <a:pt x="0" y="60965"/>
                </a:lnTo>
              </a:path>
            </a:pathLst>
          </a:custGeom>
          <a:ln w="518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8" name="object 58"/>
          <p:cNvSpPr/>
          <p:nvPr/>
        </p:nvSpPr>
        <p:spPr>
          <a:xfrm>
            <a:off x="7731452" y="5083460"/>
            <a:ext cx="71269" cy="87406"/>
          </a:xfrm>
          <a:custGeom>
            <a:avLst/>
            <a:gdLst/>
            <a:ahLst/>
            <a:cxnLst/>
            <a:rect l="l" t="t" r="r" b="b"/>
            <a:pathLst>
              <a:path w="67310" h="82550">
                <a:moveTo>
                  <a:pt x="0" y="54869"/>
                </a:moveTo>
                <a:lnTo>
                  <a:pt x="3048" y="70110"/>
                </a:lnTo>
                <a:lnTo>
                  <a:pt x="9143" y="76206"/>
                </a:lnTo>
                <a:lnTo>
                  <a:pt x="18287" y="82303"/>
                </a:lnTo>
                <a:lnTo>
                  <a:pt x="30479" y="82303"/>
                </a:lnTo>
                <a:lnTo>
                  <a:pt x="39623" y="82303"/>
                </a:lnTo>
                <a:lnTo>
                  <a:pt x="45719" y="79255"/>
                </a:lnTo>
                <a:lnTo>
                  <a:pt x="51815" y="76206"/>
                </a:lnTo>
                <a:lnTo>
                  <a:pt x="57911" y="70110"/>
                </a:lnTo>
                <a:lnTo>
                  <a:pt x="60959" y="67062"/>
                </a:lnTo>
                <a:lnTo>
                  <a:pt x="60959" y="57917"/>
                </a:lnTo>
                <a:lnTo>
                  <a:pt x="57911" y="48772"/>
                </a:lnTo>
                <a:lnTo>
                  <a:pt x="51815" y="42675"/>
                </a:lnTo>
                <a:lnTo>
                  <a:pt x="48767" y="39627"/>
                </a:lnTo>
                <a:lnTo>
                  <a:pt x="39623" y="36579"/>
                </a:lnTo>
                <a:lnTo>
                  <a:pt x="30479" y="33531"/>
                </a:lnTo>
                <a:lnTo>
                  <a:pt x="27431" y="30482"/>
                </a:lnTo>
                <a:lnTo>
                  <a:pt x="21335" y="24386"/>
                </a:lnTo>
                <a:lnTo>
                  <a:pt x="18287" y="21337"/>
                </a:lnTo>
                <a:lnTo>
                  <a:pt x="21335" y="15241"/>
                </a:lnTo>
                <a:lnTo>
                  <a:pt x="21335" y="12193"/>
                </a:lnTo>
                <a:lnTo>
                  <a:pt x="27431" y="9144"/>
                </a:lnTo>
                <a:lnTo>
                  <a:pt x="36575" y="9144"/>
                </a:lnTo>
                <a:lnTo>
                  <a:pt x="45719" y="9144"/>
                </a:lnTo>
                <a:lnTo>
                  <a:pt x="51815" y="15241"/>
                </a:lnTo>
                <a:lnTo>
                  <a:pt x="57911" y="18289"/>
                </a:lnTo>
                <a:lnTo>
                  <a:pt x="57911" y="24386"/>
                </a:lnTo>
                <a:lnTo>
                  <a:pt x="67055" y="24386"/>
                </a:lnTo>
                <a:lnTo>
                  <a:pt x="67055" y="21337"/>
                </a:lnTo>
                <a:lnTo>
                  <a:pt x="64007" y="18289"/>
                </a:lnTo>
                <a:lnTo>
                  <a:pt x="64007" y="12193"/>
                </a:lnTo>
                <a:lnTo>
                  <a:pt x="57911" y="6096"/>
                </a:lnTo>
                <a:lnTo>
                  <a:pt x="54863" y="3048"/>
                </a:lnTo>
                <a:lnTo>
                  <a:pt x="45719" y="0"/>
                </a:lnTo>
                <a:lnTo>
                  <a:pt x="36575" y="0"/>
                </a:lnTo>
                <a:lnTo>
                  <a:pt x="21335" y="3048"/>
                </a:lnTo>
                <a:lnTo>
                  <a:pt x="12191" y="9144"/>
                </a:lnTo>
                <a:lnTo>
                  <a:pt x="9143" y="15241"/>
                </a:lnTo>
                <a:lnTo>
                  <a:pt x="9143" y="21337"/>
                </a:lnTo>
                <a:lnTo>
                  <a:pt x="45719" y="48772"/>
                </a:lnTo>
                <a:lnTo>
                  <a:pt x="48767" y="51820"/>
                </a:lnTo>
                <a:lnTo>
                  <a:pt x="51815" y="60965"/>
                </a:lnTo>
                <a:lnTo>
                  <a:pt x="51815" y="64013"/>
                </a:lnTo>
                <a:lnTo>
                  <a:pt x="45719" y="70110"/>
                </a:lnTo>
                <a:lnTo>
                  <a:pt x="39623" y="73158"/>
                </a:lnTo>
                <a:lnTo>
                  <a:pt x="30479" y="73158"/>
                </a:lnTo>
                <a:lnTo>
                  <a:pt x="18287" y="73158"/>
                </a:lnTo>
                <a:lnTo>
                  <a:pt x="12191" y="67062"/>
                </a:lnTo>
                <a:lnTo>
                  <a:pt x="9143" y="57917"/>
                </a:lnTo>
                <a:lnTo>
                  <a:pt x="9143" y="54869"/>
                </a:lnTo>
                <a:lnTo>
                  <a:pt x="0" y="54869"/>
                </a:lnTo>
              </a:path>
            </a:pathLst>
          </a:custGeom>
          <a:ln w="518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9" name="object 59"/>
          <p:cNvSpPr/>
          <p:nvPr/>
        </p:nvSpPr>
        <p:spPr>
          <a:xfrm>
            <a:off x="7808906" y="5106054"/>
            <a:ext cx="58494" cy="64546"/>
          </a:xfrm>
          <a:custGeom>
            <a:avLst/>
            <a:gdLst/>
            <a:ahLst/>
            <a:cxnLst/>
            <a:rect l="l" t="t" r="r" b="b"/>
            <a:pathLst>
              <a:path w="55245" h="60960">
                <a:moveTo>
                  <a:pt x="39623" y="39627"/>
                </a:moveTo>
                <a:lnTo>
                  <a:pt x="36575" y="45724"/>
                </a:lnTo>
                <a:lnTo>
                  <a:pt x="33527" y="51820"/>
                </a:lnTo>
                <a:lnTo>
                  <a:pt x="27431" y="51820"/>
                </a:lnTo>
                <a:lnTo>
                  <a:pt x="24383" y="54869"/>
                </a:lnTo>
                <a:lnTo>
                  <a:pt x="18287" y="51820"/>
                </a:lnTo>
                <a:lnTo>
                  <a:pt x="12191" y="48772"/>
                </a:lnTo>
                <a:lnTo>
                  <a:pt x="12191" y="42676"/>
                </a:lnTo>
                <a:lnTo>
                  <a:pt x="9143" y="36579"/>
                </a:lnTo>
                <a:lnTo>
                  <a:pt x="12191" y="33531"/>
                </a:lnTo>
                <a:lnTo>
                  <a:pt x="54863" y="33531"/>
                </a:lnTo>
                <a:lnTo>
                  <a:pt x="54863" y="24386"/>
                </a:lnTo>
                <a:lnTo>
                  <a:pt x="51815" y="15241"/>
                </a:lnTo>
                <a:lnTo>
                  <a:pt x="48767" y="6096"/>
                </a:lnTo>
                <a:lnTo>
                  <a:pt x="39623" y="0"/>
                </a:lnTo>
                <a:lnTo>
                  <a:pt x="30479" y="0"/>
                </a:lnTo>
                <a:lnTo>
                  <a:pt x="24383" y="0"/>
                </a:lnTo>
                <a:lnTo>
                  <a:pt x="15239" y="3048"/>
                </a:lnTo>
                <a:lnTo>
                  <a:pt x="9143" y="9144"/>
                </a:lnTo>
                <a:lnTo>
                  <a:pt x="6096" y="18289"/>
                </a:lnTo>
                <a:lnTo>
                  <a:pt x="3048" y="27434"/>
                </a:lnTo>
                <a:lnTo>
                  <a:pt x="0" y="36579"/>
                </a:lnTo>
                <a:lnTo>
                  <a:pt x="3048" y="48772"/>
                </a:lnTo>
                <a:lnTo>
                  <a:pt x="6096" y="54869"/>
                </a:lnTo>
                <a:lnTo>
                  <a:pt x="12191" y="57917"/>
                </a:lnTo>
                <a:lnTo>
                  <a:pt x="18287" y="60965"/>
                </a:lnTo>
                <a:lnTo>
                  <a:pt x="24383" y="60965"/>
                </a:lnTo>
                <a:lnTo>
                  <a:pt x="33527" y="60965"/>
                </a:lnTo>
                <a:lnTo>
                  <a:pt x="42671" y="54869"/>
                </a:lnTo>
                <a:lnTo>
                  <a:pt x="48767" y="48772"/>
                </a:lnTo>
                <a:lnTo>
                  <a:pt x="51815" y="42676"/>
                </a:lnTo>
                <a:lnTo>
                  <a:pt x="39623" y="39627"/>
                </a:lnTo>
              </a:path>
            </a:pathLst>
          </a:custGeom>
          <a:ln w="518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60" name="object 60"/>
          <p:cNvSpPr/>
          <p:nvPr/>
        </p:nvSpPr>
        <p:spPr>
          <a:xfrm>
            <a:off x="7821816" y="5112509"/>
            <a:ext cx="35635" cy="19498"/>
          </a:xfrm>
          <a:custGeom>
            <a:avLst/>
            <a:gdLst/>
            <a:ahLst/>
            <a:cxnLst/>
            <a:rect l="l" t="t" r="r" b="b"/>
            <a:pathLst>
              <a:path w="33654" h="18414">
                <a:moveTo>
                  <a:pt x="0" y="18289"/>
                </a:moveTo>
                <a:lnTo>
                  <a:pt x="3048" y="12193"/>
                </a:lnTo>
                <a:lnTo>
                  <a:pt x="9143" y="6096"/>
                </a:lnTo>
                <a:lnTo>
                  <a:pt x="15239" y="3048"/>
                </a:lnTo>
                <a:lnTo>
                  <a:pt x="18287" y="0"/>
                </a:lnTo>
                <a:lnTo>
                  <a:pt x="24383" y="3048"/>
                </a:lnTo>
                <a:lnTo>
                  <a:pt x="30479" y="6096"/>
                </a:lnTo>
                <a:lnTo>
                  <a:pt x="30479" y="9144"/>
                </a:lnTo>
                <a:lnTo>
                  <a:pt x="33527" y="18289"/>
                </a:lnTo>
                <a:lnTo>
                  <a:pt x="0" y="18289"/>
                </a:lnTo>
              </a:path>
            </a:pathLst>
          </a:custGeom>
          <a:ln w="518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61" name="object 61"/>
          <p:cNvSpPr/>
          <p:nvPr/>
        </p:nvSpPr>
        <p:spPr>
          <a:xfrm>
            <a:off x="7876679" y="5106054"/>
            <a:ext cx="55132" cy="64546"/>
          </a:xfrm>
          <a:custGeom>
            <a:avLst/>
            <a:gdLst/>
            <a:ahLst/>
            <a:cxnLst/>
            <a:rect l="l" t="t" r="r" b="b"/>
            <a:pathLst>
              <a:path w="52070" h="60960">
                <a:moveTo>
                  <a:pt x="39623" y="51820"/>
                </a:moveTo>
                <a:lnTo>
                  <a:pt x="39623" y="60965"/>
                </a:lnTo>
                <a:lnTo>
                  <a:pt x="48767" y="60965"/>
                </a:lnTo>
                <a:lnTo>
                  <a:pt x="48767" y="51820"/>
                </a:lnTo>
                <a:lnTo>
                  <a:pt x="48767" y="45724"/>
                </a:lnTo>
                <a:lnTo>
                  <a:pt x="48767" y="39627"/>
                </a:lnTo>
                <a:lnTo>
                  <a:pt x="51815" y="24386"/>
                </a:lnTo>
                <a:lnTo>
                  <a:pt x="51815" y="15241"/>
                </a:lnTo>
                <a:lnTo>
                  <a:pt x="51815" y="9144"/>
                </a:lnTo>
                <a:lnTo>
                  <a:pt x="48767" y="6096"/>
                </a:lnTo>
                <a:lnTo>
                  <a:pt x="39623" y="0"/>
                </a:lnTo>
                <a:lnTo>
                  <a:pt x="30479" y="0"/>
                </a:lnTo>
                <a:lnTo>
                  <a:pt x="24383" y="0"/>
                </a:lnTo>
                <a:lnTo>
                  <a:pt x="15239" y="3048"/>
                </a:lnTo>
                <a:lnTo>
                  <a:pt x="9143" y="9144"/>
                </a:lnTo>
                <a:lnTo>
                  <a:pt x="6096" y="18289"/>
                </a:lnTo>
                <a:lnTo>
                  <a:pt x="15239" y="18289"/>
                </a:lnTo>
                <a:lnTo>
                  <a:pt x="21335" y="9144"/>
                </a:lnTo>
                <a:lnTo>
                  <a:pt x="27431" y="9144"/>
                </a:lnTo>
                <a:lnTo>
                  <a:pt x="30479" y="6096"/>
                </a:lnTo>
                <a:lnTo>
                  <a:pt x="36575" y="9144"/>
                </a:lnTo>
                <a:lnTo>
                  <a:pt x="39623" y="9144"/>
                </a:lnTo>
                <a:lnTo>
                  <a:pt x="42671" y="15241"/>
                </a:lnTo>
                <a:lnTo>
                  <a:pt x="42671" y="24386"/>
                </a:lnTo>
                <a:lnTo>
                  <a:pt x="36575" y="24386"/>
                </a:lnTo>
                <a:lnTo>
                  <a:pt x="30479" y="24386"/>
                </a:lnTo>
                <a:lnTo>
                  <a:pt x="21335" y="24386"/>
                </a:lnTo>
                <a:lnTo>
                  <a:pt x="18287" y="27434"/>
                </a:lnTo>
                <a:lnTo>
                  <a:pt x="9143" y="30482"/>
                </a:lnTo>
                <a:lnTo>
                  <a:pt x="3048" y="36579"/>
                </a:lnTo>
                <a:lnTo>
                  <a:pt x="0" y="45724"/>
                </a:lnTo>
                <a:lnTo>
                  <a:pt x="3048" y="51820"/>
                </a:lnTo>
                <a:lnTo>
                  <a:pt x="6096" y="57917"/>
                </a:lnTo>
                <a:lnTo>
                  <a:pt x="12191" y="60965"/>
                </a:lnTo>
                <a:lnTo>
                  <a:pt x="18287" y="60965"/>
                </a:lnTo>
                <a:lnTo>
                  <a:pt x="27431" y="60965"/>
                </a:lnTo>
                <a:lnTo>
                  <a:pt x="39623" y="51820"/>
                </a:lnTo>
              </a:path>
            </a:pathLst>
          </a:custGeom>
          <a:ln w="518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62" name="object 62"/>
          <p:cNvSpPr/>
          <p:nvPr/>
        </p:nvSpPr>
        <p:spPr>
          <a:xfrm>
            <a:off x="7886361" y="5138330"/>
            <a:ext cx="35635" cy="26222"/>
          </a:xfrm>
          <a:custGeom>
            <a:avLst/>
            <a:gdLst/>
            <a:ahLst/>
            <a:cxnLst/>
            <a:rect l="l" t="t" r="r" b="b"/>
            <a:pathLst>
              <a:path w="33654" h="24764">
                <a:moveTo>
                  <a:pt x="33527" y="0"/>
                </a:moveTo>
                <a:lnTo>
                  <a:pt x="30479" y="6096"/>
                </a:lnTo>
                <a:lnTo>
                  <a:pt x="30479" y="12193"/>
                </a:lnTo>
                <a:lnTo>
                  <a:pt x="21335" y="21337"/>
                </a:lnTo>
                <a:lnTo>
                  <a:pt x="18287" y="24386"/>
                </a:lnTo>
                <a:lnTo>
                  <a:pt x="12191" y="24386"/>
                </a:lnTo>
                <a:lnTo>
                  <a:pt x="6096" y="24386"/>
                </a:lnTo>
                <a:lnTo>
                  <a:pt x="3048" y="21337"/>
                </a:lnTo>
                <a:lnTo>
                  <a:pt x="3048" y="18289"/>
                </a:lnTo>
                <a:lnTo>
                  <a:pt x="0" y="12193"/>
                </a:lnTo>
                <a:lnTo>
                  <a:pt x="3048" y="6096"/>
                </a:lnTo>
                <a:lnTo>
                  <a:pt x="9144" y="3048"/>
                </a:lnTo>
                <a:lnTo>
                  <a:pt x="12191" y="3048"/>
                </a:lnTo>
                <a:lnTo>
                  <a:pt x="21335" y="3048"/>
                </a:lnTo>
                <a:lnTo>
                  <a:pt x="24383" y="0"/>
                </a:lnTo>
                <a:lnTo>
                  <a:pt x="27431" y="0"/>
                </a:lnTo>
                <a:lnTo>
                  <a:pt x="33527" y="0"/>
                </a:lnTo>
              </a:path>
            </a:pathLst>
          </a:custGeom>
          <a:ln w="518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63" name="object 63"/>
          <p:cNvSpPr txBox="1"/>
          <p:nvPr/>
        </p:nvSpPr>
        <p:spPr>
          <a:xfrm>
            <a:off x="7330734" y="5038252"/>
            <a:ext cx="619909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i="1" spc="16" dirty="0">
                <a:solidFill>
                  <a:srgbClr val="005BE5"/>
                </a:solidFill>
                <a:latin typeface="Arial"/>
                <a:cs typeface="Arial"/>
              </a:rPr>
              <a:t>Salton</a:t>
            </a:r>
            <a:r>
              <a:rPr sz="900" i="1" spc="-16" dirty="0">
                <a:solidFill>
                  <a:srgbClr val="005BE5"/>
                </a:solidFill>
                <a:latin typeface="Arial"/>
                <a:cs typeface="Arial"/>
              </a:rPr>
              <a:t> </a:t>
            </a:r>
            <a:r>
              <a:rPr sz="900" i="1" spc="26" dirty="0">
                <a:solidFill>
                  <a:srgbClr val="005BE5"/>
                </a:solidFill>
                <a:latin typeface="Arial"/>
                <a:cs typeface="Arial"/>
              </a:rPr>
              <a:t>Sea</a:t>
            </a:r>
            <a:endParaRPr sz="9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979861" y="2429842"/>
            <a:ext cx="271631" cy="404583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2541" spc="-1419" dirty="0">
                <a:latin typeface="Arial"/>
                <a:cs typeface="Arial"/>
              </a:rPr>
              <a:t>$</a:t>
            </a:r>
            <a:r>
              <a:rPr sz="2541" spc="-905" dirty="0">
                <a:solidFill>
                  <a:srgbClr val="676767"/>
                </a:solidFill>
                <a:latin typeface="Arial"/>
                <a:cs typeface="Arial"/>
              </a:rPr>
              <a:t>"</a:t>
            </a:r>
            <a:r>
              <a:rPr sz="2541" spc="-709" dirty="0">
                <a:solidFill>
                  <a:srgbClr val="CCCCCC"/>
                </a:solidFill>
                <a:latin typeface="Arial"/>
                <a:cs typeface="Arial"/>
              </a:rPr>
              <a:t>!</a:t>
            </a:r>
            <a:r>
              <a:rPr sz="2541" spc="1075" dirty="0">
                <a:solidFill>
                  <a:srgbClr val="FFFFFF"/>
                </a:solidFill>
                <a:latin typeface="Arial"/>
                <a:cs typeface="Arial"/>
              </a:rPr>
              <a:t>`</a:t>
            </a:r>
            <a:endParaRPr sz="2541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 rot="3360000">
            <a:off x="4925572" y="988189"/>
            <a:ext cx="553019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847" b="1" spc="-11" dirty="0">
                <a:latin typeface="Arial"/>
                <a:cs typeface="Arial"/>
              </a:rPr>
              <a:t>In</a:t>
            </a:r>
            <a:r>
              <a:rPr sz="847" b="1" spc="16" dirty="0">
                <a:latin typeface="Arial"/>
                <a:cs typeface="Arial"/>
              </a:rPr>
              <a:t>d</a:t>
            </a:r>
            <a:r>
              <a:rPr sz="847" b="1" spc="-11" dirty="0">
                <a:latin typeface="Arial"/>
                <a:cs typeface="Arial"/>
              </a:rPr>
              <a:t>i</a:t>
            </a:r>
            <a:r>
              <a:rPr sz="847" b="1" spc="-5" dirty="0">
                <a:latin typeface="Arial"/>
                <a:cs typeface="Arial"/>
              </a:rPr>
              <a:t>o</a:t>
            </a:r>
            <a:r>
              <a:rPr sz="847" b="1" spc="11" dirty="0">
                <a:latin typeface="Arial"/>
                <a:cs typeface="Arial"/>
              </a:rPr>
              <a:t> </a:t>
            </a:r>
            <a:r>
              <a:rPr sz="847" b="1" spc="-11" dirty="0">
                <a:latin typeface="Arial"/>
                <a:cs typeface="Arial"/>
              </a:rPr>
              <a:t>F</a:t>
            </a:r>
            <a:r>
              <a:rPr sz="847" b="1" spc="11" dirty="0">
                <a:latin typeface="Arial"/>
                <a:cs typeface="Arial"/>
              </a:rPr>
              <a:t>a</a:t>
            </a:r>
            <a:r>
              <a:rPr sz="847" b="1" spc="-11" dirty="0">
                <a:latin typeface="Arial"/>
                <a:cs typeface="Arial"/>
              </a:rPr>
              <a:t>ul</a:t>
            </a:r>
            <a:r>
              <a:rPr sz="847" b="1" spc="-5" dirty="0">
                <a:latin typeface="Arial"/>
                <a:cs typeface="Arial"/>
              </a:rPr>
              <a:t>t</a:t>
            </a:r>
            <a:endParaRPr sz="847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362824" y="3308260"/>
            <a:ext cx="720090" cy="296793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/>
          <a:p>
            <a:pPr marL="58492" marR="5379" indent="-45719">
              <a:lnSpc>
                <a:spcPct val="101200"/>
              </a:lnSpc>
              <a:spcBef>
                <a:spcPts val="132"/>
              </a:spcBef>
            </a:pPr>
            <a:r>
              <a:rPr sz="900" b="1" i="1" spc="21" dirty="0">
                <a:solidFill>
                  <a:srgbClr val="4D4D4D"/>
                </a:solidFill>
                <a:latin typeface="Arial"/>
                <a:cs typeface="Arial"/>
              </a:rPr>
              <a:t>Santa </a:t>
            </a:r>
            <a:r>
              <a:rPr sz="900" b="1" i="1" spc="26" dirty="0">
                <a:solidFill>
                  <a:srgbClr val="4D4D4D"/>
                </a:solidFill>
                <a:latin typeface="Arial"/>
                <a:cs typeface="Arial"/>
              </a:rPr>
              <a:t>Rosa  Mountains</a:t>
            </a:r>
            <a:endParaRPr sz="9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095145" y="2675160"/>
            <a:ext cx="341555" cy="278885"/>
          </a:xfrm>
          <a:prstGeom prst="rect">
            <a:avLst/>
          </a:prstGeom>
        </p:spPr>
        <p:txBody>
          <a:bodyPr vert="horz" wrap="square" lIns="0" tIns="22188" rIns="0" bIns="0" rtlCol="0">
            <a:spAutoFit/>
          </a:bodyPr>
          <a:lstStyle/>
          <a:p>
            <a:pPr marL="69251" marR="5379" indent="-56476">
              <a:lnSpc>
                <a:spcPts val="964"/>
              </a:lnSpc>
              <a:spcBef>
                <a:spcPts val="175"/>
              </a:spcBef>
            </a:pPr>
            <a:r>
              <a:rPr sz="847" i="1" spc="-26" dirty="0">
                <a:latin typeface="Arial"/>
                <a:cs typeface="Arial"/>
              </a:rPr>
              <a:t>M</a:t>
            </a:r>
            <a:r>
              <a:rPr sz="847" i="1" spc="11" dirty="0">
                <a:latin typeface="Arial"/>
                <a:cs typeface="Arial"/>
              </a:rPr>
              <a:t>e</a:t>
            </a:r>
            <a:r>
              <a:rPr sz="847" i="1" spc="5" dirty="0">
                <a:latin typeface="Arial"/>
                <a:cs typeface="Arial"/>
              </a:rPr>
              <a:t>c</a:t>
            </a:r>
            <a:r>
              <a:rPr sz="847" i="1" spc="-21" dirty="0">
                <a:latin typeface="Arial"/>
                <a:cs typeface="Arial"/>
              </a:rPr>
              <a:t>c</a:t>
            </a:r>
            <a:r>
              <a:rPr sz="847" i="1" spc="-5" dirty="0">
                <a:latin typeface="Arial"/>
                <a:cs typeface="Arial"/>
              </a:rPr>
              <a:t>a  Hills</a:t>
            </a:r>
            <a:endParaRPr sz="847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048349" y="6183533"/>
            <a:ext cx="279699" cy="372688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2329" spc="-784" dirty="0">
                <a:solidFill>
                  <a:srgbClr val="676767"/>
                </a:solidFill>
                <a:latin typeface="Arial"/>
                <a:cs typeface="Arial"/>
              </a:rPr>
              <a:t>³</a:t>
            </a:r>
            <a:r>
              <a:rPr sz="2329" spc="429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2329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 rot="1200000">
            <a:off x="8817027" y="4262059"/>
            <a:ext cx="49116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847" i="1" spc="-11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o</a:t>
            </a:r>
            <a:r>
              <a:rPr sz="847" i="1" spc="5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847" i="1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h</a:t>
            </a:r>
            <a:r>
              <a:rPr sz="847" i="1" spc="5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r>
              <a:rPr sz="847" i="1" spc="5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endParaRPr sz="847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862598" y="3401347"/>
            <a:ext cx="279699" cy="372688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2329" spc="-1562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29" spc="1382" dirty="0">
                <a:solidFill>
                  <a:srgbClr val="676767"/>
                </a:solidFill>
                <a:latin typeface="Arial"/>
                <a:cs typeface="Arial"/>
              </a:rPr>
              <a:t>¦</a:t>
            </a:r>
            <a:endParaRPr sz="2329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9136384" y="5518649"/>
            <a:ext cx="279699" cy="372688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2329" spc="-651" dirty="0">
                <a:solidFill>
                  <a:srgbClr val="676767"/>
                </a:solidFill>
                <a:latin typeface="Arial"/>
                <a:cs typeface="Arial"/>
              </a:rPr>
              <a:t>Ì</a:t>
            </a:r>
            <a:r>
              <a:rPr sz="2329" spc="429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2329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 rot="2700000">
            <a:off x="8050254" y="4595484"/>
            <a:ext cx="67349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1271" b="1" spc="-39" baseline="3472" dirty="0">
                <a:latin typeface="Arial"/>
                <a:cs typeface="Arial"/>
              </a:rPr>
              <a:t>F</a:t>
            </a:r>
            <a:r>
              <a:rPr sz="1271" b="1" spc="-47" baseline="3472" dirty="0">
                <a:latin typeface="Arial"/>
                <a:cs typeface="Arial"/>
              </a:rPr>
              <a:t>a</a:t>
            </a:r>
            <a:r>
              <a:rPr sz="1271" b="1" baseline="3472" dirty="0">
                <a:latin typeface="Arial"/>
                <a:cs typeface="Arial"/>
              </a:rPr>
              <a:t>u</a:t>
            </a:r>
            <a:r>
              <a:rPr sz="1271" b="1" spc="-39" baseline="3472" dirty="0">
                <a:latin typeface="Arial"/>
                <a:cs typeface="Arial"/>
              </a:rPr>
              <a:t>l</a:t>
            </a:r>
            <a:r>
              <a:rPr sz="1271" b="1" spc="-7" baseline="3472" dirty="0">
                <a:latin typeface="Arial"/>
                <a:cs typeface="Arial"/>
              </a:rPr>
              <a:t>t</a:t>
            </a:r>
            <a:r>
              <a:rPr sz="1271" b="1" baseline="3472" dirty="0">
                <a:latin typeface="Arial"/>
                <a:cs typeface="Arial"/>
              </a:rPr>
              <a:t>     </a:t>
            </a:r>
            <a:r>
              <a:rPr sz="847" b="1" spc="-26" dirty="0">
                <a:latin typeface="Arial"/>
                <a:cs typeface="Arial"/>
              </a:rPr>
              <a:t>Z</a:t>
            </a:r>
            <a:r>
              <a:rPr sz="847" b="1" dirty="0">
                <a:latin typeface="Arial"/>
                <a:cs typeface="Arial"/>
              </a:rPr>
              <a:t>o</a:t>
            </a:r>
            <a:r>
              <a:rPr sz="847" b="1" spc="-26" dirty="0">
                <a:latin typeface="Arial"/>
                <a:cs typeface="Arial"/>
              </a:rPr>
              <a:t>n</a:t>
            </a:r>
            <a:r>
              <a:rPr sz="847" b="1" spc="-5" dirty="0">
                <a:latin typeface="Arial"/>
                <a:cs typeface="Arial"/>
              </a:rPr>
              <a:t>e</a:t>
            </a:r>
            <a:endParaRPr sz="847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 rot="3000000">
            <a:off x="5203977" y="2186424"/>
            <a:ext cx="803212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847" i="1" spc="-11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847" i="1" spc="-16" dirty="0">
                <a:solidFill>
                  <a:srgbClr val="002672"/>
                </a:solidFill>
                <a:latin typeface="Arial"/>
                <a:cs typeface="Arial"/>
              </a:rPr>
              <a:t>o</a:t>
            </a:r>
            <a:r>
              <a:rPr sz="847" i="1" spc="11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847" i="1" spc="5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847" i="1" spc="-16" dirty="0">
                <a:solidFill>
                  <a:srgbClr val="002672"/>
                </a:solidFill>
                <a:latin typeface="Arial"/>
                <a:cs typeface="Arial"/>
              </a:rPr>
              <a:t>h</a:t>
            </a:r>
            <a:r>
              <a:rPr sz="847" i="1" spc="11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847" i="1" spc="-16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r>
              <a:rPr sz="847" i="1" spc="11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847" i="1" spc="-16" dirty="0">
                <a:solidFill>
                  <a:srgbClr val="002672"/>
                </a:solidFill>
                <a:latin typeface="Arial"/>
                <a:cs typeface="Arial"/>
              </a:rPr>
              <a:t> </a:t>
            </a:r>
            <a:r>
              <a:rPr sz="847" i="1" spc="-37" dirty="0">
                <a:solidFill>
                  <a:srgbClr val="002672"/>
                </a:solidFill>
                <a:latin typeface="Arial"/>
                <a:cs typeface="Arial"/>
              </a:rPr>
              <a:t>V</a:t>
            </a:r>
            <a:r>
              <a:rPr sz="847" i="1" spc="11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847" i="1" spc="-16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r>
              <a:rPr sz="847" i="1" spc="11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r>
              <a:rPr sz="847" i="1" spc="-16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y</a:t>
            </a:r>
            <a:endParaRPr sz="847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 rot="60000">
            <a:off x="9362466" y="4347129"/>
            <a:ext cx="300060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1271" i="1" spc="-32" baseline="3472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847" i="1" spc="-32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n</a:t>
            </a:r>
            <a:r>
              <a:rPr sz="847" i="1" spc="-32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endParaRPr sz="847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 rot="120000">
            <a:off x="8053622" y="2234152"/>
            <a:ext cx="46560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847" i="1" spc="-16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q</a:t>
            </a:r>
            <a:r>
              <a:rPr sz="847" i="1" spc="5" dirty="0">
                <a:solidFill>
                  <a:srgbClr val="002672"/>
                </a:solidFill>
                <a:latin typeface="Arial"/>
                <a:cs typeface="Arial"/>
              </a:rPr>
              <a:t>ue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d</a:t>
            </a:r>
            <a:r>
              <a:rPr sz="847" i="1" spc="5" dirty="0">
                <a:solidFill>
                  <a:srgbClr val="002672"/>
                </a:solidFill>
                <a:latin typeface="Arial"/>
                <a:cs typeface="Arial"/>
              </a:rPr>
              <a:t>u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t</a:t>
            </a:r>
            <a:endParaRPr sz="847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 rot="2280000">
            <a:off x="7296504" y="2176414"/>
            <a:ext cx="27138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847" i="1" spc="-16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i</a:t>
            </a:r>
            <a:r>
              <a:rPr sz="847" i="1" dirty="0">
                <a:solidFill>
                  <a:srgbClr val="002672"/>
                </a:solidFill>
                <a:latin typeface="Arial"/>
                <a:cs typeface="Arial"/>
              </a:rPr>
              <a:t>v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endParaRPr sz="847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 rot="3120000">
            <a:off x="6679470" y="1563433"/>
            <a:ext cx="45187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1271" i="1" spc="-32" baseline="3472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1271" i="1" spc="-47" baseline="3472" dirty="0">
                <a:solidFill>
                  <a:srgbClr val="002672"/>
                </a:solidFill>
                <a:latin typeface="Arial"/>
                <a:cs typeface="Arial"/>
              </a:rPr>
              <a:t>o</a:t>
            </a:r>
            <a:r>
              <a:rPr sz="1271" i="1" spc="-7" baseline="3472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r>
              <a:rPr sz="847" i="1" spc="-32" dirty="0">
                <a:solidFill>
                  <a:srgbClr val="002672"/>
                </a:solidFill>
                <a:latin typeface="Arial"/>
                <a:cs typeface="Arial"/>
              </a:rPr>
              <a:t>o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ado</a:t>
            </a:r>
            <a:endParaRPr sz="847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 rot="18540000">
            <a:off x="6168236" y="3386412"/>
            <a:ext cx="124854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6" dirty="0">
                <a:latin typeface="Arial"/>
                <a:cs typeface="Arial"/>
              </a:rPr>
              <a:t>-</a:t>
            </a:r>
            <a:r>
              <a:rPr sz="741" b="1" spc="-5" dirty="0">
                <a:latin typeface="Arial"/>
                <a:cs typeface="Arial"/>
              </a:rPr>
              <a:t>2</a:t>
            </a:r>
            <a:endParaRPr sz="741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 rot="21240000">
            <a:off x="6286221" y="3676972"/>
            <a:ext cx="124854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6" dirty="0">
                <a:latin typeface="Arial"/>
                <a:cs typeface="Arial"/>
              </a:rPr>
              <a:t>-</a:t>
            </a:r>
            <a:r>
              <a:rPr sz="741" b="1" spc="-5" dirty="0">
                <a:latin typeface="Arial"/>
                <a:cs typeface="Arial"/>
              </a:rPr>
              <a:t>2</a:t>
            </a:r>
            <a:endParaRPr sz="741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 rot="4380000">
            <a:off x="5759368" y="2930134"/>
            <a:ext cx="560937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1271" i="1" spc="-39" baseline="3472" dirty="0">
                <a:solidFill>
                  <a:srgbClr val="002672"/>
                </a:solidFill>
                <a:latin typeface="Arial"/>
                <a:cs typeface="Arial"/>
              </a:rPr>
              <a:t>St</a:t>
            </a:r>
            <a:r>
              <a:rPr sz="1271" i="1" spc="-7" baseline="3472" dirty="0">
                <a:solidFill>
                  <a:srgbClr val="002672"/>
                </a:solidFill>
                <a:latin typeface="Arial"/>
                <a:cs typeface="Arial"/>
              </a:rPr>
              <a:t>o</a:t>
            </a:r>
            <a:r>
              <a:rPr sz="1271" i="1" spc="-32" baseline="3472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r>
              <a:rPr sz="1271" i="1" spc="-16" baseline="3472" dirty="0">
                <a:solidFill>
                  <a:srgbClr val="002672"/>
                </a:solidFill>
                <a:latin typeface="Arial"/>
                <a:cs typeface="Arial"/>
              </a:rPr>
              <a:t>m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w</a:t>
            </a:r>
            <a:r>
              <a:rPr sz="847" i="1" spc="-32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847" i="1" dirty="0">
                <a:solidFill>
                  <a:srgbClr val="002672"/>
                </a:solidFill>
                <a:latin typeface="Arial"/>
                <a:cs typeface="Arial"/>
              </a:rPr>
              <a:t>t</a:t>
            </a:r>
            <a:r>
              <a:rPr sz="847" i="1" spc="-32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endParaRPr sz="847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 rot="3420000">
            <a:off x="6026740" y="3637578"/>
            <a:ext cx="416036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847" i="1" spc="-16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h</a:t>
            </a:r>
            <a:r>
              <a:rPr sz="847" i="1" spc="5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n</a:t>
            </a:r>
            <a:r>
              <a:rPr sz="847" i="1" spc="5" dirty="0">
                <a:solidFill>
                  <a:srgbClr val="002672"/>
                </a:solidFill>
                <a:latin typeface="Arial"/>
                <a:cs typeface="Arial"/>
              </a:rPr>
              <a:t>ne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endParaRPr sz="847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4489136" y="3746700"/>
            <a:ext cx="139849" cy="20914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1271" spc="249" dirty="0">
                <a:latin typeface="Arial"/>
                <a:cs typeface="Arial"/>
              </a:rPr>
              <a:t>k</a:t>
            </a:r>
            <a:endParaRPr sz="1271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4915133" y="4366398"/>
            <a:ext cx="139849" cy="20914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1271" spc="249" dirty="0">
                <a:latin typeface="Arial"/>
                <a:cs typeface="Arial"/>
              </a:rPr>
              <a:t>k</a:t>
            </a:r>
            <a:endParaRPr sz="1271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583176" y="5534788"/>
            <a:ext cx="139849" cy="20914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1271" spc="249" dirty="0">
                <a:latin typeface="Arial"/>
                <a:cs typeface="Arial"/>
              </a:rPr>
              <a:t>k</a:t>
            </a:r>
            <a:endParaRPr sz="1271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 rot="720000">
            <a:off x="3179026" y="1636575"/>
            <a:ext cx="990112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1271" i="1" spc="-32" baseline="6944" dirty="0">
                <a:solidFill>
                  <a:srgbClr val="002672"/>
                </a:solidFill>
                <a:latin typeface="Arial"/>
                <a:cs typeface="Arial"/>
              </a:rPr>
              <a:t>Stormw</a:t>
            </a:r>
            <a:r>
              <a:rPr sz="1271" i="1" spc="-32" baseline="3472" dirty="0">
                <a:solidFill>
                  <a:srgbClr val="002672"/>
                </a:solidFill>
                <a:latin typeface="Arial"/>
                <a:cs typeface="Arial"/>
              </a:rPr>
              <a:t>ater </a:t>
            </a:r>
            <a:r>
              <a:rPr sz="1271" i="1" spc="-23" baseline="3472" dirty="0">
                <a:solidFill>
                  <a:srgbClr val="002672"/>
                </a:solidFill>
                <a:latin typeface="Arial"/>
                <a:cs typeface="Arial"/>
              </a:rPr>
              <a:t>Cha</a:t>
            </a:r>
            <a:r>
              <a:rPr sz="847" i="1" spc="-16" dirty="0">
                <a:solidFill>
                  <a:srgbClr val="002672"/>
                </a:solidFill>
                <a:latin typeface="Arial"/>
                <a:cs typeface="Arial"/>
              </a:rPr>
              <a:t>nnel</a:t>
            </a:r>
            <a:endParaRPr sz="847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 rot="2820000">
            <a:off x="2462116" y="1189054"/>
            <a:ext cx="82787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1271" i="1" spc="-39" baseline="3472" dirty="0">
                <a:solidFill>
                  <a:srgbClr val="002672"/>
                </a:solidFill>
                <a:latin typeface="Arial"/>
                <a:cs typeface="Arial"/>
              </a:rPr>
              <a:t>W</a:t>
            </a:r>
            <a:r>
              <a:rPr sz="1271" i="1" baseline="3472" dirty="0">
                <a:solidFill>
                  <a:srgbClr val="002672"/>
                </a:solidFill>
                <a:latin typeface="Arial"/>
                <a:cs typeface="Arial"/>
              </a:rPr>
              <a:t>h</a:t>
            </a:r>
            <a:r>
              <a:rPr sz="1271" i="1" spc="-39" baseline="3472" dirty="0">
                <a:solidFill>
                  <a:srgbClr val="002672"/>
                </a:solidFill>
                <a:latin typeface="Arial"/>
                <a:cs typeface="Arial"/>
              </a:rPr>
              <a:t>i</a:t>
            </a:r>
            <a:r>
              <a:rPr sz="1271" i="1" spc="-32" baseline="3472" dirty="0">
                <a:solidFill>
                  <a:srgbClr val="002672"/>
                </a:solidFill>
                <a:latin typeface="Arial"/>
                <a:cs typeface="Arial"/>
              </a:rPr>
              <a:t>t</a:t>
            </a:r>
            <a:r>
              <a:rPr sz="1271" i="1" baseline="3472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1271" i="1" spc="-23" baseline="3472" dirty="0">
                <a:solidFill>
                  <a:srgbClr val="002672"/>
                </a:solidFill>
                <a:latin typeface="Arial"/>
                <a:cs typeface="Arial"/>
              </a:rPr>
              <a:t>w</a:t>
            </a:r>
            <a:r>
              <a:rPr sz="1271" i="1" baseline="3472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t</a:t>
            </a:r>
            <a:r>
              <a:rPr sz="847" i="1" spc="-26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r>
              <a:rPr sz="847" i="1" spc="11" dirty="0">
                <a:solidFill>
                  <a:srgbClr val="002672"/>
                </a:solidFill>
                <a:latin typeface="Arial"/>
                <a:cs typeface="Arial"/>
              </a:rPr>
              <a:t> </a:t>
            </a:r>
            <a:r>
              <a:rPr sz="847" i="1" spc="-16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r>
              <a:rPr sz="847" i="1" spc="-26" dirty="0">
                <a:solidFill>
                  <a:srgbClr val="002672"/>
                </a:solidFill>
                <a:latin typeface="Arial"/>
                <a:cs typeface="Arial"/>
              </a:rPr>
              <a:t>i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v</a:t>
            </a:r>
            <a:r>
              <a:rPr sz="847" i="1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endParaRPr sz="847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4129297" y="3556272"/>
            <a:ext cx="265579" cy="164974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53" b="1" spc="21" dirty="0">
                <a:solidFill>
                  <a:srgbClr val="267200"/>
                </a:solidFill>
                <a:latin typeface="Arial"/>
                <a:cs typeface="Arial"/>
              </a:rPr>
              <a:t>T</a:t>
            </a:r>
            <a:r>
              <a:rPr sz="953" b="1" spc="16" dirty="0">
                <a:solidFill>
                  <a:srgbClr val="267200"/>
                </a:solidFill>
                <a:latin typeface="Arial"/>
                <a:cs typeface="Arial"/>
              </a:rPr>
              <a:t>E</a:t>
            </a:r>
            <a:r>
              <a:rPr sz="953" b="1" spc="21" dirty="0">
                <a:solidFill>
                  <a:srgbClr val="267200"/>
                </a:solidFill>
                <a:latin typeface="Arial"/>
                <a:cs typeface="Arial"/>
              </a:rPr>
              <a:t>L</a:t>
            </a:r>
            <a:endParaRPr sz="953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4755384" y="4743381"/>
            <a:ext cx="545277" cy="343593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3447" marR="5379">
              <a:lnSpc>
                <a:spcPct val="113300"/>
              </a:lnSpc>
              <a:spcBef>
                <a:spcPts val="95"/>
              </a:spcBef>
            </a:pPr>
            <a:r>
              <a:rPr sz="953" b="1" spc="42" dirty="0">
                <a:solidFill>
                  <a:srgbClr val="267200"/>
                </a:solidFill>
                <a:latin typeface="Arial"/>
                <a:cs typeface="Arial"/>
              </a:rPr>
              <a:t>M</a:t>
            </a:r>
            <a:r>
              <a:rPr sz="953" b="1" spc="26" dirty="0">
                <a:solidFill>
                  <a:srgbClr val="267200"/>
                </a:solidFill>
                <a:latin typeface="Arial"/>
                <a:cs typeface="Arial"/>
              </a:rPr>
              <a:t>a</a:t>
            </a:r>
            <a:r>
              <a:rPr sz="953" b="1" spc="5" dirty="0">
                <a:solidFill>
                  <a:srgbClr val="267200"/>
                </a:solidFill>
                <a:latin typeface="Arial"/>
                <a:cs typeface="Arial"/>
              </a:rPr>
              <a:t>r</a:t>
            </a:r>
            <a:r>
              <a:rPr sz="953" b="1" spc="32" dirty="0">
                <a:solidFill>
                  <a:srgbClr val="267200"/>
                </a:solidFill>
                <a:latin typeface="Arial"/>
                <a:cs typeface="Arial"/>
              </a:rPr>
              <a:t>t</a:t>
            </a:r>
            <a:r>
              <a:rPr sz="953" b="1" spc="16" dirty="0">
                <a:solidFill>
                  <a:srgbClr val="267200"/>
                </a:solidFill>
                <a:latin typeface="Arial"/>
                <a:cs typeface="Arial"/>
              </a:rPr>
              <a:t>in</a:t>
            </a:r>
            <a:r>
              <a:rPr sz="953" b="1" spc="26" dirty="0">
                <a:solidFill>
                  <a:srgbClr val="267200"/>
                </a:solidFill>
                <a:latin typeface="Arial"/>
                <a:cs typeface="Arial"/>
              </a:rPr>
              <a:t>e</a:t>
            </a:r>
            <a:r>
              <a:rPr sz="953" b="1" spc="11" dirty="0">
                <a:solidFill>
                  <a:srgbClr val="267200"/>
                </a:solidFill>
                <a:latin typeface="Arial"/>
                <a:cs typeface="Arial"/>
              </a:rPr>
              <a:t>z  </a:t>
            </a:r>
            <a:r>
              <a:rPr sz="953" b="1" spc="26" dirty="0">
                <a:solidFill>
                  <a:srgbClr val="267200"/>
                </a:solidFill>
                <a:latin typeface="Arial"/>
                <a:cs typeface="Arial"/>
              </a:rPr>
              <a:t>Canyon</a:t>
            </a:r>
            <a:endParaRPr sz="953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3326248" y="1706860"/>
            <a:ext cx="502248" cy="336717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R="5379" algn="r">
              <a:spcBef>
                <a:spcPts val="111"/>
              </a:spcBef>
            </a:pPr>
            <a:r>
              <a:rPr sz="1059" spc="-360" dirty="0">
                <a:latin typeface="Arial"/>
                <a:cs typeface="Arial"/>
              </a:rPr>
              <a:t>)</a:t>
            </a:r>
            <a:r>
              <a:rPr sz="1059" spc="371" dirty="0">
                <a:solidFill>
                  <a:srgbClr val="C500FF"/>
                </a:solidFill>
                <a:latin typeface="Arial"/>
                <a:cs typeface="Arial"/>
              </a:rPr>
              <a:t>"</a:t>
            </a:r>
            <a:endParaRPr sz="1059">
              <a:latin typeface="Arial"/>
              <a:cs typeface="Arial"/>
            </a:endParaRPr>
          </a:p>
          <a:p>
            <a:pPr>
              <a:spcBef>
                <a:spcPts val="58"/>
              </a:spcBef>
            </a:pPr>
            <a:r>
              <a:rPr sz="953" b="1" spc="32" dirty="0">
                <a:solidFill>
                  <a:srgbClr val="8400A7"/>
                </a:solidFill>
                <a:latin typeface="Arial"/>
                <a:cs typeface="Arial"/>
              </a:rPr>
              <a:t>WRP</a:t>
            </a:r>
            <a:r>
              <a:rPr sz="953" b="1" spc="-79" dirty="0">
                <a:solidFill>
                  <a:srgbClr val="8400A7"/>
                </a:solidFill>
                <a:latin typeface="Arial"/>
                <a:cs typeface="Arial"/>
              </a:rPr>
              <a:t> </a:t>
            </a:r>
            <a:r>
              <a:rPr sz="953" b="1" spc="21" dirty="0">
                <a:solidFill>
                  <a:srgbClr val="8400A7"/>
                </a:solidFill>
                <a:latin typeface="Arial"/>
                <a:cs typeface="Arial"/>
              </a:rPr>
              <a:t>10</a:t>
            </a:r>
            <a:endParaRPr sz="953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4164797" y="1193672"/>
            <a:ext cx="429634" cy="164974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53" b="1" spc="32" dirty="0">
                <a:solidFill>
                  <a:srgbClr val="8400A7"/>
                </a:solidFill>
                <a:latin typeface="Arial"/>
                <a:cs typeface="Arial"/>
              </a:rPr>
              <a:t>WRP</a:t>
            </a:r>
            <a:r>
              <a:rPr sz="953" b="1" spc="-58" dirty="0">
                <a:solidFill>
                  <a:srgbClr val="8400A7"/>
                </a:solidFill>
                <a:latin typeface="Arial"/>
                <a:cs typeface="Arial"/>
              </a:rPr>
              <a:t> </a:t>
            </a:r>
            <a:r>
              <a:rPr sz="953" b="1" spc="21" dirty="0">
                <a:solidFill>
                  <a:srgbClr val="8400A7"/>
                </a:solidFill>
                <a:latin typeface="Arial"/>
                <a:cs typeface="Arial"/>
              </a:rPr>
              <a:t>7</a:t>
            </a:r>
            <a:endParaRPr sz="953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 rot="17820000">
            <a:off x="5063971" y="2264222"/>
            <a:ext cx="10775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2</a:t>
            </a:r>
            <a:endParaRPr sz="741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 rot="18120000">
            <a:off x="6037279" y="2676196"/>
            <a:ext cx="124414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6" dirty="0">
                <a:latin typeface="Arial"/>
                <a:cs typeface="Arial"/>
              </a:rPr>
              <a:t>-</a:t>
            </a:r>
            <a:r>
              <a:rPr sz="741" b="1" spc="-5" dirty="0">
                <a:latin typeface="Arial"/>
                <a:cs typeface="Arial"/>
              </a:rPr>
              <a:t>2</a:t>
            </a:r>
            <a:endParaRPr sz="741">
              <a:latin typeface="Arial"/>
              <a:cs typeface="Arial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6324368" y="5344896"/>
            <a:ext cx="48409" cy="67908"/>
          </a:xfrm>
          <a:custGeom>
            <a:avLst/>
            <a:gdLst/>
            <a:ahLst/>
            <a:cxnLst/>
            <a:rect l="l" t="t" r="r" b="b"/>
            <a:pathLst>
              <a:path w="45720" h="64135">
                <a:moveTo>
                  <a:pt x="30479" y="64013"/>
                </a:moveTo>
                <a:lnTo>
                  <a:pt x="42671" y="60965"/>
                </a:lnTo>
                <a:lnTo>
                  <a:pt x="39623" y="48772"/>
                </a:lnTo>
                <a:lnTo>
                  <a:pt x="45719" y="48772"/>
                </a:lnTo>
                <a:lnTo>
                  <a:pt x="45719" y="36579"/>
                </a:lnTo>
                <a:lnTo>
                  <a:pt x="36575" y="39627"/>
                </a:lnTo>
                <a:lnTo>
                  <a:pt x="30479" y="0"/>
                </a:lnTo>
                <a:lnTo>
                  <a:pt x="18287" y="0"/>
                </a:lnTo>
                <a:lnTo>
                  <a:pt x="0" y="45724"/>
                </a:lnTo>
                <a:lnTo>
                  <a:pt x="3048" y="54869"/>
                </a:lnTo>
                <a:lnTo>
                  <a:pt x="27431" y="51820"/>
                </a:lnTo>
                <a:lnTo>
                  <a:pt x="30479" y="64013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4" name="object 94"/>
          <p:cNvSpPr/>
          <p:nvPr/>
        </p:nvSpPr>
        <p:spPr>
          <a:xfrm>
            <a:off x="6337277" y="5364261"/>
            <a:ext cx="13447" cy="26222"/>
          </a:xfrm>
          <a:custGeom>
            <a:avLst/>
            <a:gdLst/>
            <a:ahLst/>
            <a:cxnLst/>
            <a:rect l="l" t="t" r="r" b="b"/>
            <a:pathLst>
              <a:path w="12700" h="24764">
                <a:moveTo>
                  <a:pt x="12191" y="21337"/>
                </a:moveTo>
                <a:lnTo>
                  <a:pt x="0" y="24386"/>
                </a:lnTo>
                <a:lnTo>
                  <a:pt x="9143" y="0"/>
                </a:lnTo>
                <a:lnTo>
                  <a:pt x="12191" y="21337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5" name="object 95"/>
          <p:cNvSpPr txBox="1"/>
          <p:nvPr/>
        </p:nvSpPr>
        <p:spPr>
          <a:xfrm rot="20940000">
            <a:off x="6293479" y="5336194"/>
            <a:ext cx="10808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4</a:t>
            </a:r>
            <a:endParaRPr sz="741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 rot="21120000">
            <a:off x="6291363" y="5029335"/>
            <a:ext cx="108413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2</a:t>
            </a:r>
            <a:endParaRPr sz="741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 rot="21180000">
            <a:off x="6288550" y="4564491"/>
            <a:ext cx="108413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 rot="21420000">
            <a:off x="6277606" y="4254526"/>
            <a:ext cx="125297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37" dirty="0">
                <a:latin typeface="Arial"/>
                <a:cs typeface="Arial"/>
              </a:rPr>
              <a:t>-</a:t>
            </a:r>
            <a:r>
              <a:rPr sz="741" b="1" spc="-5" dirty="0">
                <a:latin typeface="Arial"/>
                <a:cs typeface="Arial"/>
              </a:rPr>
              <a:t>4</a:t>
            </a:r>
            <a:endParaRPr sz="741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 rot="16380000">
            <a:off x="6657565" y="3326705"/>
            <a:ext cx="108413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2</a:t>
            </a:r>
            <a:endParaRPr sz="741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 rot="5040000">
            <a:off x="5035544" y="3436647"/>
            <a:ext cx="125297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37" dirty="0">
                <a:latin typeface="Arial"/>
                <a:cs typeface="Arial"/>
              </a:rPr>
              <a:t>-</a:t>
            </a:r>
            <a:r>
              <a:rPr sz="741" b="1" spc="-5" dirty="0">
                <a:latin typeface="Arial"/>
                <a:cs typeface="Arial"/>
              </a:rPr>
              <a:t>2</a:t>
            </a:r>
            <a:endParaRPr sz="741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 rot="16380000">
            <a:off x="4880519" y="3454123"/>
            <a:ext cx="125297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32" dirty="0">
                <a:latin typeface="Arial"/>
                <a:cs typeface="Arial"/>
              </a:rPr>
              <a:t>-</a:t>
            </a:r>
            <a:r>
              <a:rPr sz="741" b="1" spc="-5" dirty="0">
                <a:latin typeface="Arial"/>
                <a:cs typeface="Arial"/>
              </a:rPr>
              <a:t>4</a:t>
            </a:r>
            <a:endParaRPr sz="741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 rot="18660000">
            <a:off x="4754752" y="2884128"/>
            <a:ext cx="108413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 rot="16920000">
            <a:off x="4887624" y="2929204"/>
            <a:ext cx="124854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6" dirty="0">
                <a:latin typeface="Arial"/>
                <a:cs typeface="Arial"/>
              </a:rPr>
              <a:t>-</a:t>
            </a:r>
            <a:r>
              <a:rPr sz="741" b="1" spc="-5" dirty="0">
                <a:latin typeface="Arial"/>
                <a:cs typeface="Arial"/>
              </a:rPr>
              <a:t>4</a:t>
            </a:r>
            <a:endParaRPr sz="741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 rot="1500000">
            <a:off x="5058193" y="2091798"/>
            <a:ext cx="10775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 rot="1020000">
            <a:off x="5073118" y="1915363"/>
            <a:ext cx="124414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6" dirty="0">
                <a:latin typeface="Arial"/>
                <a:cs typeface="Arial"/>
              </a:rPr>
              <a:t>-</a:t>
            </a:r>
            <a:r>
              <a:rPr sz="741" b="1" spc="-5" dirty="0">
                <a:latin typeface="Arial"/>
                <a:cs typeface="Arial"/>
              </a:rPr>
              <a:t>2</a:t>
            </a:r>
            <a:endParaRPr sz="741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 rot="1260000">
            <a:off x="5101084" y="1738619"/>
            <a:ext cx="125297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37" dirty="0">
                <a:latin typeface="Arial"/>
                <a:cs typeface="Arial"/>
              </a:rPr>
              <a:t>-</a:t>
            </a:r>
            <a:r>
              <a:rPr sz="741" b="1" spc="-5" dirty="0">
                <a:latin typeface="Arial"/>
                <a:cs typeface="Arial"/>
              </a:rPr>
              <a:t>4</a:t>
            </a:r>
            <a:endParaRPr sz="741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 rot="18120000">
            <a:off x="4529820" y="3273472"/>
            <a:ext cx="124854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32" dirty="0">
                <a:latin typeface="Arial"/>
                <a:cs typeface="Arial"/>
              </a:rPr>
              <a:t>-</a:t>
            </a:r>
            <a:r>
              <a:rPr sz="741" b="1" spc="-5" dirty="0">
                <a:latin typeface="Arial"/>
                <a:cs typeface="Arial"/>
              </a:rPr>
              <a:t>6</a:t>
            </a:r>
            <a:endParaRPr sz="741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 rot="16860000">
            <a:off x="4416595" y="2200059"/>
            <a:ext cx="124414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6" dirty="0">
                <a:latin typeface="Arial"/>
                <a:cs typeface="Arial"/>
              </a:rPr>
              <a:t>-</a:t>
            </a:r>
            <a:r>
              <a:rPr sz="741" b="1" spc="-5" dirty="0">
                <a:latin typeface="Arial"/>
                <a:cs typeface="Arial"/>
              </a:rPr>
              <a:t>2</a:t>
            </a:r>
            <a:endParaRPr sz="741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 rot="16980000">
            <a:off x="6913690" y="3895154"/>
            <a:ext cx="10775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 rot="16320000">
            <a:off x="5458205" y="3064117"/>
            <a:ext cx="125297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37" dirty="0">
                <a:latin typeface="Arial"/>
                <a:cs typeface="Arial"/>
              </a:rPr>
              <a:t>-</a:t>
            </a:r>
            <a:r>
              <a:rPr sz="741" b="1" spc="-5" dirty="0">
                <a:latin typeface="Arial"/>
                <a:cs typeface="Arial"/>
              </a:rPr>
              <a:t>4</a:t>
            </a:r>
            <a:endParaRPr sz="741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 rot="840000">
            <a:off x="4296862" y="3125386"/>
            <a:ext cx="124854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32" dirty="0">
                <a:latin typeface="Arial"/>
                <a:cs typeface="Arial"/>
              </a:rPr>
              <a:t>-</a:t>
            </a:r>
            <a:r>
              <a:rPr sz="741" b="1" spc="-5" dirty="0">
                <a:latin typeface="Arial"/>
                <a:cs typeface="Arial"/>
              </a:rPr>
              <a:t>4</a:t>
            </a:r>
            <a:endParaRPr sz="741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 rot="17400000">
            <a:off x="5598080" y="2035423"/>
            <a:ext cx="10775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2</a:t>
            </a:r>
            <a:endParaRPr sz="741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 rot="18600000">
            <a:off x="5435961" y="3823499"/>
            <a:ext cx="10775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2</a:t>
            </a:r>
            <a:endParaRPr sz="741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 rot="2340000">
            <a:off x="6426797" y="4319966"/>
            <a:ext cx="10808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2</a:t>
            </a:r>
            <a:endParaRPr sz="741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 rot="20100000">
            <a:off x="5514641" y="4357441"/>
            <a:ext cx="10808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2</a:t>
            </a:r>
            <a:endParaRPr sz="741">
              <a:latin typeface="Arial"/>
              <a:cs typeface="Arial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7544271" y="4092590"/>
            <a:ext cx="87135" cy="806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7" name="object 117"/>
          <p:cNvSpPr txBox="1"/>
          <p:nvPr/>
        </p:nvSpPr>
        <p:spPr>
          <a:xfrm rot="18540000">
            <a:off x="7533279" y="4088550"/>
            <a:ext cx="10775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 rot="17340000">
            <a:off x="5455486" y="4476540"/>
            <a:ext cx="108413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 rot="20580000">
            <a:off x="5712360" y="4401027"/>
            <a:ext cx="10808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 rot="21120000">
            <a:off x="4354557" y="1982744"/>
            <a:ext cx="12574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37" dirty="0">
                <a:latin typeface="Arial"/>
                <a:cs typeface="Arial"/>
              </a:rPr>
              <a:t>-</a:t>
            </a:r>
            <a:r>
              <a:rPr sz="741" b="1" spc="-5" dirty="0">
                <a:latin typeface="Arial"/>
                <a:cs typeface="Arial"/>
              </a:rPr>
              <a:t>2</a:t>
            </a:r>
            <a:endParaRPr sz="741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 rot="18480000">
            <a:off x="4563345" y="2301347"/>
            <a:ext cx="108413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 rot="19080000">
            <a:off x="4544649" y="2739325"/>
            <a:ext cx="10808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 rot="3000000">
            <a:off x="4207998" y="2392827"/>
            <a:ext cx="124854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32" dirty="0">
                <a:latin typeface="Arial"/>
                <a:cs typeface="Arial"/>
              </a:rPr>
              <a:t>-</a:t>
            </a:r>
            <a:r>
              <a:rPr sz="741" b="1" spc="-5" dirty="0">
                <a:latin typeface="Arial"/>
                <a:cs typeface="Arial"/>
              </a:rPr>
              <a:t>2</a:t>
            </a:r>
            <a:endParaRPr sz="741"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 rot="17700000">
            <a:off x="4181932" y="2549662"/>
            <a:ext cx="108413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 rot="780000">
            <a:off x="4857920" y="2486188"/>
            <a:ext cx="124854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6" dirty="0">
                <a:latin typeface="Arial"/>
                <a:cs typeface="Arial"/>
              </a:rPr>
              <a:t>-</a:t>
            </a:r>
            <a:r>
              <a:rPr sz="741" b="1" spc="-5" dirty="0">
                <a:latin typeface="Arial"/>
                <a:cs typeface="Arial"/>
              </a:rPr>
              <a:t>4</a:t>
            </a:r>
            <a:endParaRPr sz="741">
              <a:latin typeface="Arial"/>
              <a:cs typeface="Arial"/>
            </a:endParaRPr>
          </a:p>
        </p:txBody>
      </p:sp>
      <p:sp>
        <p:nvSpPr>
          <p:cNvPr id="126" name="object 126"/>
          <p:cNvSpPr txBox="1"/>
          <p:nvPr/>
        </p:nvSpPr>
        <p:spPr>
          <a:xfrm rot="21240000">
            <a:off x="5033574" y="1582300"/>
            <a:ext cx="125297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37" dirty="0">
                <a:latin typeface="Arial"/>
                <a:cs typeface="Arial"/>
              </a:rPr>
              <a:t>-</a:t>
            </a:r>
            <a:r>
              <a:rPr sz="741" b="1" spc="-5" dirty="0">
                <a:latin typeface="Arial"/>
                <a:cs typeface="Arial"/>
              </a:rPr>
              <a:t>6</a:t>
            </a:r>
            <a:endParaRPr sz="741">
              <a:latin typeface="Arial"/>
              <a:cs typeface="Arial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5665471" y="3330340"/>
            <a:ext cx="406774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b="1" spc="32" dirty="0">
                <a:solidFill>
                  <a:srgbClr val="8400A7"/>
                </a:solidFill>
                <a:latin typeface="Arial"/>
                <a:cs typeface="Arial"/>
              </a:rPr>
              <a:t>WRP</a:t>
            </a:r>
            <a:r>
              <a:rPr sz="900" b="1" spc="-64" dirty="0">
                <a:solidFill>
                  <a:srgbClr val="8400A7"/>
                </a:solidFill>
                <a:latin typeface="Arial"/>
                <a:cs typeface="Arial"/>
              </a:rPr>
              <a:t> </a:t>
            </a:r>
            <a:r>
              <a:rPr sz="900" b="1" spc="21" dirty="0">
                <a:solidFill>
                  <a:srgbClr val="8400A7"/>
                </a:solidFill>
                <a:latin typeface="Arial"/>
                <a:cs typeface="Arial"/>
              </a:rPr>
              <a:t>4</a:t>
            </a:r>
            <a:endParaRPr sz="900">
              <a:latin typeface="Arial"/>
              <a:cs typeface="Arial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7986406" y="4205556"/>
            <a:ext cx="400179" cy="11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9" name="object 129"/>
          <p:cNvSpPr txBox="1"/>
          <p:nvPr/>
        </p:nvSpPr>
        <p:spPr>
          <a:xfrm>
            <a:off x="7937458" y="4172743"/>
            <a:ext cx="455183" cy="287636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61183">
              <a:lnSpc>
                <a:spcPts val="958"/>
              </a:lnSpc>
              <a:spcBef>
                <a:spcPts val="143"/>
              </a:spcBef>
            </a:pPr>
            <a:r>
              <a:rPr sz="900" b="1" spc="32" dirty="0">
                <a:solidFill>
                  <a:srgbClr val="8400A7"/>
                </a:solidFill>
                <a:latin typeface="Arial"/>
                <a:cs typeface="Arial"/>
              </a:rPr>
              <a:t>WRP</a:t>
            </a:r>
            <a:r>
              <a:rPr sz="900" b="1" spc="-64" dirty="0">
                <a:solidFill>
                  <a:srgbClr val="8400A7"/>
                </a:solidFill>
                <a:latin typeface="Arial"/>
                <a:cs typeface="Arial"/>
              </a:rPr>
              <a:t> </a:t>
            </a:r>
            <a:r>
              <a:rPr sz="900" b="1" spc="21" dirty="0">
                <a:solidFill>
                  <a:srgbClr val="8400A7"/>
                </a:solidFill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  <a:p>
            <a:pPr marL="13447">
              <a:lnSpc>
                <a:spcPts val="1149"/>
              </a:lnSpc>
            </a:pPr>
            <a:r>
              <a:rPr sz="1059" spc="5" dirty="0">
                <a:solidFill>
                  <a:srgbClr val="C500FF"/>
                </a:solidFill>
                <a:latin typeface="Arial"/>
                <a:cs typeface="Arial"/>
              </a:rPr>
              <a:t>"</a:t>
            </a:r>
            <a:r>
              <a:rPr sz="1059" spc="5" dirty="0">
                <a:latin typeface="Arial"/>
                <a:cs typeface="Arial"/>
              </a:rPr>
              <a:t>)</a:t>
            </a:r>
            <a:endParaRPr sz="1059">
              <a:latin typeface="Arial"/>
              <a:cs typeface="Arial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2471025" y="677795"/>
            <a:ext cx="7381091" cy="6197077"/>
          </a:xfrm>
          <a:custGeom>
            <a:avLst/>
            <a:gdLst/>
            <a:ahLst/>
            <a:cxnLst/>
            <a:rect l="l" t="t" r="r" b="b"/>
            <a:pathLst>
              <a:path w="6971030" h="5852795">
                <a:moveTo>
                  <a:pt x="0" y="5852704"/>
                </a:moveTo>
                <a:lnTo>
                  <a:pt x="0" y="0"/>
                </a:lnTo>
                <a:lnTo>
                  <a:pt x="6970692" y="0"/>
                </a:lnTo>
                <a:lnTo>
                  <a:pt x="6970692" y="5852704"/>
                </a:lnTo>
                <a:lnTo>
                  <a:pt x="0" y="5852704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1" name="object 131"/>
          <p:cNvSpPr/>
          <p:nvPr/>
        </p:nvSpPr>
        <p:spPr>
          <a:xfrm>
            <a:off x="7331272" y="6874775"/>
            <a:ext cx="0" cy="67908"/>
          </a:xfrm>
          <a:custGeom>
            <a:avLst/>
            <a:gdLst/>
            <a:ahLst/>
            <a:cxnLst/>
            <a:rect l="l" t="t" r="r" b="b"/>
            <a:pathLst>
              <a:path h="64134">
                <a:moveTo>
                  <a:pt x="0" y="0"/>
                </a:moveTo>
                <a:lnTo>
                  <a:pt x="0" y="64013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2" name="object 132"/>
          <p:cNvSpPr/>
          <p:nvPr/>
        </p:nvSpPr>
        <p:spPr>
          <a:xfrm>
            <a:off x="7269954" y="610015"/>
            <a:ext cx="0" cy="67908"/>
          </a:xfrm>
          <a:custGeom>
            <a:avLst/>
            <a:gdLst/>
            <a:ahLst/>
            <a:cxnLst/>
            <a:rect l="l" t="t" r="r" b="b"/>
            <a:pathLst>
              <a:path h="64134">
                <a:moveTo>
                  <a:pt x="0" y="64013"/>
                </a:moveTo>
                <a:lnTo>
                  <a:pt x="0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3" name="object 133"/>
          <p:cNvSpPr txBox="1"/>
          <p:nvPr/>
        </p:nvSpPr>
        <p:spPr>
          <a:xfrm>
            <a:off x="7067713" y="485868"/>
            <a:ext cx="403412" cy="111297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635" spc="-5" dirty="0">
                <a:latin typeface="Arial"/>
                <a:cs typeface="Arial"/>
              </a:rPr>
              <a:t>116°0'0"W</a:t>
            </a:r>
            <a:endParaRPr sz="635">
              <a:latin typeface="Arial"/>
              <a:cs typeface="Arial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3974926" y="6874775"/>
            <a:ext cx="0" cy="67908"/>
          </a:xfrm>
          <a:custGeom>
            <a:avLst/>
            <a:gdLst/>
            <a:ahLst/>
            <a:cxnLst/>
            <a:rect l="l" t="t" r="r" b="b"/>
            <a:pathLst>
              <a:path h="64134">
                <a:moveTo>
                  <a:pt x="0" y="0"/>
                </a:moveTo>
                <a:lnTo>
                  <a:pt x="0" y="64013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5" name="object 135"/>
          <p:cNvSpPr/>
          <p:nvPr/>
        </p:nvSpPr>
        <p:spPr>
          <a:xfrm>
            <a:off x="3932972" y="610015"/>
            <a:ext cx="0" cy="67908"/>
          </a:xfrm>
          <a:custGeom>
            <a:avLst/>
            <a:gdLst/>
            <a:ahLst/>
            <a:cxnLst/>
            <a:rect l="l" t="t" r="r" b="b"/>
            <a:pathLst>
              <a:path h="64134">
                <a:moveTo>
                  <a:pt x="0" y="64013"/>
                </a:moveTo>
                <a:lnTo>
                  <a:pt x="0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6" name="object 136"/>
          <p:cNvSpPr txBox="1"/>
          <p:nvPr/>
        </p:nvSpPr>
        <p:spPr>
          <a:xfrm>
            <a:off x="3709754" y="485868"/>
            <a:ext cx="448459" cy="111297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635" spc="-5" dirty="0">
                <a:latin typeface="Arial"/>
                <a:cs typeface="Arial"/>
              </a:rPr>
              <a:t>116°20'0"W</a:t>
            </a:r>
            <a:endParaRPr sz="635">
              <a:latin typeface="Arial"/>
              <a:cs typeface="Arial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2403253" y="2656310"/>
            <a:ext cx="67908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64007" y="0"/>
                </a:moveTo>
                <a:lnTo>
                  <a:pt x="0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8" name="object 138"/>
          <p:cNvSpPr txBox="1"/>
          <p:nvPr/>
        </p:nvSpPr>
        <p:spPr>
          <a:xfrm>
            <a:off x="2285500" y="2463523"/>
            <a:ext cx="97719" cy="385931"/>
          </a:xfrm>
          <a:prstGeom prst="rect">
            <a:avLst/>
          </a:prstGeom>
        </p:spPr>
        <p:txBody>
          <a:bodyPr vert="vert270" wrap="square" lIns="0" tIns="5379" rIns="0" bIns="0" rtlCol="0">
            <a:spAutoFit/>
          </a:bodyPr>
          <a:lstStyle/>
          <a:p>
            <a:pPr marL="13447">
              <a:spcBef>
                <a:spcPts val="42"/>
              </a:spcBef>
            </a:pPr>
            <a:r>
              <a:rPr sz="635" spc="-5" dirty="0">
                <a:latin typeface="Arial"/>
                <a:cs typeface="Arial"/>
              </a:rPr>
              <a:t>33°40'0"N</a:t>
            </a:r>
            <a:endParaRPr sz="635">
              <a:latin typeface="Arial"/>
              <a:cs typeface="Arial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9851759" y="2591758"/>
            <a:ext cx="67908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0" name="object 140"/>
          <p:cNvSpPr/>
          <p:nvPr/>
        </p:nvSpPr>
        <p:spPr>
          <a:xfrm>
            <a:off x="2403253" y="6655299"/>
            <a:ext cx="67908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64007" y="0"/>
                </a:moveTo>
                <a:lnTo>
                  <a:pt x="0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1" name="object 141"/>
          <p:cNvSpPr/>
          <p:nvPr/>
        </p:nvSpPr>
        <p:spPr>
          <a:xfrm>
            <a:off x="9851759" y="6590747"/>
            <a:ext cx="67908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2" name="object 142"/>
          <p:cNvSpPr/>
          <p:nvPr/>
        </p:nvSpPr>
        <p:spPr>
          <a:xfrm>
            <a:off x="7289318" y="2572392"/>
            <a:ext cx="0" cy="87406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3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3" name="object 143"/>
          <p:cNvSpPr/>
          <p:nvPr/>
        </p:nvSpPr>
        <p:spPr>
          <a:xfrm>
            <a:off x="7247364" y="2614351"/>
            <a:ext cx="42358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4" name="object 144"/>
          <p:cNvSpPr/>
          <p:nvPr/>
        </p:nvSpPr>
        <p:spPr>
          <a:xfrm>
            <a:off x="7289319" y="2614351"/>
            <a:ext cx="42358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5" name="object 145"/>
          <p:cNvSpPr/>
          <p:nvPr/>
        </p:nvSpPr>
        <p:spPr>
          <a:xfrm>
            <a:off x="3945881" y="2601440"/>
            <a:ext cx="0" cy="87406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3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6" name="object 146"/>
          <p:cNvSpPr/>
          <p:nvPr/>
        </p:nvSpPr>
        <p:spPr>
          <a:xfrm>
            <a:off x="3903927" y="2643400"/>
            <a:ext cx="42358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7" name="object 147"/>
          <p:cNvSpPr/>
          <p:nvPr/>
        </p:nvSpPr>
        <p:spPr>
          <a:xfrm>
            <a:off x="3945881" y="2643400"/>
            <a:ext cx="42358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8" name="object 148"/>
          <p:cNvSpPr/>
          <p:nvPr/>
        </p:nvSpPr>
        <p:spPr>
          <a:xfrm>
            <a:off x="7328045" y="6571381"/>
            <a:ext cx="0" cy="87406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3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9" name="object 149"/>
          <p:cNvSpPr/>
          <p:nvPr/>
        </p:nvSpPr>
        <p:spPr>
          <a:xfrm>
            <a:off x="7286091" y="6613340"/>
            <a:ext cx="42358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0" name="object 150"/>
          <p:cNvSpPr/>
          <p:nvPr/>
        </p:nvSpPr>
        <p:spPr>
          <a:xfrm>
            <a:off x="7328045" y="6613340"/>
            <a:ext cx="42358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1" name="object 151"/>
          <p:cNvSpPr/>
          <p:nvPr/>
        </p:nvSpPr>
        <p:spPr>
          <a:xfrm>
            <a:off x="3971699" y="6600429"/>
            <a:ext cx="0" cy="87406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3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2" name="object 152"/>
          <p:cNvSpPr/>
          <p:nvPr/>
        </p:nvSpPr>
        <p:spPr>
          <a:xfrm>
            <a:off x="3929745" y="6642389"/>
            <a:ext cx="42358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3" name="object 153"/>
          <p:cNvSpPr/>
          <p:nvPr/>
        </p:nvSpPr>
        <p:spPr>
          <a:xfrm>
            <a:off x="3971700" y="6642389"/>
            <a:ext cx="42358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4" name="object 154"/>
          <p:cNvSpPr/>
          <p:nvPr/>
        </p:nvSpPr>
        <p:spPr>
          <a:xfrm>
            <a:off x="2471025" y="677795"/>
            <a:ext cx="7381091" cy="6197077"/>
          </a:xfrm>
          <a:custGeom>
            <a:avLst/>
            <a:gdLst/>
            <a:ahLst/>
            <a:cxnLst/>
            <a:rect l="l" t="t" r="r" b="b"/>
            <a:pathLst>
              <a:path w="6971030" h="5852795">
                <a:moveTo>
                  <a:pt x="0" y="5852704"/>
                </a:moveTo>
                <a:lnTo>
                  <a:pt x="0" y="0"/>
                </a:lnTo>
                <a:lnTo>
                  <a:pt x="6970692" y="0"/>
                </a:lnTo>
                <a:lnTo>
                  <a:pt x="6970692" y="5852704"/>
                </a:lnTo>
                <a:lnTo>
                  <a:pt x="0" y="5852704"/>
                </a:lnTo>
                <a:close/>
              </a:path>
            </a:pathLst>
          </a:custGeom>
          <a:ln w="18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5" name="object 155"/>
          <p:cNvSpPr txBox="1"/>
          <p:nvPr/>
        </p:nvSpPr>
        <p:spPr>
          <a:xfrm>
            <a:off x="2460805" y="7046117"/>
            <a:ext cx="582258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spc="-5" dirty="0">
                <a:latin typeface="Arial"/>
                <a:cs typeface="Arial"/>
              </a:rPr>
              <a:t>Produced</a:t>
            </a:r>
            <a:r>
              <a:rPr sz="741" spc="-37" dirty="0">
                <a:latin typeface="Arial"/>
                <a:cs typeface="Arial"/>
              </a:rPr>
              <a:t> </a:t>
            </a:r>
            <a:r>
              <a:rPr sz="741" spc="-5" dirty="0">
                <a:latin typeface="Arial"/>
                <a:cs typeface="Arial"/>
              </a:rPr>
              <a:t>by:</a:t>
            </a:r>
            <a:endParaRPr sz="741">
              <a:latin typeface="Arial"/>
              <a:cs typeface="Arial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4145971" y="7233039"/>
            <a:ext cx="0" cy="503592"/>
          </a:xfrm>
          <a:custGeom>
            <a:avLst/>
            <a:gdLst/>
            <a:ahLst/>
            <a:cxnLst/>
            <a:rect l="l" t="t" r="r" b="b"/>
            <a:pathLst>
              <a:path h="475615">
                <a:moveTo>
                  <a:pt x="0" y="0"/>
                </a:moveTo>
                <a:lnTo>
                  <a:pt x="0" y="475532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7" name="object 157"/>
          <p:cNvSpPr/>
          <p:nvPr/>
        </p:nvSpPr>
        <p:spPr>
          <a:xfrm>
            <a:off x="4120153" y="7162031"/>
            <a:ext cx="0" cy="646131"/>
          </a:xfrm>
          <a:custGeom>
            <a:avLst/>
            <a:gdLst/>
            <a:ahLst/>
            <a:cxnLst/>
            <a:rect l="l" t="t" r="r" b="b"/>
            <a:pathLst>
              <a:path h="610234">
                <a:moveTo>
                  <a:pt x="0" y="0"/>
                </a:moveTo>
                <a:lnTo>
                  <a:pt x="0" y="609656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8" name="object 158"/>
          <p:cNvSpPr/>
          <p:nvPr/>
        </p:nvSpPr>
        <p:spPr>
          <a:xfrm>
            <a:off x="4094335" y="7233039"/>
            <a:ext cx="0" cy="503592"/>
          </a:xfrm>
          <a:custGeom>
            <a:avLst/>
            <a:gdLst/>
            <a:ahLst/>
            <a:cxnLst/>
            <a:rect l="l" t="t" r="r" b="b"/>
            <a:pathLst>
              <a:path h="475615">
                <a:moveTo>
                  <a:pt x="0" y="0"/>
                </a:moveTo>
                <a:lnTo>
                  <a:pt x="0" y="475532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9" name="object 159"/>
          <p:cNvSpPr/>
          <p:nvPr/>
        </p:nvSpPr>
        <p:spPr>
          <a:xfrm>
            <a:off x="6275959" y="7333093"/>
            <a:ext cx="87406" cy="87406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82303"/>
                </a:moveTo>
                <a:lnTo>
                  <a:pt x="0" y="0"/>
                </a:lnTo>
                <a:lnTo>
                  <a:pt x="82294" y="0"/>
                </a:lnTo>
                <a:lnTo>
                  <a:pt x="82294" y="82303"/>
                </a:lnTo>
                <a:lnTo>
                  <a:pt x="0" y="82303"/>
                </a:lnTo>
                <a:close/>
              </a:path>
            </a:pathLst>
          </a:custGeom>
          <a:solidFill>
            <a:srgbClr val="A73800"/>
          </a:solid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0" name="object 160"/>
          <p:cNvSpPr/>
          <p:nvPr/>
        </p:nvSpPr>
        <p:spPr>
          <a:xfrm>
            <a:off x="6275959" y="7333093"/>
            <a:ext cx="87406" cy="87406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82303"/>
                </a:moveTo>
                <a:lnTo>
                  <a:pt x="0" y="0"/>
                </a:lnTo>
                <a:lnTo>
                  <a:pt x="82294" y="0"/>
                </a:lnTo>
                <a:lnTo>
                  <a:pt x="82294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1" name="object 161"/>
          <p:cNvSpPr/>
          <p:nvPr/>
        </p:nvSpPr>
        <p:spPr>
          <a:xfrm>
            <a:off x="6363095" y="7333093"/>
            <a:ext cx="87406" cy="87406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82303"/>
                </a:moveTo>
                <a:lnTo>
                  <a:pt x="0" y="0"/>
                </a:lnTo>
                <a:lnTo>
                  <a:pt x="82294" y="0"/>
                </a:lnTo>
                <a:lnTo>
                  <a:pt x="82294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2" name="object 162"/>
          <p:cNvSpPr/>
          <p:nvPr/>
        </p:nvSpPr>
        <p:spPr>
          <a:xfrm>
            <a:off x="6450231" y="7376666"/>
            <a:ext cx="174812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4590" y="0"/>
                </a:lnTo>
              </a:path>
            </a:pathLst>
          </a:custGeom>
          <a:ln w="82303">
            <a:solidFill>
              <a:srgbClr val="A738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3" name="object 163"/>
          <p:cNvSpPr/>
          <p:nvPr/>
        </p:nvSpPr>
        <p:spPr>
          <a:xfrm>
            <a:off x="6450231" y="7333093"/>
            <a:ext cx="174812" cy="87406"/>
          </a:xfrm>
          <a:custGeom>
            <a:avLst/>
            <a:gdLst/>
            <a:ahLst/>
            <a:cxnLst/>
            <a:rect l="l" t="t" r="r" b="b"/>
            <a:pathLst>
              <a:path w="165100" h="82550">
                <a:moveTo>
                  <a:pt x="0" y="82303"/>
                </a:moveTo>
                <a:lnTo>
                  <a:pt x="0" y="0"/>
                </a:lnTo>
                <a:lnTo>
                  <a:pt x="164590" y="0"/>
                </a:lnTo>
                <a:lnTo>
                  <a:pt x="164590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4" name="object 164"/>
          <p:cNvSpPr/>
          <p:nvPr/>
        </p:nvSpPr>
        <p:spPr>
          <a:xfrm>
            <a:off x="6624503" y="7333093"/>
            <a:ext cx="174812" cy="87406"/>
          </a:xfrm>
          <a:custGeom>
            <a:avLst/>
            <a:gdLst/>
            <a:ahLst/>
            <a:cxnLst/>
            <a:rect l="l" t="t" r="r" b="b"/>
            <a:pathLst>
              <a:path w="165100" h="82550">
                <a:moveTo>
                  <a:pt x="0" y="82303"/>
                </a:moveTo>
                <a:lnTo>
                  <a:pt x="0" y="0"/>
                </a:lnTo>
                <a:lnTo>
                  <a:pt x="164589" y="0"/>
                </a:lnTo>
                <a:lnTo>
                  <a:pt x="164589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5" name="object 165"/>
          <p:cNvSpPr/>
          <p:nvPr/>
        </p:nvSpPr>
        <p:spPr>
          <a:xfrm>
            <a:off x="6798775" y="7376666"/>
            <a:ext cx="174812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4590" y="0"/>
                </a:lnTo>
              </a:path>
            </a:pathLst>
          </a:custGeom>
          <a:ln w="82303">
            <a:solidFill>
              <a:srgbClr val="A738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6" name="object 166"/>
          <p:cNvSpPr/>
          <p:nvPr/>
        </p:nvSpPr>
        <p:spPr>
          <a:xfrm>
            <a:off x="6798775" y="7333093"/>
            <a:ext cx="174812" cy="87406"/>
          </a:xfrm>
          <a:custGeom>
            <a:avLst/>
            <a:gdLst/>
            <a:ahLst/>
            <a:cxnLst/>
            <a:rect l="l" t="t" r="r" b="b"/>
            <a:pathLst>
              <a:path w="165100" h="82550">
                <a:moveTo>
                  <a:pt x="0" y="82303"/>
                </a:moveTo>
                <a:lnTo>
                  <a:pt x="0" y="0"/>
                </a:lnTo>
                <a:lnTo>
                  <a:pt x="164590" y="0"/>
                </a:lnTo>
                <a:lnTo>
                  <a:pt x="164590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7" name="object 167"/>
          <p:cNvSpPr/>
          <p:nvPr/>
        </p:nvSpPr>
        <p:spPr>
          <a:xfrm>
            <a:off x="6973046" y="7333093"/>
            <a:ext cx="174812" cy="87406"/>
          </a:xfrm>
          <a:custGeom>
            <a:avLst/>
            <a:gdLst/>
            <a:ahLst/>
            <a:cxnLst/>
            <a:rect l="l" t="t" r="r" b="b"/>
            <a:pathLst>
              <a:path w="165100" h="82550">
                <a:moveTo>
                  <a:pt x="0" y="82303"/>
                </a:moveTo>
                <a:lnTo>
                  <a:pt x="0" y="0"/>
                </a:lnTo>
                <a:lnTo>
                  <a:pt x="164589" y="0"/>
                </a:lnTo>
                <a:lnTo>
                  <a:pt x="164589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9" name="object 169"/>
          <p:cNvSpPr txBox="1"/>
          <p:nvPr/>
        </p:nvSpPr>
        <p:spPr>
          <a:xfrm>
            <a:off x="7166144" y="7313191"/>
            <a:ext cx="260201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b="1" spc="-11" dirty="0">
                <a:solidFill>
                  <a:srgbClr val="722600"/>
                </a:solidFill>
                <a:latin typeface="Arial"/>
                <a:cs typeface="Arial"/>
              </a:rPr>
              <a:t>Mile</a:t>
            </a:r>
            <a:r>
              <a:rPr sz="741" b="1" spc="-5" dirty="0">
                <a:solidFill>
                  <a:srgbClr val="722600"/>
                </a:solidFill>
                <a:latin typeface="Arial"/>
                <a:cs typeface="Arial"/>
              </a:rPr>
              <a:t>s</a:t>
            </a:r>
            <a:endParaRPr sz="741">
              <a:latin typeface="Arial"/>
              <a:cs typeface="Arial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6275960" y="7552570"/>
            <a:ext cx="55132" cy="87406"/>
          </a:xfrm>
          <a:custGeom>
            <a:avLst/>
            <a:gdLst/>
            <a:ahLst/>
            <a:cxnLst/>
            <a:rect l="l" t="t" r="r" b="b"/>
            <a:pathLst>
              <a:path w="52070" h="82550">
                <a:moveTo>
                  <a:pt x="0" y="82303"/>
                </a:moveTo>
                <a:lnTo>
                  <a:pt x="0" y="0"/>
                </a:lnTo>
                <a:lnTo>
                  <a:pt x="51815" y="0"/>
                </a:lnTo>
                <a:lnTo>
                  <a:pt x="51815" y="82303"/>
                </a:lnTo>
                <a:lnTo>
                  <a:pt x="0" y="82303"/>
                </a:lnTo>
                <a:close/>
              </a:path>
            </a:pathLst>
          </a:custGeom>
          <a:solidFill>
            <a:srgbClr val="A77000"/>
          </a:solid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1" name="object 171"/>
          <p:cNvSpPr/>
          <p:nvPr/>
        </p:nvSpPr>
        <p:spPr>
          <a:xfrm>
            <a:off x="6275960" y="7552570"/>
            <a:ext cx="55132" cy="87406"/>
          </a:xfrm>
          <a:custGeom>
            <a:avLst/>
            <a:gdLst/>
            <a:ahLst/>
            <a:cxnLst/>
            <a:rect l="l" t="t" r="r" b="b"/>
            <a:pathLst>
              <a:path w="52070" h="82550">
                <a:moveTo>
                  <a:pt x="0" y="82303"/>
                </a:moveTo>
                <a:lnTo>
                  <a:pt x="0" y="0"/>
                </a:lnTo>
                <a:lnTo>
                  <a:pt x="51815" y="0"/>
                </a:lnTo>
                <a:lnTo>
                  <a:pt x="51815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2" name="object 172"/>
          <p:cNvSpPr/>
          <p:nvPr/>
        </p:nvSpPr>
        <p:spPr>
          <a:xfrm>
            <a:off x="6330824" y="7552570"/>
            <a:ext cx="55132" cy="87406"/>
          </a:xfrm>
          <a:custGeom>
            <a:avLst/>
            <a:gdLst/>
            <a:ahLst/>
            <a:cxnLst/>
            <a:rect l="l" t="t" r="r" b="b"/>
            <a:pathLst>
              <a:path w="52070" h="82550">
                <a:moveTo>
                  <a:pt x="0" y="82303"/>
                </a:moveTo>
                <a:lnTo>
                  <a:pt x="0" y="0"/>
                </a:lnTo>
                <a:lnTo>
                  <a:pt x="51815" y="0"/>
                </a:lnTo>
                <a:lnTo>
                  <a:pt x="51815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3" name="object 173"/>
          <p:cNvSpPr/>
          <p:nvPr/>
        </p:nvSpPr>
        <p:spPr>
          <a:xfrm>
            <a:off x="6385687" y="7596142"/>
            <a:ext cx="106904" cy="0"/>
          </a:xfrm>
          <a:custGeom>
            <a:avLst/>
            <a:gdLst/>
            <a:ahLst/>
            <a:cxnLst/>
            <a:rect l="l" t="t" r="r" b="b"/>
            <a:pathLst>
              <a:path w="100964">
                <a:moveTo>
                  <a:pt x="0" y="0"/>
                </a:moveTo>
                <a:lnTo>
                  <a:pt x="100582" y="0"/>
                </a:lnTo>
              </a:path>
            </a:pathLst>
          </a:custGeom>
          <a:ln w="82303">
            <a:solidFill>
              <a:srgbClr val="A77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4" name="object 174"/>
          <p:cNvSpPr/>
          <p:nvPr/>
        </p:nvSpPr>
        <p:spPr>
          <a:xfrm>
            <a:off x="6385687" y="7552570"/>
            <a:ext cx="106904" cy="87406"/>
          </a:xfrm>
          <a:custGeom>
            <a:avLst/>
            <a:gdLst/>
            <a:ahLst/>
            <a:cxnLst/>
            <a:rect l="l" t="t" r="r" b="b"/>
            <a:pathLst>
              <a:path w="100964" h="82550">
                <a:moveTo>
                  <a:pt x="0" y="82303"/>
                </a:moveTo>
                <a:lnTo>
                  <a:pt x="0" y="0"/>
                </a:lnTo>
                <a:lnTo>
                  <a:pt x="100582" y="0"/>
                </a:lnTo>
                <a:lnTo>
                  <a:pt x="100582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5" name="object 175"/>
          <p:cNvSpPr/>
          <p:nvPr/>
        </p:nvSpPr>
        <p:spPr>
          <a:xfrm>
            <a:off x="6492186" y="7552570"/>
            <a:ext cx="110265" cy="87406"/>
          </a:xfrm>
          <a:custGeom>
            <a:avLst/>
            <a:gdLst/>
            <a:ahLst/>
            <a:cxnLst/>
            <a:rect l="l" t="t" r="r" b="b"/>
            <a:pathLst>
              <a:path w="104139" h="82550">
                <a:moveTo>
                  <a:pt x="0" y="82303"/>
                </a:moveTo>
                <a:lnTo>
                  <a:pt x="0" y="0"/>
                </a:lnTo>
                <a:lnTo>
                  <a:pt x="103630" y="0"/>
                </a:lnTo>
                <a:lnTo>
                  <a:pt x="103630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6" name="object 176"/>
          <p:cNvSpPr/>
          <p:nvPr/>
        </p:nvSpPr>
        <p:spPr>
          <a:xfrm>
            <a:off x="6601912" y="7596142"/>
            <a:ext cx="106904" cy="0"/>
          </a:xfrm>
          <a:custGeom>
            <a:avLst/>
            <a:gdLst/>
            <a:ahLst/>
            <a:cxnLst/>
            <a:rect l="l" t="t" r="r" b="b"/>
            <a:pathLst>
              <a:path w="100964">
                <a:moveTo>
                  <a:pt x="0" y="0"/>
                </a:moveTo>
                <a:lnTo>
                  <a:pt x="100582" y="0"/>
                </a:lnTo>
              </a:path>
            </a:pathLst>
          </a:custGeom>
          <a:ln w="82303">
            <a:solidFill>
              <a:srgbClr val="A77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7" name="object 177"/>
          <p:cNvSpPr/>
          <p:nvPr/>
        </p:nvSpPr>
        <p:spPr>
          <a:xfrm>
            <a:off x="6601912" y="7552570"/>
            <a:ext cx="106904" cy="87406"/>
          </a:xfrm>
          <a:custGeom>
            <a:avLst/>
            <a:gdLst/>
            <a:ahLst/>
            <a:cxnLst/>
            <a:rect l="l" t="t" r="r" b="b"/>
            <a:pathLst>
              <a:path w="100964" h="82550">
                <a:moveTo>
                  <a:pt x="0" y="82303"/>
                </a:moveTo>
                <a:lnTo>
                  <a:pt x="0" y="0"/>
                </a:lnTo>
                <a:lnTo>
                  <a:pt x="100582" y="0"/>
                </a:lnTo>
                <a:lnTo>
                  <a:pt x="100582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8" name="object 178"/>
          <p:cNvSpPr/>
          <p:nvPr/>
        </p:nvSpPr>
        <p:spPr>
          <a:xfrm>
            <a:off x="6708412" y="7552570"/>
            <a:ext cx="110265" cy="87406"/>
          </a:xfrm>
          <a:custGeom>
            <a:avLst/>
            <a:gdLst/>
            <a:ahLst/>
            <a:cxnLst/>
            <a:rect l="l" t="t" r="r" b="b"/>
            <a:pathLst>
              <a:path w="104139" h="82550">
                <a:moveTo>
                  <a:pt x="0" y="82303"/>
                </a:moveTo>
                <a:lnTo>
                  <a:pt x="0" y="0"/>
                </a:lnTo>
                <a:lnTo>
                  <a:pt x="103630" y="0"/>
                </a:lnTo>
                <a:lnTo>
                  <a:pt x="103630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9" name="object 179"/>
          <p:cNvSpPr txBox="1"/>
          <p:nvPr/>
        </p:nvSpPr>
        <p:spPr>
          <a:xfrm>
            <a:off x="6833737" y="7532668"/>
            <a:ext cx="511660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b="1" spc="-5" dirty="0">
                <a:solidFill>
                  <a:srgbClr val="724C00"/>
                </a:solidFill>
                <a:latin typeface="Arial"/>
                <a:cs typeface="Arial"/>
              </a:rPr>
              <a:t>K</a:t>
            </a:r>
            <a:r>
              <a:rPr sz="741" b="1" spc="-11" dirty="0">
                <a:solidFill>
                  <a:srgbClr val="724C00"/>
                </a:solidFill>
                <a:latin typeface="Arial"/>
                <a:cs typeface="Arial"/>
              </a:rPr>
              <a:t>il</a:t>
            </a:r>
            <a:r>
              <a:rPr sz="741" b="1" dirty="0">
                <a:solidFill>
                  <a:srgbClr val="724C00"/>
                </a:solidFill>
                <a:latin typeface="Arial"/>
                <a:cs typeface="Arial"/>
              </a:rPr>
              <a:t>om</a:t>
            </a:r>
            <a:r>
              <a:rPr sz="741" b="1" spc="-11" dirty="0">
                <a:solidFill>
                  <a:srgbClr val="724C00"/>
                </a:solidFill>
                <a:latin typeface="Arial"/>
                <a:cs typeface="Arial"/>
              </a:rPr>
              <a:t>e</a:t>
            </a:r>
            <a:r>
              <a:rPr sz="741" b="1" dirty="0">
                <a:solidFill>
                  <a:srgbClr val="724C00"/>
                </a:solidFill>
                <a:latin typeface="Arial"/>
                <a:cs typeface="Arial"/>
              </a:rPr>
              <a:t>t</a:t>
            </a:r>
            <a:r>
              <a:rPr sz="741" b="1" spc="-11" dirty="0">
                <a:solidFill>
                  <a:srgbClr val="724C00"/>
                </a:solidFill>
                <a:latin typeface="Arial"/>
                <a:cs typeface="Arial"/>
              </a:rPr>
              <a:t>e</a:t>
            </a:r>
            <a:r>
              <a:rPr sz="741" b="1" spc="-16" dirty="0">
                <a:solidFill>
                  <a:srgbClr val="724C00"/>
                </a:solidFill>
                <a:latin typeface="Arial"/>
                <a:cs typeface="Arial"/>
              </a:rPr>
              <a:t>r</a:t>
            </a:r>
            <a:r>
              <a:rPr sz="741" b="1" spc="-5" dirty="0">
                <a:solidFill>
                  <a:srgbClr val="724C00"/>
                </a:solidFill>
                <a:latin typeface="Arial"/>
                <a:cs typeface="Arial"/>
              </a:rPr>
              <a:t>s</a:t>
            </a:r>
            <a:endParaRPr sz="741">
              <a:latin typeface="Arial"/>
              <a:cs typeface="Arial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2561765" y="7271893"/>
            <a:ext cx="1196934" cy="53242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2" name="object 182"/>
          <p:cNvSpPr txBox="1"/>
          <p:nvPr/>
        </p:nvSpPr>
        <p:spPr>
          <a:xfrm>
            <a:off x="9980311" y="6861703"/>
            <a:ext cx="2191197" cy="660701"/>
          </a:xfrm>
          <a:prstGeom prst="rect">
            <a:avLst/>
          </a:prstGeom>
        </p:spPr>
        <p:txBody>
          <a:bodyPr vert="horz" wrap="square" lIns="0" tIns="16136" rIns="0" bIns="0" rtlCol="0">
            <a:spAutoFit/>
          </a:bodyPr>
          <a:lstStyle/>
          <a:p>
            <a:pPr marL="365080" marR="6723" indent="-352305">
              <a:lnSpc>
                <a:spcPct val="101099"/>
              </a:lnSpc>
              <a:spcBef>
                <a:spcPts val="127"/>
              </a:spcBef>
            </a:pPr>
            <a:r>
              <a:rPr sz="1006" b="1" spc="21" dirty="0">
                <a:latin typeface="Arial"/>
                <a:cs typeface="Arial"/>
              </a:rPr>
              <a:t>Change in </a:t>
            </a:r>
            <a:r>
              <a:rPr sz="1006" b="1" spc="26" dirty="0">
                <a:latin typeface="Arial"/>
                <a:cs typeface="Arial"/>
              </a:rPr>
              <a:t>Groundwater </a:t>
            </a:r>
            <a:r>
              <a:rPr sz="1006" b="1" spc="21" dirty="0">
                <a:latin typeface="Arial"/>
                <a:cs typeface="Arial"/>
              </a:rPr>
              <a:t>Elevation  </a:t>
            </a:r>
            <a:r>
              <a:rPr sz="1006" b="1" spc="11" dirty="0">
                <a:latin typeface="Arial"/>
                <a:cs typeface="Arial"/>
              </a:rPr>
              <a:t>in </a:t>
            </a:r>
            <a:r>
              <a:rPr sz="1006" b="1" spc="26" dirty="0">
                <a:latin typeface="Arial"/>
                <a:cs typeface="Arial"/>
              </a:rPr>
              <a:t>the East Whitewater</a:t>
            </a:r>
            <a:r>
              <a:rPr sz="1006" b="1" spc="-101" dirty="0">
                <a:latin typeface="Arial"/>
                <a:cs typeface="Arial"/>
              </a:rPr>
              <a:t> </a:t>
            </a:r>
            <a:r>
              <a:rPr sz="1006" b="1" spc="21" dirty="0">
                <a:latin typeface="Arial"/>
                <a:cs typeface="Arial"/>
              </a:rPr>
              <a:t>River</a:t>
            </a:r>
            <a:endParaRPr sz="1006">
              <a:latin typeface="Arial"/>
              <a:cs typeface="Arial"/>
            </a:endParaRPr>
          </a:p>
          <a:p>
            <a:pPr marL="1233068">
              <a:spcBef>
                <a:spcPts val="11"/>
              </a:spcBef>
            </a:pPr>
            <a:r>
              <a:rPr sz="1006" b="1" spc="21" dirty="0">
                <a:latin typeface="Arial"/>
                <a:cs typeface="Arial"/>
              </a:rPr>
              <a:t>Subbasin</a:t>
            </a:r>
            <a:r>
              <a:rPr sz="1006" b="1" spc="-58" dirty="0">
                <a:latin typeface="Arial"/>
                <a:cs typeface="Arial"/>
              </a:rPr>
              <a:t> </a:t>
            </a:r>
            <a:r>
              <a:rPr sz="1006" b="1" spc="37" dirty="0">
                <a:latin typeface="Arial"/>
                <a:cs typeface="Arial"/>
              </a:rPr>
              <a:t>AOB</a:t>
            </a:r>
            <a:endParaRPr sz="1006">
              <a:latin typeface="Arial"/>
              <a:cs typeface="Arial"/>
            </a:endParaRPr>
          </a:p>
          <a:p>
            <a:pPr marL="1206847">
              <a:spcBef>
                <a:spcPts val="258"/>
              </a:spcBef>
            </a:pPr>
            <a:r>
              <a:rPr sz="900" i="1" spc="32" dirty="0">
                <a:latin typeface="Arial"/>
                <a:cs typeface="Arial"/>
              </a:rPr>
              <a:t>WY </a:t>
            </a:r>
            <a:r>
              <a:rPr sz="900" i="1" spc="26" dirty="0">
                <a:latin typeface="Arial"/>
                <a:cs typeface="Arial"/>
              </a:rPr>
              <a:t>2017  </a:t>
            </a:r>
            <a:r>
              <a:rPr sz="900" i="1" spc="11" dirty="0">
                <a:latin typeface="Arial"/>
                <a:cs typeface="Arial"/>
              </a:rPr>
              <a:t>to</a:t>
            </a:r>
            <a:r>
              <a:rPr sz="900" i="1" spc="-69" dirty="0">
                <a:latin typeface="Arial"/>
                <a:cs typeface="Arial"/>
              </a:rPr>
              <a:t> </a:t>
            </a:r>
            <a:r>
              <a:rPr sz="900" i="1" spc="26" dirty="0"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10407922" y="2059182"/>
            <a:ext cx="1684244" cy="296793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/>
          <a:p>
            <a:pPr marL="447105" marR="5379" indent="-434329">
              <a:lnSpc>
                <a:spcPct val="101200"/>
              </a:lnSpc>
              <a:spcBef>
                <a:spcPts val="132"/>
              </a:spcBef>
            </a:pPr>
            <a:r>
              <a:rPr sz="900" b="1" spc="26" dirty="0">
                <a:latin typeface="Arial"/>
                <a:cs typeface="Arial"/>
              </a:rPr>
              <a:t>Groundwater</a:t>
            </a:r>
            <a:r>
              <a:rPr sz="900" b="1" spc="-37" dirty="0">
                <a:latin typeface="Arial"/>
                <a:cs typeface="Arial"/>
              </a:rPr>
              <a:t> </a:t>
            </a:r>
            <a:r>
              <a:rPr sz="900" b="1" spc="26" dirty="0">
                <a:latin typeface="Arial"/>
                <a:cs typeface="Arial"/>
              </a:rPr>
              <a:t>Replenishment  </a:t>
            </a:r>
            <a:r>
              <a:rPr sz="900" b="1" spc="21" dirty="0">
                <a:latin typeface="Arial"/>
                <a:cs typeface="Arial"/>
              </a:rPr>
              <a:t>Infrastructure</a:t>
            </a:r>
            <a:endParaRPr sz="900">
              <a:latin typeface="Arial"/>
              <a:cs typeface="Arial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10080894" y="3366380"/>
            <a:ext cx="387275" cy="0"/>
          </a:xfrm>
          <a:custGeom>
            <a:avLst/>
            <a:gdLst/>
            <a:ahLst/>
            <a:cxnLst/>
            <a:rect l="l" t="t" r="r" b="b"/>
            <a:pathLst>
              <a:path w="365759">
                <a:moveTo>
                  <a:pt x="0" y="0"/>
                </a:moveTo>
                <a:lnTo>
                  <a:pt x="365755" y="0"/>
                </a:lnTo>
              </a:path>
            </a:pathLst>
          </a:custGeom>
          <a:ln w="18287">
            <a:solidFill>
              <a:srgbClr val="FFAA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6" name="object 186"/>
          <p:cNvSpPr txBox="1"/>
          <p:nvPr/>
        </p:nvSpPr>
        <p:spPr>
          <a:xfrm>
            <a:off x="10212673" y="2820380"/>
            <a:ext cx="122368" cy="177250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1059" spc="-381" dirty="0">
                <a:solidFill>
                  <a:srgbClr val="C500FF"/>
                </a:solidFill>
                <a:latin typeface="Arial"/>
                <a:cs typeface="Arial"/>
              </a:rPr>
              <a:t>"</a:t>
            </a:r>
            <a:r>
              <a:rPr sz="1059" spc="392" dirty="0">
                <a:latin typeface="Arial"/>
                <a:cs typeface="Arial"/>
              </a:rPr>
              <a:t>)</a:t>
            </a:r>
            <a:endParaRPr sz="1059">
              <a:latin typeface="Arial"/>
              <a:cs typeface="Arial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10215900" y="2520214"/>
            <a:ext cx="117662" cy="169722"/>
          </a:xfrm>
          <a:prstGeom prst="rect">
            <a:avLst/>
          </a:prstGeom>
        </p:spPr>
        <p:txBody>
          <a:bodyPr vert="horz" wrap="square" lIns="0" tIns="14792" rIns="0" bIns="0" rtlCol="0">
            <a:spAutoFit/>
          </a:bodyPr>
          <a:lstStyle/>
          <a:p>
            <a:pPr marL="13447">
              <a:spcBef>
                <a:spcPts val="116"/>
              </a:spcBef>
            </a:pPr>
            <a:r>
              <a:rPr sz="1006" spc="-365" dirty="0">
                <a:solidFill>
                  <a:srgbClr val="00FF00"/>
                </a:solidFill>
                <a:latin typeface="Arial"/>
                <a:cs typeface="Arial"/>
              </a:rPr>
              <a:t>"</a:t>
            </a:r>
            <a:r>
              <a:rPr sz="1006" spc="148" dirty="0">
                <a:latin typeface="Arial"/>
                <a:cs typeface="Arial"/>
              </a:rPr>
              <a:t>6</a:t>
            </a:r>
            <a:endParaRPr sz="1006">
              <a:latin typeface="Arial"/>
              <a:cs typeface="Arial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10587035" y="2469086"/>
            <a:ext cx="1875191" cy="1002115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/>
          <a:p>
            <a:pPr marL="19498" marR="302552">
              <a:lnSpc>
                <a:spcPct val="101200"/>
              </a:lnSpc>
              <a:spcBef>
                <a:spcPts val="132"/>
              </a:spcBef>
            </a:pPr>
            <a:r>
              <a:rPr sz="900" spc="21" dirty="0">
                <a:latin typeface="Arial"/>
                <a:cs typeface="Arial"/>
              </a:rPr>
              <a:t>Groundwater </a:t>
            </a:r>
            <a:r>
              <a:rPr sz="900" spc="26" dirty="0">
                <a:latin typeface="Arial"/>
                <a:cs typeface="Arial"/>
              </a:rPr>
              <a:t>Replenishment  </a:t>
            </a:r>
            <a:r>
              <a:rPr sz="900" spc="16" dirty="0">
                <a:latin typeface="Arial"/>
                <a:cs typeface="Arial"/>
              </a:rPr>
              <a:t>Facilities</a:t>
            </a:r>
            <a:endParaRPr sz="900">
              <a:latin typeface="Arial"/>
              <a:cs typeface="Arial"/>
            </a:endParaRPr>
          </a:p>
          <a:p>
            <a:pPr marL="13447" marR="5379">
              <a:lnSpc>
                <a:spcPts val="1758"/>
              </a:lnSpc>
              <a:spcBef>
                <a:spcPts val="143"/>
              </a:spcBef>
            </a:pPr>
            <a:r>
              <a:rPr sz="900" spc="16" dirty="0">
                <a:latin typeface="Arial"/>
                <a:cs typeface="Arial"/>
              </a:rPr>
              <a:t>Water </a:t>
            </a:r>
            <a:r>
              <a:rPr sz="900" spc="21" dirty="0">
                <a:latin typeface="Arial"/>
                <a:cs typeface="Arial"/>
              </a:rPr>
              <a:t>Reclamation Plants  Imported Water Canals/Aqueducts  </a:t>
            </a:r>
            <a:r>
              <a:rPr sz="900" spc="11" dirty="0">
                <a:latin typeface="Arial"/>
                <a:cs typeface="Arial"/>
              </a:rPr>
              <a:t>Mid-Valley</a:t>
            </a:r>
            <a:r>
              <a:rPr sz="900" spc="32" dirty="0">
                <a:latin typeface="Arial"/>
                <a:cs typeface="Arial"/>
              </a:rPr>
              <a:t> </a:t>
            </a:r>
            <a:r>
              <a:rPr sz="900" spc="16" dirty="0">
                <a:latin typeface="Arial"/>
                <a:cs typeface="Arial"/>
              </a:rPr>
              <a:t>Pipeline</a:t>
            </a:r>
            <a:endParaRPr sz="900">
              <a:latin typeface="Arial"/>
              <a:cs typeface="Arial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10080894" y="3143677"/>
            <a:ext cx="387275" cy="0"/>
          </a:xfrm>
          <a:custGeom>
            <a:avLst/>
            <a:gdLst/>
            <a:ahLst/>
            <a:cxnLst/>
            <a:rect l="l" t="t" r="r" b="b"/>
            <a:pathLst>
              <a:path w="365759">
                <a:moveTo>
                  <a:pt x="0" y="0"/>
                </a:moveTo>
                <a:lnTo>
                  <a:pt x="365755" y="0"/>
                </a:lnTo>
              </a:path>
            </a:pathLst>
          </a:custGeom>
          <a:ln w="18287">
            <a:solidFill>
              <a:srgbClr val="004CA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0" name="object 190"/>
          <p:cNvSpPr txBox="1"/>
          <p:nvPr/>
        </p:nvSpPr>
        <p:spPr>
          <a:xfrm>
            <a:off x="10125537" y="803134"/>
            <a:ext cx="438374" cy="142577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3447">
              <a:spcBef>
                <a:spcPts val="95"/>
              </a:spcBef>
            </a:pPr>
            <a:r>
              <a:rPr sz="847" spc="-11" dirty="0">
                <a:latin typeface="Arial"/>
                <a:cs typeface="Arial"/>
              </a:rPr>
              <a:t>I</a:t>
            </a:r>
            <a:r>
              <a:rPr sz="847" spc="-16" dirty="0">
                <a:latin typeface="Arial"/>
                <a:cs typeface="Arial"/>
              </a:rPr>
              <a:t>n</a:t>
            </a:r>
            <a:r>
              <a:rPr sz="847" spc="5" dirty="0">
                <a:latin typeface="Arial"/>
                <a:cs typeface="Arial"/>
              </a:rPr>
              <a:t>c</a:t>
            </a:r>
            <a:r>
              <a:rPr sz="847" spc="-5" dirty="0">
                <a:latin typeface="Arial"/>
                <a:cs typeface="Arial"/>
              </a:rPr>
              <a:t>r</a:t>
            </a:r>
            <a:r>
              <a:rPr sz="847" spc="11" dirty="0">
                <a:latin typeface="Arial"/>
                <a:cs typeface="Arial"/>
              </a:rPr>
              <a:t>e</a:t>
            </a:r>
            <a:r>
              <a:rPr sz="847" spc="-16" dirty="0">
                <a:latin typeface="Arial"/>
                <a:cs typeface="Arial"/>
              </a:rPr>
              <a:t>a</a:t>
            </a:r>
            <a:r>
              <a:rPr sz="847" spc="5" dirty="0">
                <a:latin typeface="Arial"/>
                <a:cs typeface="Arial"/>
              </a:rPr>
              <a:t>s</a:t>
            </a:r>
            <a:r>
              <a:rPr sz="847" spc="-5" dirty="0">
                <a:latin typeface="Arial"/>
                <a:cs typeface="Arial"/>
              </a:rPr>
              <a:t>e</a:t>
            </a:r>
            <a:endParaRPr sz="847">
              <a:latin typeface="Arial"/>
              <a:cs typeface="Arial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10125537" y="1200128"/>
            <a:ext cx="486784" cy="142577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3447">
              <a:spcBef>
                <a:spcPts val="95"/>
              </a:spcBef>
            </a:pPr>
            <a:r>
              <a:rPr sz="847" spc="-11" dirty="0">
                <a:latin typeface="Arial"/>
                <a:cs typeface="Arial"/>
              </a:rPr>
              <a:t>D</a:t>
            </a:r>
            <a:r>
              <a:rPr sz="847" spc="-16" dirty="0">
                <a:latin typeface="Arial"/>
                <a:cs typeface="Arial"/>
              </a:rPr>
              <a:t>e</a:t>
            </a:r>
            <a:r>
              <a:rPr sz="847" spc="5" dirty="0">
                <a:latin typeface="Arial"/>
                <a:cs typeface="Arial"/>
              </a:rPr>
              <a:t>c</a:t>
            </a:r>
            <a:r>
              <a:rPr sz="847" spc="-5" dirty="0">
                <a:latin typeface="Arial"/>
                <a:cs typeface="Arial"/>
              </a:rPr>
              <a:t>r</a:t>
            </a:r>
            <a:r>
              <a:rPr sz="847" spc="11" dirty="0">
                <a:latin typeface="Arial"/>
                <a:cs typeface="Arial"/>
              </a:rPr>
              <a:t>e</a:t>
            </a:r>
            <a:r>
              <a:rPr sz="847" spc="-16" dirty="0">
                <a:latin typeface="Arial"/>
                <a:cs typeface="Arial"/>
              </a:rPr>
              <a:t>a</a:t>
            </a:r>
            <a:r>
              <a:rPr sz="847" spc="5" dirty="0">
                <a:latin typeface="Arial"/>
                <a:cs typeface="Arial"/>
              </a:rPr>
              <a:t>s</a:t>
            </a:r>
            <a:r>
              <a:rPr sz="847" spc="-5" dirty="0">
                <a:latin typeface="Arial"/>
                <a:cs typeface="Arial"/>
              </a:rPr>
              <a:t>e</a:t>
            </a:r>
            <a:endParaRPr sz="847">
              <a:latin typeface="Arial"/>
              <a:cs typeface="Arial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10674708" y="726208"/>
            <a:ext cx="0" cy="309955"/>
          </a:xfrm>
          <a:custGeom>
            <a:avLst/>
            <a:gdLst/>
            <a:ahLst/>
            <a:cxnLst/>
            <a:rect l="l" t="t" r="r" b="b"/>
            <a:pathLst>
              <a:path h="292734">
                <a:moveTo>
                  <a:pt x="0" y="0"/>
                </a:moveTo>
                <a:lnTo>
                  <a:pt x="0" y="292635"/>
                </a:lnTo>
              </a:path>
            </a:pathLst>
          </a:custGeom>
          <a:ln w="12191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3" name="object 193"/>
          <p:cNvSpPr/>
          <p:nvPr/>
        </p:nvSpPr>
        <p:spPr>
          <a:xfrm>
            <a:off x="10648892" y="726208"/>
            <a:ext cx="51771" cy="84044"/>
          </a:xfrm>
          <a:custGeom>
            <a:avLst/>
            <a:gdLst/>
            <a:ahLst/>
            <a:cxnLst/>
            <a:rect l="l" t="t" r="r" b="b"/>
            <a:pathLst>
              <a:path w="48895" h="79375">
                <a:moveTo>
                  <a:pt x="24383" y="0"/>
                </a:moveTo>
                <a:lnTo>
                  <a:pt x="0" y="79255"/>
                </a:lnTo>
                <a:lnTo>
                  <a:pt x="48767" y="79255"/>
                </a:lnTo>
                <a:lnTo>
                  <a:pt x="24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4" name="object 194"/>
          <p:cNvSpPr/>
          <p:nvPr/>
        </p:nvSpPr>
        <p:spPr>
          <a:xfrm>
            <a:off x="10648892" y="726208"/>
            <a:ext cx="51771" cy="84044"/>
          </a:xfrm>
          <a:custGeom>
            <a:avLst/>
            <a:gdLst/>
            <a:ahLst/>
            <a:cxnLst/>
            <a:rect l="l" t="t" r="r" b="b"/>
            <a:pathLst>
              <a:path w="48895" h="79375">
                <a:moveTo>
                  <a:pt x="0" y="79255"/>
                </a:moveTo>
                <a:lnTo>
                  <a:pt x="24383" y="0"/>
                </a:lnTo>
                <a:lnTo>
                  <a:pt x="48767" y="79255"/>
                </a:lnTo>
                <a:lnTo>
                  <a:pt x="0" y="7925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5" name="object 195"/>
          <p:cNvSpPr/>
          <p:nvPr/>
        </p:nvSpPr>
        <p:spPr>
          <a:xfrm>
            <a:off x="10674708" y="1123203"/>
            <a:ext cx="0" cy="309955"/>
          </a:xfrm>
          <a:custGeom>
            <a:avLst/>
            <a:gdLst/>
            <a:ahLst/>
            <a:cxnLst/>
            <a:rect l="l" t="t" r="r" b="b"/>
            <a:pathLst>
              <a:path h="292734">
                <a:moveTo>
                  <a:pt x="0" y="292635"/>
                </a:moveTo>
                <a:lnTo>
                  <a:pt x="0" y="0"/>
                </a:lnTo>
              </a:path>
            </a:pathLst>
          </a:custGeom>
          <a:ln w="12191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6" name="object 196"/>
          <p:cNvSpPr/>
          <p:nvPr/>
        </p:nvSpPr>
        <p:spPr>
          <a:xfrm>
            <a:off x="10648892" y="1349134"/>
            <a:ext cx="51771" cy="84044"/>
          </a:xfrm>
          <a:custGeom>
            <a:avLst/>
            <a:gdLst/>
            <a:ahLst/>
            <a:cxnLst/>
            <a:rect l="l" t="t" r="r" b="b"/>
            <a:pathLst>
              <a:path w="48895" h="79375">
                <a:moveTo>
                  <a:pt x="48767" y="0"/>
                </a:moveTo>
                <a:lnTo>
                  <a:pt x="0" y="0"/>
                </a:lnTo>
                <a:lnTo>
                  <a:pt x="24383" y="79255"/>
                </a:lnTo>
                <a:lnTo>
                  <a:pt x="487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7" name="object 197"/>
          <p:cNvSpPr/>
          <p:nvPr/>
        </p:nvSpPr>
        <p:spPr>
          <a:xfrm>
            <a:off x="10648892" y="1349134"/>
            <a:ext cx="51771" cy="84044"/>
          </a:xfrm>
          <a:custGeom>
            <a:avLst/>
            <a:gdLst/>
            <a:ahLst/>
            <a:cxnLst/>
            <a:rect l="l" t="t" r="r" b="b"/>
            <a:pathLst>
              <a:path w="48895" h="79375">
                <a:moveTo>
                  <a:pt x="48767" y="0"/>
                </a:moveTo>
                <a:lnTo>
                  <a:pt x="24383" y="79255"/>
                </a:lnTo>
                <a:lnTo>
                  <a:pt x="0" y="0"/>
                </a:lnTo>
                <a:lnTo>
                  <a:pt x="48767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8" name="object 198"/>
          <p:cNvSpPr txBox="1"/>
          <p:nvPr/>
        </p:nvSpPr>
        <p:spPr>
          <a:xfrm>
            <a:off x="11109851" y="638527"/>
            <a:ext cx="331470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16" dirty="0">
                <a:latin typeface="Arial"/>
                <a:cs typeface="Arial"/>
              </a:rPr>
              <a:t>+15</a:t>
            </a:r>
            <a:r>
              <a:rPr sz="900" spc="-32" dirty="0">
                <a:latin typeface="Arial"/>
                <a:cs typeface="Arial"/>
              </a:rPr>
              <a:t> </a:t>
            </a:r>
            <a:r>
              <a:rPr sz="900" spc="5" dirty="0">
                <a:latin typeface="Arial"/>
                <a:cs typeface="Arial"/>
              </a:rPr>
              <a:t>ft</a:t>
            </a:r>
            <a:endParaRPr sz="900">
              <a:latin typeface="Arial"/>
              <a:cs typeface="Arial"/>
            </a:endParaRPr>
          </a:p>
        </p:txBody>
      </p:sp>
      <p:sp>
        <p:nvSpPr>
          <p:cNvPr id="199" name="object 199"/>
          <p:cNvSpPr txBox="1"/>
          <p:nvPr/>
        </p:nvSpPr>
        <p:spPr>
          <a:xfrm>
            <a:off x="11109851" y="1319548"/>
            <a:ext cx="200361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dirty="0">
                <a:latin typeface="Arial"/>
                <a:cs typeface="Arial"/>
              </a:rPr>
              <a:t>-</a:t>
            </a:r>
            <a:r>
              <a:rPr sz="900" spc="32" dirty="0">
                <a:latin typeface="Arial"/>
                <a:cs typeface="Arial"/>
              </a:rPr>
              <a:t>1</a:t>
            </a:r>
            <a:r>
              <a:rPr sz="900" spc="21" dirty="0">
                <a:latin typeface="Arial"/>
                <a:cs typeface="Arial"/>
              </a:rPr>
              <a:t>5</a:t>
            </a:r>
            <a:endParaRPr sz="900">
              <a:latin typeface="Arial"/>
              <a:cs typeface="Arial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11078116" y="722981"/>
            <a:ext cx="29584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1" name="object 201"/>
          <p:cNvSpPr/>
          <p:nvPr/>
        </p:nvSpPr>
        <p:spPr>
          <a:xfrm>
            <a:off x="10761845" y="72459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36912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2" name="object 202"/>
          <p:cNvSpPr/>
          <p:nvPr/>
        </p:nvSpPr>
        <p:spPr>
          <a:xfrm>
            <a:off x="10761845" y="72782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37912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3" name="object 203"/>
          <p:cNvSpPr/>
          <p:nvPr/>
        </p:nvSpPr>
        <p:spPr>
          <a:xfrm>
            <a:off x="10761845" y="73105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39932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4" name="object 204"/>
          <p:cNvSpPr/>
          <p:nvPr/>
        </p:nvSpPr>
        <p:spPr>
          <a:xfrm>
            <a:off x="10761845" y="73427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3A9325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5" name="object 205"/>
          <p:cNvSpPr/>
          <p:nvPr/>
        </p:nvSpPr>
        <p:spPr>
          <a:xfrm>
            <a:off x="10761845" y="73750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3B932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6" name="object 206"/>
          <p:cNvSpPr/>
          <p:nvPr/>
        </p:nvSpPr>
        <p:spPr>
          <a:xfrm>
            <a:off x="10761845" y="74073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3D962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7" name="object 207"/>
          <p:cNvSpPr/>
          <p:nvPr/>
        </p:nvSpPr>
        <p:spPr>
          <a:xfrm>
            <a:off x="10761845" y="74396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3F9628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8" name="object 208"/>
          <p:cNvSpPr/>
          <p:nvPr/>
        </p:nvSpPr>
        <p:spPr>
          <a:xfrm>
            <a:off x="10761845" y="74718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43992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9" name="object 209"/>
          <p:cNvSpPr/>
          <p:nvPr/>
        </p:nvSpPr>
        <p:spPr>
          <a:xfrm>
            <a:off x="10761845" y="75041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43992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0" name="object 210"/>
          <p:cNvSpPr/>
          <p:nvPr/>
        </p:nvSpPr>
        <p:spPr>
          <a:xfrm>
            <a:off x="10761845" y="75364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44992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1" name="object 211"/>
          <p:cNvSpPr/>
          <p:nvPr/>
        </p:nvSpPr>
        <p:spPr>
          <a:xfrm>
            <a:off x="10761845" y="75687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469C2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2" name="object 212"/>
          <p:cNvSpPr/>
          <p:nvPr/>
        </p:nvSpPr>
        <p:spPr>
          <a:xfrm>
            <a:off x="10761845" y="76009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479C2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3" name="object 213"/>
          <p:cNvSpPr/>
          <p:nvPr/>
        </p:nvSpPr>
        <p:spPr>
          <a:xfrm>
            <a:off x="10761845" y="76332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499C3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4" name="object 214"/>
          <p:cNvSpPr/>
          <p:nvPr/>
        </p:nvSpPr>
        <p:spPr>
          <a:xfrm>
            <a:off x="10761845" y="76655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4A9E31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5" name="object 215"/>
          <p:cNvSpPr/>
          <p:nvPr/>
        </p:nvSpPr>
        <p:spPr>
          <a:xfrm>
            <a:off x="10761845" y="76978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4C9E3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6" name="object 216"/>
          <p:cNvSpPr/>
          <p:nvPr/>
        </p:nvSpPr>
        <p:spPr>
          <a:xfrm>
            <a:off x="10761845" y="77300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4EA03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7" name="object 217"/>
          <p:cNvSpPr/>
          <p:nvPr/>
        </p:nvSpPr>
        <p:spPr>
          <a:xfrm>
            <a:off x="10761845" y="77623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50A034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8" name="object 218"/>
          <p:cNvSpPr/>
          <p:nvPr/>
        </p:nvSpPr>
        <p:spPr>
          <a:xfrm>
            <a:off x="10761845" y="77946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52A03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9" name="object 219"/>
          <p:cNvSpPr/>
          <p:nvPr/>
        </p:nvSpPr>
        <p:spPr>
          <a:xfrm>
            <a:off x="10761845" y="78269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53A33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0" name="object 220"/>
          <p:cNvSpPr/>
          <p:nvPr/>
        </p:nvSpPr>
        <p:spPr>
          <a:xfrm>
            <a:off x="10761845" y="78591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54A33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1" name="object 221"/>
          <p:cNvSpPr/>
          <p:nvPr/>
        </p:nvSpPr>
        <p:spPr>
          <a:xfrm>
            <a:off x="10761845" y="78914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54A33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2" name="object 222"/>
          <p:cNvSpPr/>
          <p:nvPr/>
        </p:nvSpPr>
        <p:spPr>
          <a:xfrm>
            <a:off x="10761845" y="79237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59A53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3" name="object 223"/>
          <p:cNvSpPr/>
          <p:nvPr/>
        </p:nvSpPr>
        <p:spPr>
          <a:xfrm>
            <a:off x="10761845" y="79560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59A53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4" name="object 224"/>
          <p:cNvSpPr/>
          <p:nvPr/>
        </p:nvSpPr>
        <p:spPr>
          <a:xfrm>
            <a:off x="10761845" y="79882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5AA53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5" name="object 225"/>
          <p:cNvSpPr/>
          <p:nvPr/>
        </p:nvSpPr>
        <p:spPr>
          <a:xfrm>
            <a:off x="10761845" y="80205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5BA73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6" name="object 226"/>
          <p:cNvSpPr/>
          <p:nvPr/>
        </p:nvSpPr>
        <p:spPr>
          <a:xfrm>
            <a:off x="10761845" y="80528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5FA73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7" name="object 227"/>
          <p:cNvSpPr/>
          <p:nvPr/>
        </p:nvSpPr>
        <p:spPr>
          <a:xfrm>
            <a:off x="10761845" y="80851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60AB4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8" name="object 228"/>
          <p:cNvSpPr/>
          <p:nvPr/>
        </p:nvSpPr>
        <p:spPr>
          <a:xfrm>
            <a:off x="10761845" y="81174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61AB4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9" name="object 229"/>
          <p:cNvSpPr/>
          <p:nvPr/>
        </p:nvSpPr>
        <p:spPr>
          <a:xfrm>
            <a:off x="10761845" y="81496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64AB4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0" name="object 230"/>
          <p:cNvSpPr/>
          <p:nvPr/>
        </p:nvSpPr>
        <p:spPr>
          <a:xfrm>
            <a:off x="10761845" y="81819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66AC45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1" name="object 231"/>
          <p:cNvSpPr/>
          <p:nvPr/>
        </p:nvSpPr>
        <p:spPr>
          <a:xfrm>
            <a:off x="10761845" y="82142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66AC45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2" name="object 232"/>
          <p:cNvSpPr/>
          <p:nvPr/>
        </p:nvSpPr>
        <p:spPr>
          <a:xfrm>
            <a:off x="10761845" y="82465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66AC4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3" name="object 233"/>
          <p:cNvSpPr/>
          <p:nvPr/>
        </p:nvSpPr>
        <p:spPr>
          <a:xfrm>
            <a:off x="10761845" y="82787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6BB04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4" name="object 234"/>
          <p:cNvSpPr/>
          <p:nvPr/>
        </p:nvSpPr>
        <p:spPr>
          <a:xfrm>
            <a:off x="10761845" y="83110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6CB04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5" name="object 235"/>
          <p:cNvSpPr/>
          <p:nvPr/>
        </p:nvSpPr>
        <p:spPr>
          <a:xfrm>
            <a:off x="10761845" y="83433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6CB24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6" name="object 236"/>
          <p:cNvSpPr/>
          <p:nvPr/>
        </p:nvSpPr>
        <p:spPr>
          <a:xfrm>
            <a:off x="10761845" y="83756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70B24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7" name="object 237"/>
          <p:cNvSpPr/>
          <p:nvPr/>
        </p:nvSpPr>
        <p:spPr>
          <a:xfrm>
            <a:off x="10761845" y="84078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70B24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8" name="object 238"/>
          <p:cNvSpPr/>
          <p:nvPr/>
        </p:nvSpPr>
        <p:spPr>
          <a:xfrm>
            <a:off x="10761845" y="84401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72B45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9" name="object 239"/>
          <p:cNvSpPr/>
          <p:nvPr/>
        </p:nvSpPr>
        <p:spPr>
          <a:xfrm>
            <a:off x="10761845" y="84724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72B45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0" name="object 240"/>
          <p:cNvSpPr/>
          <p:nvPr/>
        </p:nvSpPr>
        <p:spPr>
          <a:xfrm>
            <a:off x="10761845" y="85047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76B451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1" name="object 241"/>
          <p:cNvSpPr/>
          <p:nvPr/>
        </p:nvSpPr>
        <p:spPr>
          <a:xfrm>
            <a:off x="10761845" y="85369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78B852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2" name="object 242"/>
          <p:cNvSpPr/>
          <p:nvPr/>
        </p:nvSpPr>
        <p:spPr>
          <a:xfrm>
            <a:off x="10761845" y="85692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79B85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3" name="object 243"/>
          <p:cNvSpPr/>
          <p:nvPr/>
        </p:nvSpPr>
        <p:spPr>
          <a:xfrm>
            <a:off x="10761845" y="86015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7CB95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4" name="object 244"/>
          <p:cNvSpPr/>
          <p:nvPr/>
        </p:nvSpPr>
        <p:spPr>
          <a:xfrm>
            <a:off x="10761845" y="86338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7DB95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5" name="object 245"/>
          <p:cNvSpPr/>
          <p:nvPr/>
        </p:nvSpPr>
        <p:spPr>
          <a:xfrm>
            <a:off x="10761845" y="86660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7DB95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6" name="object 246"/>
          <p:cNvSpPr/>
          <p:nvPr/>
        </p:nvSpPr>
        <p:spPr>
          <a:xfrm>
            <a:off x="10761845" y="86983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81BD5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7" name="object 247"/>
          <p:cNvSpPr/>
          <p:nvPr/>
        </p:nvSpPr>
        <p:spPr>
          <a:xfrm>
            <a:off x="10761845" y="87306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81BD5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8" name="object 248"/>
          <p:cNvSpPr/>
          <p:nvPr/>
        </p:nvSpPr>
        <p:spPr>
          <a:xfrm>
            <a:off x="10761845" y="87629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83BD5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9" name="object 249"/>
          <p:cNvSpPr/>
          <p:nvPr/>
        </p:nvSpPr>
        <p:spPr>
          <a:xfrm>
            <a:off x="10761845" y="87951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85BF5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0" name="object 250"/>
          <p:cNvSpPr/>
          <p:nvPr/>
        </p:nvSpPr>
        <p:spPr>
          <a:xfrm>
            <a:off x="10761845" y="88274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85BF5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1" name="object 251"/>
          <p:cNvSpPr/>
          <p:nvPr/>
        </p:nvSpPr>
        <p:spPr>
          <a:xfrm>
            <a:off x="10761845" y="88597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89C16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2" name="object 252"/>
          <p:cNvSpPr/>
          <p:nvPr/>
        </p:nvSpPr>
        <p:spPr>
          <a:xfrm>
            <a:off x="10761845" y="88920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8BC16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3" name="object 253"/>
          <p:cNvSpPr/>
          <p:nvPr/>
        </p:nvSpPr>
        <p:spPr>
          <a:xfrm>
            <a:off x="10761845" y="89242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8CC16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4" name="object 254"/>
          <p:cNvSpPr/>
          <p:nvPr/>
        </p:nvSpPr>
        <p:spPr>
          <a:xfrm>
            <a:off x="10761845" y="89565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8DC464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5" name="object 255"/>
          <p:cNvSpPr/>
          <p:nvPr/>
        </p:nvSpPr>
        <p:spPr>
          <a:xfrm>
            <a:off x="10761845" y="89888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91C46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6" name="object 256"/>
          <p:cNvSpPr/>
          <p:nvPr/>
        </p:nvSpPr>
        <p:spPr>
          <a:xfrm>
            <a:off x="10761845" y="90211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92C66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7" name="object 257"/>
          <p:cNvSpPr/>
          <p:nvPr/>
        </p:nvSpPr>
        <p:spPr>
          <a:xfrm>
            <a:off x="10761845" y="90534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92C66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8" name="object 258"/>
          <p:cNvSpPr/>
          <p:nvPr/>
        </p:nvSpPr>
        <p:spPr>
          <a:xfrm>
            <a:off x="10761845" y="90856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94C66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9" name="object 259"/>
          <p:cNvSpPr/>
          <p:nvPr/>
        </p:nvSpPr>
        <p:spPr>
          <a:xfrm>
            <a:off x="10761845" y="91179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97C96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0" name="object 260"/>
          <p:cNvSpPr/>
          <p:nvPr/>
        </p:nvSpPr>
        <p:spPr>
          <a:xfrm>
            <a:off x="10761845" y="91502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98C96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1" name="object 261"/>
          <p:cNvSpPr/>
          <p:nvPr/>
        </p:nvSpPr>
        <p:spPr>
          <a:xfrm>
            <a:off x="10761845" y="91825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99C96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2" name="object 262"/>
          <p:cNvSpPr/>
          <p:nvPr/>
        </p:nvSpPr>
        <p:spPr>
          <a:xfrm>
            <a:off x="10761845" y="92147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9DCC7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3" name="object 263"/>
          <p:cNvSpPr/>
          <p:nvPr/>
        </p:nvSpPr>
        <p:spPr>
          <a:xfrm>
            <a:off x="10761845" y="92470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9DCC7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4" name="object 264"/>
          <p:cNvSpPr/>
          <p:nvPr/>
        </p:nvSpPr>
        <p:spPr>
          <a:xfrm>
            <a:off x="10761845" y="92793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A0CF7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5" name="object 265"/>
          <p:cNvSpPr/>
          <p:nvPr/>
        </p:nvSpPr>
        <p:spPr>
          <a:xfrm>
            <a:off x="10761845" y="93116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A0CF7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6" name="object 266"/>
          <p:cNvSpPr/>
          <p:nvPr/>
        </p:nvSpPr>
        <p:spPr>
          <a:xfrm>
            <a:off x="10761845" y="93438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A3CF7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7" name="object 267"/>
          <p:cNvSpPr/>
          <p:nvPr/>
        </p:nvSpPr>
        <p:spPr>
          <a:xfrm>
            <a:off x="10761845" y="93761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A5D17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8" name="object 268"/>
          <p:cNvSpPr/>
          <p:nvPr/>
        </p:nvSpPr>
        <p:spPr>
          <a:xfrm>
            <a:off x="10761845" y="94084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A5D17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9" name="object 269"/>
          <p:cNvSpPr/>
          <p:nvPr/>
        </p:nvSpPr>
        <p:spPr>
          <a:xfrm>
            <a:off x="10761845" y="94407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A7D17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0" name="object 270"/>
          <p:cNvSpPr/>
          <p:nvPr/>
        </p:nvSpPr>
        <p:spPr>
          <a:xfrm>
            <a:off x="10761845" y="94729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AAD37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1" name="object 271"/>
          <p:cNvSpPr/>
          <p:nvPr/>
        </p:nvSpPr>
        <p:spPr>
          <a:xfrm>
            <a:off x="10761845" y="95052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ACD37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2" name="object 272"/>
          <p:cNvSpPr/>
          <p:nvPr/>
        </p:nvSpPr>
        <p:spPr>
          <a:xfrm>
            <a:off x="10761845" y="95375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AFD67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3" name="object 273"/>
          <p:cNvSpPr/>
          <p:nvPr/>
        </p:nvSpPr>
        <p:spPr>
          <a:xfrm>
            <a:off x="10761845" y="95698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0D67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4" name="object 274"/>
          <p:cNvSpPr/>
          <p:nvPr/>
        </p:nvSpPr>
        <p:spPr>
          <a:xfrm>
            <a:off x="10761845" y="96020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1D68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5" name="object 275"/>
          <p:cNvSpPr/>
          <p:nvPr/>
        </p:nvSpPr>
        <p:spPr>
          <a:xfrm>
            <a:off x="10761845" y="96343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2D881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6" name="object 276"/>
          <p:cNvSpPr/>
          <p:nvPr/>
        </p:nvSpPr>
        <p:spPr>
          <a:xfrm>
            <a:off x="10761845" y="96666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6D884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7" name="object 277"/>
          <p:cNvSpPr/>
          <p:nvPr/>
        </p:nvSpPr>
        <p:spPr>
          <a:xfrm>
            <a:off x="10761845" y="96989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8DA85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8" name="object 278"/>
          <p:cNvSpPr/>
          <p:nvPr/>
        </p:nvSpPr>
        <p:spPr>
          <a:xfrm>
            <a:off x="10761845" y="97311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8DA85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9" name="object 279"/>
          <p:cNvSpPr/>
          <p:nvPr/>
        </p:nvSpPr>
        <p:spPr>
          <a:xfrm>
            <a:off x="10761845" y="97634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9DA8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80" name="object 280"/>
          <p:cNvSpPr/>
          <p:nvPr/>
        </p:nvSpPr>
        <p:spPr>
          <a:xfrm>
            <a:off x="10761845" y="97957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EDE8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81" name="object 281"/>
          <p:cNvSpPr/>
          <p:nvPr/>
        </p:nvSpPr>
        <p:spPr>
          <a:xfrm>
            <a:off x="10761845" y="98280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EDE8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82" name="object 282"/>
          <p:cNvSpPr/>
          <p:nvPr/>
        </p:nvSpPr>
        <p:spPr>
          <a:xfrm>
            <a:off x="10761845" y="98602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FDE8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83" name="object 283"/>
          <p:cNvSpPr/>
          <p:nvPr/>
        </p:nvSpPr>
        <p:spPr>
          <a:xfrm>
            <a:off x="10761845" y="98925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1DF8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84" name="object 284"/>
          <p:cNvSpPr/>
          <p:nvPr/>
        </p:nvSpPr>
        <p:spPr>
          <a:xfrm>
            <a:off x="10761845" y="99248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4DF9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85" name="object 285"/>
          <p:cNvSpPr/>
          <p:nvPr/>
        </p:nvSpPr>
        <p:spPr>
          <a:xfrm>
            <a:off x="10761845" y="99571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5E391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86" name="object 286"/>
          <p:cNvSpPr/>
          <p:nvPr/>
        </p:nvSpPr>
        <p:spPr>
          <a:xfrm>
            <a:off x="10761845" y="99894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7E39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87" name="object 287"/>
          <p:cNvSpPr/>
          <p:nvPr/>
        </p:nvSpPr>
        <p:spPr>
          <a:xfrm>
            <a:off x="10761845" y="100216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7E39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88" name="object 288"/>
          <p:cNvSpPr/>
          <p:nvPr/>
        </p:nvSpPr>
        <p:spPr>
          <a:xfrm>
            <a:off x="10761845" y="100539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CE594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89" name="object 289"/>
          <p:cNvSpPr/>
          <p:nvPr/>
        </p:nvSpPr>
        <p:spPr>
          <a:xfrm>
            <a:off x="10761845" y="100862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DE59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90" name="object 290"/>
          <p:cNvSpPr/>
          <p:nvPr/>
        </p:nvSpPr>
        <p:spPr>
          <a:xfrm>
            <a:off x="10761845" y="101185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0E79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91" name="object 291"/>
          <p:cNvSpPr/>
          <p:nvPr/>
        </p:nvSpPr>
        <p:spPr>
          <a:xfrm>
            <a:off x="10761845" y="101507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2E79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92" name="object 292"/>
          <p:cNvSpPr/>
          <p:nvPr/>
        </p:nvSpPr>
        <p:spPr>
          <a:xfrm>
            <a:off x="10761845" y="101830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2E79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93" name="object 293"/>
          <p:cNvSpPr/>
          <p:nvPr/>
        </p:nvSpPr>
        <p:spPr>
          <a:xfrm>
            <a:off x="10761845" y="102153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6EB9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94" name="object 294"/>
          <p:cNvSpPr/>
          <p:nvPr/>
        </p:nvSpPr>
        <p:spPr>
          <a:xfrm>
            <a:off x="10761845" y="102476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8EB9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95" name="object 295"/>
          <p:cNvSpPr/>
          <p:nvPr/>
        </p:nvSpPr>
        <p:spPr>
          <a:xfrm>
            <a:off x="10761845" y="102798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9ECA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96" name="object 296"/>
          <p:cNvSpPr/>
          <p:nvPr/>
        </p:nvSpPr>
        <p:spPr>
          <a:xfrm>
            <a:off x="10761845" y="103121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AECA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97" name="object 297"/>
          <p:cNvSpPr/>
          <p:nvPr/>
        </p:nvSpPr>
        <p:spPr>
          <a:xfrm>
            <a:off x="10761845" y="103444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CECA4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98" name="object 298"/>
          <p:cNvSpPr/>
          <p:nvPr/>
        </p:nvSpPr>
        <p:spPr>
          <a:xfrm>
            <a:off x="10761845" y="103767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FF0A5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99" name="object 299"/>
          <p:cNvSpPr/>
          <p:nvPr/>
        </p:nvSpPr>
        <p:spPr>
          <a:xfrm>
            <a:off x="10761845" y="104089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0F0A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00" name="object 300"/>
          <p:cNvSpPr/>
          <p:nvPr/>
        </p:nvSpPr>
        <p:spPr>
          <a:xfrm>
            <a:off x="10761845" y="104412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0F0A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01" name="object 301"/>
          <p:cNvSpPr/>
          <p:nvPr/>
        </p:nvSpPr>
        <p:spPr>
          <a:xfrm>
            <a:off x="10761845" y="104735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5F2A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02" name="object 302"/>
          <p:cNvSpPr/>
          <p:nvPr/>
        </p:nvSpPr>
        <p:spPr>
          <a:xfrm>
            <a:off x="10761845" y="105058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6F2A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03" name="object 303"/>
          <p:cNvSpPr/>
          <p:nvPr/>
        </p:nvSpPr>
        <p:spPr>
          <a:xfrm>
            <a:off x="10761845" y="105380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AF4A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04" name="object 304"/>
          <p:cNvSpPr/>
          <p:nvPr/>
        </p:nvSpPr>
        <p:spPr>
          <a:xfrm>
            <a:off x="10761845" y="105703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AF4A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05" name="object 305"/>
          <p:cNvSpPr/>
          <p:nvPr/>
        </p:nvSpPr>
        <p:spPr>
          <a:xfrm>
            <a:off x="10761845" y="106026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BF4B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06" name="object 306"/>
          <p:cNvSpPr/>
          <p:nvPr/>
        </p:nvSpPr>
        <p:spPr>
          <a:xfrm>
            <a:off x="10761845" y="106349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FF7B2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07" name="object 307"/>
          <p:cNvSpPr/>
          <p:nvPr/>
        </p:nvSpPr>
        <p:spPr>
          <a:xfrm>
            <a:off x="10761845" y="106671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0F7B2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08" name="object 308"/>
          <p:cNvSpPr/>
          <p:nvPr/>
        </p:nvSpPr>
        <p:spPr>
          <a:xfrm>
            <a:off x="10761845" y="106994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3F9B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09" name="object 309"/>
          <p:cNvSpPr/>
          <p:nvPr/>
        </p:nvSpPr>
        <p:spPr>
          <a:xfrm>
            <a:off x="10761845" y="107317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3F9B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10" name="object 310"/>
          <p:cNvSpPr/>
          <p:nvPr/>
        </p:nvSpPr>
        <p:spPr>
          <a:xfrm>
            <a:off x="10761845" y="107640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6F9B8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11" name="object 311"/>
          <p:cNvSpPr/>
          <p:nvPr/>
        </p:nvSpPr>
        <p:spPr>
          <a:xfrm>
            <a:off x="10761845" y="107962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8FCB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12" name="object 312"/>
          <p:cNvSpPr/>
          <p:nvPr/>
        </p:nvSpPr>
        <p:spPr>
          <a:xfrm>
            <a:off x="10761845" y="108285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9FCB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13" name="object 313"/>
          <p:cNvSpPr/>
          <p:nvPr/>
        </p:nvSpPr>
        <p:spPr>
          <a:xfrm>
            <a:off x="10761845" y="108608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EFFB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14" name="object 314"/>
          <p:cNvSpPr/>
          <p:nvPr/>
        </p:nvSpPr>
        <p:spPr>
          <a:xfrm>
            <a:off x="10761845" y="108931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FFFB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15" name="object 315"/>
          <p:cNvSpPr/>
          <p:nvPr/>
        </p:nvSpPr>
        <p:spPr>
          <a:xfrm>
            <a:off x="11078116" y="1087699"/>
            <a:ext cx="29584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16" name="object 316"/>
          <p:cNvSpPr/>
          <p:nvPr/>
        </p:nvSpPr>
        <p:spPr>
          <a:xfrm>
            <a:off x="11078116" y="1065106"/>
            <a:ext cx="29584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17" name="object 317"/>
          <p:cNvSpPr/>
          <p:nvPr/>
        </p:nvSpPr>
        <p:spPr>
          <a:xfrm>
            <a:off x="10761845" y="106671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FFFB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18" name="object 318"/>
          <p:cNvSpPr/>
          <p:nvPr/>
        </p:nvSpPr>
        <p:spPr>
          <a:xfrm>
            <a:off x="10761845" y="106994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FFDB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19" name="object 319"/>
          <p:cNvSpPr/>
          <p:nvPr/>
        </p:nvSpPr>
        <p:spPr>
          <a:xfrm>
            <a:off x="10761845" y="107317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FFAB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20" name="object 320"/>
          <p:cNvSpPr/>
          <p:nvPr/>
        </p:nvSpPr>
        <p:spPr>
          <a:xfrm>
            <a:off x="10761845" y="107640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FF8B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21" name="object 321"/>
          <p:cNvSpPr/>
          <p:nvPr/>
        </p:nvSpPr>
        <p:spPr>
          <a:xfrm>
            <a:off x="10761845" y="107962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FF7B8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22" name="object 322"/>
          <p:cNvSpPr/>
          <p:nvPr/>
        </p:nvSpPr>
        <p:spPr>
          <a:xfrm>
            <a:off x="10761845" y="108285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FF4B8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23" name="object 323"/>
          <p:cNvSpPr/>
          <p:nvPr/>
        </p:nvSpPr>
        <p:spPr>
          <a:xfrm>
            <a:off x="10761845" y="108608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CF0B2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24" name="object 324"/>
          <p:cNvSpPr/>
          <p:nvPr/>
        </p:nvSpPr>
        <p:spPr>
          <a:xfrm>
            <a:off x="10761845" y="108931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CEFB1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25" name="object 325"/>
          <p:cNvSpPr/>
          <p:nvPr/>
        </p:nvSpPr>
        <p:spPr>
          <a:xfrm>
            <a:off x="10761845" y="109254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CECA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26" name="object 326"/>
          <p:cNvSpPr/>
          <p:nvPr/>
        </p:nvSpPr>
        <p:spPr>
          <a:xfrm>
            <a:off x="10761845" y="109576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CEBA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27" name="object 327"/>
          <p:cNvSpPr/>
          <p:nvPr/>
        </p:nvSpPr>
        <p:spPr>
          <a:xfrm>
            <a:off x="10761845" y="109899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CE7A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28" name="object 328"/>
          <p:cNvSpPr/>
          <p:nvPr/>
        </p:nvSpPr>
        <p:spPr>
          <a:xfrm>
            <a:off x="10761845" y="110222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CE5A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29" name="object 329"/>
          <p:cNvSpPr/>
          <p:nvPr/>
        </p:nvSpPr>
        <p:spPr>
          <a:xfrm>
            <a:off x="10761845" y="110545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CE5A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30" name="object 330"/>
          <p:cNvSpPr/>
          <p:nvPr/>
        </p:nvSpPr>
        <p:spPr>
          <a:xfrm>
            <a:off x="10761845" y="110867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CE3A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31" name="object 331"/>
          <p:cNvSpPr/>
          <p:nvPr/>
        </p:nvSpPr>
        <p:spPr>
          <a:xfrm>
            <a:off x="10761845" y="111190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CDFA4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32" name="object 332"/>
          <p:cNvSpPr/>
          <p:nvPr/>
        </p:nvSpPr>
        <p:spPr>
          <a:xfrm>
            <a:off x="10761845" y="111513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9DDA1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33" name="object 333"/>
          <p:cNvSpPr/>
          <p:nvPr/>
        </p:nvSpPr>
        <p:spPr>
          <a:xfrm>
            <a:off x="10761845" y="111836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9DC9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34" name="object 334"/>
          <p:cNvSpPr/>
          <p:nvPr/>
        </p:nvSpPr>
        <p:spPr>
          <a:xfrm>
            <a:off x="10761845" y="112158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9D99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35" name="object 335"/>
          <p:cNvSpPr/>
          <p:nvPr/>
        </p:nvSpPr>
        <p:spPr>
          <a:xfrm>
            <a:off x="10761845" y="112481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9D89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36" name="object 336"/>
          <p:cNvSpPr/>
          <p:nvPr/>
        </p:nvSpPr>
        <p:spPr>
          <a:xfrm>
            <a:off x="10761845" y="112804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9D49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37" name="object 337"/>
          <p:cNvSpPr/>
          <p:nvPr/>
        </p:nvSpPr>
        <p:spPr>
          <a:xfrm>
            <a:off x="10761845" y="113127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9D39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38" name="object 338"/>
          <p:cNvSpPr/>
          <p:nvPr/>
        </p:nvSpPr>
        <p:spPr>
          <a:xfrm>
            <a:off x="10761845" y="113449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9D298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39" name="object 339"/>
          <p:cNvSpPr/>
          <p:nvPr/>
        </p:nvSpPr>
        <p:spPr>
          <a:xfrm>
            <a:off x="10761845" y="113772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7CD9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40" name="object 340"/>
          <p:cNvSpPr/>
          <p:nvPr/>
        </p:nvSpPr>
        <p:spPr>
          <a:xfrm>
            <a:off x="10761845" y="114095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7CC9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41" name="object 341"/>
          <p:cNvSpPr/>
          <p:nvPr/>
        </p:nvSpPr>
        <p:spPr>
          <a:xfrm>
            <a:off x="10761845" y="114418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7CB92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42" name="object 342"/>
          <p:cNvSpPr/>
          <p:nvPr/>
        </p:nvSpPr>
        <p:spPr>
          <a:xfrm>
            <a:off x="10761845" y="114740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7CA92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43" name="object 343"/>
          <p:cNvSpPr/>
          <p:nvPr/>
        </p:nvSpPr>
        <p:spPr>
          <a:xfrm>
            <a:off x="10761845" y="115063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7C68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44" name="object 344"/>
          <p:cNvSpPr/>
          <p:nvPr/>
        </p:nvSpPr>
        <p:spPr>
          <a:xfrm>
            <a:off x="10761845" y="115386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7C58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45" name="object 345"/>
          <p:cNvSpPr/>
          <p:nvPr/>
        </p:nvSpPr>
        <p:spPr>
          <a:xfrm>
            <a:off x="10761845" y="115709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4C18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46" name="object 346"/>
          <p:cNvSpPr/>
          <p:nvPr/>
        </p:nvSpPr>
        <p:spPr>
          <a:xfrm>
            <a:off x="10761845" y="116031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4C08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47" name="object 347"/>
          <p:cNvSpPr/>
          <p:nvPr/>
        </p:nvSpPr>
        <p:spPr>
          <a:xfrm>
            <a:off x="10761845" y="116354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4BE8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48" name="object 348"/>
          <p:cNvSpPr/>
          <p:nvPr/>
        </p:nvSpPr>
        <p:spPr>
          <a:xfrm>
            <a:off x="10761845" y="116677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4BE8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49" name="object 349"/>
          <p:cNvSpPr/>
          <p:nvPr/>
        </p:nvSpPr>
        <p:spPr>
          <a:xfrm>
            <a:off x="10761845" y="117000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4BA84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50" name="object 350"/>
          <p:cNvSpPr/>
          <p:nvPr/>
        </p:nvSpPr>
        <p:spPr>
          <a:xfrm>
            <a:off x="10761845" y="117322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2B88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51" name="object 351"/>
          <p:cNvSpPr/>
          <p:nvPr/>
        </p:nvSpPr>
        <p:spPr>
          <a:xfrm>
            <a:off x="10761845" y="117645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2B67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52" name="object 352"/>
          <p:cNvSpPr/>
          <p:nvPr/>
        </p:nvSpPr>
        <p:spPr>
          <a:xfrm>
            <a:off x="10761845" y="117968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2B67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53" name="object 353"/>
          <p:cNvSpPr/>
          <p:nvPr/>
        </p:nvSpPr>
        <p:spPr>
          <a:xfrm>
            <a:off x="10761845" y="118291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2B27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54" name="object 354"/>
          <p:cNvSpPr/>
          <p:nvPr/>
        </p:nvSpPr>
        <p:spPr>
          <a:xfrm>
            <a:off x="10761845" y="118614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2B17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55" name="object 355"/>
          <p:cNvSpPr/>
          <p:nvPr/>
        </p:nvSpPr>
        <p:spPr>
          <a:xfrm>
            <a:off x="10761845" y="118936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2AF7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56" name="object 356"/>
          <p:cNvSpPr/>
          <p:nvPr/>
        </p:nvSpPr>
        <p:spPr>
          <a:xfrm>
            <a:off x="10761845" y="119259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0AC78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57" name="object 357"/>
          <p:cNvSpPr/>
          <p:nvPr/>
        </p:nvSpPr>
        <p:spPr>
          <a:xfrm>
            <a:off x="10761845" y="119582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0AA78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58" name="object 358"/>
          <p:cNvSpPr/>
          <p:nvPr/>
        </p:nvSpPr>
        <p:spPr>
          <a:xfrm>
            <a:off x="10761845" y="119905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0A774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59" name="object 359"/>
          <p:cNvSpPr/>
          <p:nvPr/>
        </p:nvSpPr>
        <p:spPr>
          <a:xfrm>
            <a:off x="10761845" y="120227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0A672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60" name="object 360"/>
          <p:cNvSpPr/>
          <p:nvPr/>
        </p:nvSpPr>
        <p:spPr>
          <a:xfrm>
            <a:off x="10761845" y="120550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0A572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61" name="object 361"/>
          <p:cNvSpPr/>
          <p:nvPr/>
        </p:nvSpPr>
        <p:spPr>
          <a:xfrm>
            <a:off x="10761845" y="120873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CA16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62" name="object 362"/>
          <p:cNvSpPr/>
          <p:nvPr/>
        </p:nvSpPr>
        <p:spPr>
          <a:xfrm>
            <a:off x="10761845" y="121196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C9F6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63" name="object 363"/>
          <p:cNvSpPr/>
          <p:nvPr/>
        </p:nvSpPr>
        <p:spPr>
          <a:xfrm>
            <a:off x="10761845" y="121518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C9E6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64" name="object 364"/>
          <p:cNvSpPr/>
          <p:nvPr/>
        </p:nvSpPr>
        <p:spPr>
          <a:xfrm>
            <a:off x="10761845" y="121841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C9E6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65" name="object 365"/>
          <p:cNvSpPr/>
          <p:nvPr/>
        </p:nvSpPr>
        <p:spPr>
          <a:xfrm>
            <a:off x="10761845" y="122164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B996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66" name="object 366"/>
          <p:cNvSpPr/>
          <p:nvPr/>
        </p:nvSpPr>
        <p:spPr>
          <a:xfrm>
            <a:off x="10761845" y="122487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B996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67" name="object 367"/>
          <p:cNvSpPr/>
          <p:nvPr/>
        </p:nvSpPr>
        <p:spPr>
          <a:xfrm>
            <a:off x="10761845" y="122809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B976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68" name="object 368"/>
          <p:cNvSpPr/>
          <p:nvPr/>
        </p:nvSpPr>
        <p:spPr>
          <a:xfrm>
            <a:off x="10761845" y="123132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B9365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69" name="object 369"/>
          <p:cNvSpPr/>
          <p:nvPr/>
        </p:nvSpPr>
        <p:spPr>
          <a:xfrm>
            <a:off x="10761845" y="123455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79264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70" name="object 370"/>
          <p:cNvSpPr/>
          <p:nvPr/>
        </p:nvSpPr>
        <p:spPr>
          <a:xfrm>
            <a:off x="10761845" y="123778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78D6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71" name="object 371"/>
          <p:cNvSpPr/>
          <p:nvPr/>
        </p:nvSpPr>
        <p:spPr>
          <a:xfrm>
            <a:off x="10761845" y="124100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78D6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72" name="object 372"/>
          <p:cNvSpPr/>
          <p:nvPr/>
        </p:nvSpPr>
        <p:spPr>
          <a:xfrm>
            <a:off x="10761845" y="124423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78C5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73" name="object 373"/>
          <p:cNvSpPr/>
          <p:nvPr/>
        </p:nvSpPr>
        <p:spPr>
          <a:xfrm>
            <a:off x="10761845" y="124746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78C5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74" name="object 374"/>
          <p:cNvSpPr/>
          <p:nvPr/>
        </p:nvSpPr>
        <p:spPr>
          <a:xfrm>
            <a:off x="10761845" y="125069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5865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75" name="object 375"/>
          <p:cNvSpPr/>
          <p:nvPr/>
        </p:nvSpPr>
        <p:spPr>
          <a:xfrm>
            <a:off x="10761845" y="125392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5865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76" name="object 376"/>
          <p:cNvSpPr/>
          <p:nvPr/>
        </p:nvSpPr>
        <p:spPr>
          <a:xfrm>
            <a:off x="10761845" y="125714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5855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77" name="object 377"/>
          <p:cNvSpPr/>
          <p:nvPr/>
        </p:nvSpPr>
        <p:spPr>
          <a:xfrm>
            <a:off x="10761845" y="126037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5845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78" name="object 378"/>
          <p:cNvSpPr/>
          <p:nvPr/>
        </p:nvSpPr>
        <p:spPr>
          <a:xfrm>
            <a:off x="10761845" y="126360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37F5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79" name="object 379"/>
          <p:cNvSpPr/>
          <p:nvPr/>
        </p:nvSpPr>
        <p:spPr>
          <a:xfrm>
            <a:off x="10761845" y="126683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37F5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80" name="object 380"/>
          <p:cNvSpPr/>
          <p:nvPr/>
        </p:nvSpPr>
        <p:spPr>
          <a:xfrm>
            <a:off x="10761845" y="127005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37C5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81" name="object 381"/>
          <p:cNvSpPr/>
          <p:nvPr/>
        </p:nvSpPr>
        <p:spPr>
          <a:xfrm>
            <a:off x="10761845" y="127328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F7951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82" name="object 382"/>
          <p:cNvSpPr/>
          <p:nvPr/>
        </p:nvSpPr>
        <p:spPr>
          <a:xfrm>
            <a:off x="10761845" y="127651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F7951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83" name="object 383"/>
          <p:cNvSpPr/>
          <p:nvPr/>
        </p:nvSpPr>
        <p:spPr>
          <a:xfrm>
            <a:off x="10761845" y="127974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F744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84" name="object 384"/>
          <p:cNvSpPr/>
          <p:nvPr/>
        </p:nvSpPr>
        <p:spPr>
          <a:xfrm>
            <a:off x="10761845" y="128296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F744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85" name="object 385"/>
          <p:cNvSpPr/>
          <p:nvPr/>
        </p:nvSpPr>
        <p:spPr>
          <a:xfrm>
            <a:off x="10761845" y="128619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E724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86" name="object 386"/>
          <p:cNvSpPr/>
          <p:nvPr/>
        </p:nvSpPr>
        <p:spPr>
          <a:xfrm>
            <a:off x="10761845" y="128942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E724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87" name="object 387"/>
          <p:cNvSpPr/>
          <p:nvPr/>
        </p:nvSpPr>
        <p:spPr>
          <a:xfrm>
            <a:off x="10761845" y="129265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E6D4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88" name="object 388"/>
          <p:cNvSpPr/>
          <p:nvPr/>
        </p:nvSpPr>
        <p:spPr>
          <a:xfrm>
            <a:off x="10761845" y="129587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E6D4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89" name="object 389"/>
          <p:cNvSpPr/>
          <p:nvPr/>
        </p:nvSpPr>
        <p:spPr>
          <a:xfrm>
            <a:off x="10761845" y="129910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A6B4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90" name="object 390"/>
          <p:cNvSpPr/>
          <p:nvPr/>
        </p:nvSpPr>
        <p:spPr>
          <a:xfrm>
            <a:off x="10761845" y="130233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A694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91" name="object 391"/>
          <p:cNvSpPr/>
          <p:nvPr/>
        </p:nvSpPr>
        <p:spPr>
          <a:xfrm>
            <a:off x="10761845" y="130556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A6644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92" name="object 392"/>
          <p:cNvSpPr/>
          <p:nvPr/>
        </p:nvSpPr>
        <p:spPr>
          <a:xfrm>
            <a:off x="10761845" y="130878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8664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93" name="object 393"/>
          <p:cNvSpPr/>
          <p:nvPr/>
        </p:nvSpPr>
        <p:spPr>
          <a:xfrm>
            <a:off x="10761845" y="131201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8644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94" name="object 394"/>
          <p:cNvSpPr/>
          <p:nvPr/>
        </p:nvSpPr>
        <p:spPr>
          <a:xfrm>
            <a:off x="10761845" y="131524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8614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95" name="object 395"/>
          <p:cNvSpPr/>
          <p:nvPr/>
        </p:nvSpPr>
        <p:spPr>
          <a:xfrm>
            <a:off x="10761845" y="131847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85F3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96" name="object 396"/>
          <p:cNvSpPr/>
          <p:nvPr/>
        </p:nvSpPr>
        <p:spPr>
          <a:xfrm>
            <a:off x="10761845" y="132170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65F3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97" name="object 397"/>
          <p:cNvSpPr/>
          <p:nvPr/>
        </p:nvSpPr>
        <p:spPr>
          <a:xfrm>
            <a:off x="10761845" y="132492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65D3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98" name="object 398"/>
          <p:cNvSpPr/>
          <p:nvPr/>
        </p:nvSpPr>
        <p:spPr>
          <a:xfrm>
            <a:off x="10761845" y="132815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65A3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99" name="object 399"/>
          <p:cNvSpPr/>
          <p:nvPr/>
        </p:nvSpPr>
        <p:spPr>
          <a:xfrm>
            <a:off x="10761845" y="133138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3583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00" name="object 400"/>
          <p:cNvSpPr/>
          <p:nvPr/>
        </p:nvSpPr>
        <p:spPr>
          <a:xfrm>
            <a:off x="10761845" y="133461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3583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01" name="object 401"/>
          <p:cNvSpPr/>
          <p:nvPr/>
        </p:nvSpPr>
        <p:spPr>
          <a:xfrm>
            <a:off x="10761845" y="133783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3533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02" name="object 402"/>
          <p:cNvSpPr/>
          <p:nvPr/>
        </p:nvSpPr>
        <p:spPr>
          <a:xfrm>
            <a:off x="10761845" y="134106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1523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03" name="object 403"/>
          <p:cNvSpPr/>
          <p:nvPr/>
        </p:nvSpPr>
        <p:spPr>
          <a:xfrm>
            <a:off x="10761845" y="134429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1513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04" name="object 404"/>
          <p:cNvSpPr/>
          <p:nvPr/>
        </p:nvSpPr>
        <p:spPr>
          <a:xfrm>
            <a:off x="10761845" y="134752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1513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05" name="object 405"/>
          <p:cNvSpPr/>
          <p:nvPr/>
        </p:nvSpPr>
        <p:spPr>
          <a:xfrm>
            <a:off x="10761845" y="135074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F4C32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06" name="object 406"/>
          <p:cNvSpPr/>
          <p:nvPr/>
        </p:nvSpPr>
        <p:spPr>
          <a:xfrm>
            <a:off x="10761845" y="135397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F4C32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07" name="object 407"/>
          <p:cNvSpPr/>
          <p:nvPr/>
        </p:nvSpPr>
        <p:spPr>
          <a:xfrm>
            <a:off x="10761845" y="135720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F4A3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08" name="object 408"/>
          <p:cNvSpPr/>
          <p:nvPr/>
        </p:nvSpPr>
        <p:spPr>
          <a:xfrm>
            <a:off x="10761845" y="136043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F463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09" name="object 409"/>
          <p:cNvSpPr/>
          <p:nvPr/>
        </p:nvSpPr>
        <p:spPr>
          <a:xfrm>
            <a:off x="10761845" y="136365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C462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10" name="object 410"/>
          <p:cNvSpPr/>
          <p:nvPr/>
        </p:nvSpPr>
        <p:spPr>
          <a:xfrm>
            <a:off x="10761845" y="136688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C452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11" name="object 411"/>
          <p:cNvSpPr/>
          <p:nvPr/>
        </p:nvSpPr>
        <p:spPr>
          <a:xfrm>
            <a:off x="10761845" y="137011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C412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12" name="object 412"/>
          <p:cNvSpPr/>
          <p:nvPr/>
        </p:nvSpPr>
        <p:spPr>
          <a:xfrm>
            <a:off x="10761845" y="137334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93F2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13" name="object 413"/>
          <p:cNvSpPr/>
          <p:nvPr/>
        </p:nvSpPr>
        <p:spPr>
          <a:xfrm>
            <a:off x="10761845" y="137656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93F2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14" name="object 414"/>
          <p:cNvSpPr/>
          <p:nvPr/>
        </p:nvSpPr>
        <p:spPr>
          <a:xfrm>
            <a:off x="10761845" y="137979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93A2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15" name="object 415"/>
          <p:cNvSpPr/>
          <p:nvPr/>
        </p:nvSpPr>
        <p:spPr>
          <a:xfrm>
            <a:off x="10761845" y="138302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6392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16" name="object 416"/>
          <p:cNvSpPr/>
          <p:nvPr/>
        </p:nvSpPr>
        <p:spPr>
          <a:xfrm>
            <a:off x="10761845" y="138625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6392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17" name="object 417"/>
          <p:cNvSpPr/>
          <p:nvPr/>
        </p:nvSpPr>
        <p:spPr>
          <a:xfrm>
            <a:off x="10761845" y="138947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6362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18" name="object 418"/>
          <p:cNvSpPr/>
          <p:nvPr/>
        </p:nvSpPr>
        <p:spPr>
          <a:xfrm>
            <a:off x="10761845" y="139270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4332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19" name="object 419"/>
          <p:cNvSpPr/>
          <p:nvPr/>
        </p:nvSpPr>
        <p:spPr>
          <a:xfrm>
            <a:off x="10761845" y="139593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4332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20" name="object 420"/>
          <p:cNvSpPr/>
          <p:nvPr/>
        </p:nvSpPr>
        <p:spPr>
          <a:xfrm>
            <a:off x="10761845" y="139916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42E2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21" name="object 421"/>
          <p:cNvSpPr/>
          <p:nvPr/>
        </p:nvSpPr>
        <p:spPr>
          <a:xfrm>
            <a:off x="10761845" y="140239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12D2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22" name="object 422"/>
          <p:cNvSpPr/>
          <p:nvPr/>
        </p:nvSpPr>
        <p:spPr>
          <a:xfrm>
            <a:off x="10761845" y="140561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12C2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23" name="object 423"/>
          <p:cNvSpPr/>
          <p:nvPr/>
        </p:nvSpPr>
        <p:spPr>
          <a:xfrm>
            <a:off x="10761845" y="140884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F281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24" name="object 424"/>
          <p:cNvSpPr/>
          <p:nvPr/>
        </p:nvSpPr>
        <p:spPr>
          <a:xfrm>
            <a:off x="10761845" y="141207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F261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25" name="object 425"/>
          <p:cNvSpPr/>
          <p:nvPr/>
        </p:nvSpPr>
        <p:spPr>
          <a:xfrm>
            <a:off x="10761845" y="141530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F251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26" name="object 426"/>
          <p:cNvSpPr/>
          <p:nvPr/>
        </p:nvSpPr>
        <p:spPr>
          <a:xfrm>
            <a:off x="10761845" y="141852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D211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27" name="object 427"/>
          <p:cNvSpPr/>
          <p:nvPr/>
        </p:nvSpPr>
        <p:spPr>
          <a:xfrm>
            <a:off x="10761845" y="142175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D1F1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28" name="object 428"/>
          <p:cNvSpPr/>
          <p:nvPr/>
        </p:nvSpPr>
        <p:spPr>
          <a:xfrm>
            <a:off x="10761845" y="142498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D1D1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29" name="object 429"/>
          <p:cNvSpPr/>
          <p:nvPr/>
        </p:nvSpPr>
        <p:spPr>
          <a:xfrm>
            <a:off x="10761845" y="142821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91A18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30" name="object 430"/>
          <p:cNvSpPr/>
          <p:nvPr/>
        </p:nvSpPr>
        <p:spPr>
          <a:xfrm>
            <a:off x="10761845" y="143143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91818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31" name="object 431"/>
          <p:cNvSpPr/>
          <p:nvPr/>
        </p:nvSpPr>
        <p:spPr>
          <a:xfrm>
            <a:off x="10777982" y="1078016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32" name="object 432"/>
          <p:cNvSpPr/>
          <p:nvPr/>
        </p:nvSpPr>
        <p:spPr>
          <a:xfrm>
            <a:off x="11032934" y="1078016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33" name="object 433"/>
          <p:cNvSpPr/>
          <p:nvPr/>
        </p:nvSpPr>
        <p:spPr>
          <a:xfrm>
            <a:off x="11045843" y="1078016"/>
            <a:ext cx="2286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335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34" name="object 434"/>
          <p:cNvSpPr/>
          <p:nvPr/>
        </p:nvSpPr>
        <p:spPr>
          <a:xfrm>
            <a:off x="10900617" y="1048968"/>
            <a:ext cx="45720" cy="71269"/>
          </a:xfrm>
          <a:custGeom>
            <a:avLst/>
            <a:gdLst/>
            <a:ahLst/>
            <a:cxnLst/>
            <a:rect l="l" t="t" r="r" b="b"/>
            <a:pathLst>
              <a:path w="43179" h="67309">
                <a:moveTo>
                  <a:pt x="21335" y="0"/>
                </a:moveTo>
                <a:lnTo>
                  <a:pt x="12191" y="3048"/>
                </a:lnTo>
                <a:lnTo>
                  <a:pt x="6096" y="6096"/>
                </a:lnTo>
                <a:lnTo>
                  <a:pt x="3048" y="18289"/>
                </a:lnTo>
                <a:lnTo>
                  <a:pt x="0" y="33531"/>
                </a:lnTo>
                <a:lnTo>
                  <a:pt x="3048" y="48772"/>
                </a:lnTo>
                <a:lnTo>
                  <a:pt x="6096" y="57917"/>
                </a:lnTo>
                <a:lnTo>
                  <a:pt x="12191" y="64013"/>
                </a:lnTo>
                <a:lnTo>
                  <a:pt x="21335" y="67062"/>
                </a:lnTo>
                <a:lnTo>
                  <a:pt x="30479" y="64013"/>
                </a:lnTo>
                <a:lnTo>
                  <a:pt x="36575" y="60965"/>
                </a:lnTo>
                <a:lnTo>
                  <a:pt x="39623" y="48772"/>
                </a:lnTo>
                <a:lnTo>
                  <a:pt x="42671" y="33531"/>
                </a:lnTo>
                <a:lnTo>
                  <a:pt x="39623" y="18289"/>
                </a:lnTo>
                <a:lnTo>
                  <a:pt x="36575" y="6096"/>
                </a:lnTo>
                <a:lnTo>
                  <a:pt x="30479" y="3048"/>
                </a:lnTo>
                <a:lnTo>
                  <a:pt x="21335" y="0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35" name="object 435"/>
          <p:cNvSpPr/>
          <p:nvPr/>
        </p:nvSpPr>
        <p:spPr>
          <a:xfrm>
            <a:off x="10913526" y="1061878"/>
            <a:ext cx="19498" cy="45720"/>
          </a:xfrm>
          <a:custGeom>
            <a:avLst/>
            <a:gdLst/>
            <a:ahLst/>
            <a:cxnLst/>
            <a:rect l="l" t="t" r="r" b="b"/>
            <a:pathLst>
              <a:path w="18415" h="43180">
                <a:moveTo>
                  <a:pt x="9143" y="0"/>
                </a:moveTo>
                <a:lnTo>
                  <a:pt x="12191" y="0"/>
                </a:lnTo>
                <a:lnTo>
                  <a:pt x="15239" y="6096"/>
                </a:lnTo>
                <a:lnTo>
                  <a:pt x="18287" y="12193"/>
                </a:lnTo>
                <a:lnTo>
                  <a:pt x="18287" y="21338"/>
                </a:lnTo>
                <a:lnTo>
                  <a:pt x="18287" y="30482"/>
                </a:lnTo>
                <a:lnTo>
                  <a:pt x="15239" y="36579"/>
                </a:lnTo>
                <a:lnTo>
                  <a:pt x="12191" y="42675"/>
                </a:lnTo>
                <a:lnTo>
                  <a:pt x="9143" y="42675"/>
                </a:lnTo>
                <a:lnTo>
                  <a:pt x="6096" y="42675"/>
                </a:lnTo>
                <a:lnTo>
                  <a:pt x="3048" y="39627"/>
                </a:lnTo>
                <a:lnTo>
                  <a:pt x="3048" y="36579"/>
                </a:lnTo>
                <a:lnTo>
                  <a:pt x="0" y="30482"/>
                </a:lnTo>
                <a:lnTo>
                  <a:pt x="0" y="21338"/>
                </a:lnTo>
                <a:lnTo>
                  <a:pt x="0" y="12193"/>
                </a:lnTo>
                <a:lnTo>
                  <a:pt x="3048" y="6096"/>
                </a:lnTo>
                <a:lnTo>
                  <a:pt x="6096" y="0"/>
                </a:lnTo>
                <a:lnTo>
                  <a:pt x="9143" y="0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36" name="object 436"/>
          <p:cNvSpPr txBox="1"/>
          <p:nvPr/>
        </p:nvSpPr>
        <p:spPr>
          <a:xfrm>
            <a:off x="10819397" y="1009699"/>
            <a:ext cx="201706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b="1" strike="sngStrike" spc="-5" dirty="0">
                <a:latin typeface="Arial"/>
                <a:cs typeface="Arial"/>
              </a:rPr>
              <a:t> </a:t>
            </a:r>
            <a:r>
              <a:rPr sz="741" b="1" strike="sngStrike" spc="95" dirty="0">
                <a:latin typeface="Arial"/>
                <a:cs typeface="Arial"/>
              </a:rPr>
              <a:t> </a:t>
            </a:r>
            <a:r>
              <a:rPr sz="741" b="1" strike="sngStrike" spc="-5" dirty="0">
                <a:latin typeface="Arial"/>
                <a:cs typeface="Arial"/>
              </a:rPr>
              <a:t>0</a:t>
            </a:r>
            <a:r>
              <a:rPr sz="741" b="1" strike="sngStrike" spc="37" dirty="0">
                <a:latin typeface="Arial"/>
                <a:cs typeface="Arial"/>
              </a:rPr>
              <a:t> </a:t>
            </a:r>
            <a:endParaRPr sz="741">
              <a:latin typeface="Arial"/>
              <a:cs typeface="Arial"/>
            </a:endParaRPr>
          </a:p>
        </p:txBody>
      </p:sp>
      <p:sp>
        <p:nvSpPr>
          <p:cNvPr id="437" name="object 437"/>
          <p:cNvSpPr txBox="1"/>
          <p:nvPr/>
        </p:nvSpPr>
        <p:spPr>
          <a:xfrm>
            <a:off x="11581030" y="837007"/>
            <a:ext cx="725469" cy="436703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/>
          <a:p>
            <a:pPr marL="13447" marR="5379">
              <a:lnSpc>
                <a:spcPct val="101200"/>
              </a:lnSpc>
              <a:spcBef>
                <a:spcPts val="132"/>
              </a:spcBef>
            </a:pPr>
            <a:r>
              <a:rPr sz="900" spc="26" dirty="0">
                <a:latin typeface="Arial"/>
                <a:cs typeface="Arial"/>
              </a:rPr>
              <a:t>Change </a:t>
            </a:r>
            <a:r>
              <a:rPr sz="900" spc="5" dirty="0">
                <a:latin typeface="Arial"/>
                <a:cs typeface="Arial"/>
              </a:rPr>
              <a:t>in  </a:t>
            </a:r>
            <a:r>
              <a:rPr sz="900" spc="32" dirty="0">
                <a:latin typeface="Arial"/>
                <a:cs typeface="Arial"/>
              </a:rPr>
              <a:t>G</a:t>
            </a:r>
            <a:r>
              <a:rPr sz="900" dirty="0">
                <a:latin typeface="Arial"/>
                <a:cs typeface="Arial"/>
              </a:rPr>
              <a:t>r</a:t>
            </a:r>
            <a:r>
              <a:rPr sz="900" spc="32" dirty="0">
                <a:latin typeface="Arial"/>
                <a:cs typeface="Arial"/>
              </a:rPr>
              <a:t>oundwa</a:t>
            </a:r>
            <a:r>
              <a:rPr sz="900" dirty="0">
                <a:latin typeface="Arial"/>
                <a:cs typeface="Arial"/>
              </a:rPr>
              <a:t>t</a:t>
            </a:r>
            <a:r>
              <a:rPr sz="900" spc="32" dirty="0">
                <a:latin typeface="Arial"/>
                <a:cs typeface="Arial"/>
              </a:rPr>
              <a:t>e</a:t>
            </a:r>
            <a:r>
              <a:rPr sz="900" spc="11" dirty="0">
                <a:latin typeface="Arial"/>
                <a:cs typeface="Arial"/>
              </a:rPr>
              <a:t>r  </a:t>
            </a:r>
            <a:r>
              <a:rPr sz="900" spc="16" dirty="0">
                <a:latin typeface="Arial"/>
                <a:cs typeface="Arial"/>
              </a:rPr>
              <a:t>Elevation*</a:t>
            </a:r>
            <a:endParaRPr sz="900">
              <a:latin typeface="Arial"/>
              <a:cs typeface="Arial"/>
            </a:endParaRPr>
          </a:p>
        </p:txBody>
      </p:sp>
      <p:sp>
        <p:nvSpPr>
          <p:cNvPr id="438" name="object 438"/>
          <p:cNvSpPr txBox="1"/>
          <p:nvPr/>
        </p:nvSpPr>
        <p:spPr>
          <a:xfrm>
            <a:off x="4387477" y="7282955"/>
            <a:ext cx="743622" cy="41753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 marR="147242">
              <a:lnSpc>
                <a:spcPct val="136700"/>
              </a:lnSpc>
              <a:spcBef>
                <a:spcPts val="106"/>
              </a:spcBef>
            </a:pPr>
            <a:r>
              <a:rPr sz="635" spc="-5" dirty="0">
                <a:latin typeface="Arial"/>
                <a:cs typeface="Arial"/>
              </a:rPr>
              <a:t>Author: </a:t>
            </a:r>
            <a:r>
              <a:rPr sz="635" dirty="0">
                <a:latin typeface="Arial"/>
                <a:cs typeface="Arial"/>
              </a:rPr>
              <a:t>EM  </a:t>
            </a:r>
            <a:r>
              <a:rPr sz="635" spc="-11" dirty="0">
                <a:latin typeface="Arial"/>
                <a:cs typeface="Arial"/>
              </a:rPr>
              <a:t>Date:</a:t>
            </a:r>
            <a:r>
              <a:rPr sz="635" spc="-69" dirty="0">
                <a:latin typeface="Arial"/>
                <a:cs typeface="Arial"/>
              </a:rPr>
              <a:t> </a:t>
            </a:r>
            <a:r>
              <a:rPr sz="635" dirty="0">
                <a:latin typeface="Arial"/>
                <a:cs typeface="Arial"/>
              </a:rPr>
              <a:t>20190312</a:t>
            </a:r>
            <a:endParaRPr sz="635">
              <a:latin typeface="Arial"/>
              <a:cs typeface="Arial"/>
            </a:endParaRPr>
          </a:p>
          <a:p>
            <a:pPr marL="13447">
              <a:spcBef>
                <a:spcPts val="302"/>
              </a:spcBef>
            </a:pPr>
            <a:r>
              <a:rPr sz="635" spc="-5" dirty="0">
                <a:latin typeface="Arial"/>
                <a:cs typeface="Arial"/>
              </a:rPr>
              <a:t>File: Figure</a:t>
            </a:r>
            <a:r>
              <a:rPr sz="635" spc="-42" dirty="0">
                <a:latin typeface="Arial"/>
                <a:cs typeface="Arial"/>
              </a:rPr>
              <a:t> </a:t>
            </a:r>
            <a:r>
              <a:rPr sz="635" spc="-5" dirty="0">
                <a:latin typeface="Arial"/>
                <a:cs typeface="Arial"/>
              </a:rPr>
              <a:t>5-1.mxd</a:t>
            </a:r>
            <a:endParaRPr sz="635">
              <a:latin typeface="Arial"/>
              <a:cs typeface="Arial"/>
            </a:endParaRPr>
          </a:p>
        </p:txBody>
      </p:sp>
      <p:sp>
        <p:nvSpPr>
          <p:cNvPr id="440" name="object 440"/>
          <p:cNvSpPr txBox="1"/>
          <p:nvPr/>
        </p:nvSpPr>
        <p:spPr>
          <a:xfrm>
            <a:off x="8002004" y="7357190"/>
            <a:ext cx="1082488" cy="308531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R="5379" algn="r">
              <a:lnSpc>
                <a:spcPts val="752"/>
              </a:lnSpc>
              <a:spcBef>
                <a:spcPts val="106"/>
              </a:spcBef>
            </a:pPr>
            <a:r>
              <a:rPr sz="635" i="1" spc="-5" dirty="0">
                <a:latin typeface="Arial"/>
                <a:cs typeface="Arial"/>
              </a:rPr>
              <a:t>2019-2020 </a:t>
            </a:r>
            <a:r>
              <a:rPr sz="635" i="1" dirty="0">
                <a:latin typeface="Arial"/>
                <a:cs typeface="Arial"/>
              </a:rPr>
              <a:t>Engineer’s</a:t>
            </a:r>
            <a:r>
              <a:rPr sz="635" i="1" spc="-79" dirty="0">
                <a:latin typeface="Arial"/>
                <a:cs typeface="Arial"/>
              </a:rPr>
              <a:t> </a:t>
            </a:r>
            <a:r>
              <a:rPr sz="635" i="1" spc="-5" dirty="0">
                <a:latin typeface="Arial"/>
                <a:cs typeface="Arial"/>
              </a:rPr>
              <a:t>Report</a:t>
            </a:r>
            <a:endParaRPr sz="635">
              <a:latin typeface="Arial"/>
              <a:cs typeface="Arial"/>
            </a:endParaRPr>
          </a:p>
          <a:p>
            <a:pPr marL="71268" marR="5379" indent="267589" algn="r">
              <a:lnSpc>
                <a:spcPts val="709"/>
              </a:lnSpc>
              <a:spcBef>
                <a:spcPts val="53"/>
              </a:spcBef>
            </a:pPr>
            <a:r>
              <a:rPr sz="635" i="1" spc="-16" dirty="0">
                <a:latin typeface="Arial"/>
                <a:cs typeface="Arial"/>
              </a:rPr>
              <a:t>of </a:t>
            </a:r>
            <a:r>
              <a:rPr sz="635" i="1" spc="-5" dirty="0">
                <a:latin typeface="Arial"/>
                <a:cs typeface="Arial"/>
              </a:rPr>
              <a:t>Water</a:t>
            </a:r>
            <a:r>
              <a:rPr sz="635" i="1" spc="-21" dirty="0">
                <a:latin typeface="Arial"/>
                <a:cs typeface="Arial"/>
              </a:rPr>
              <a:t> </a:t>
            </a:r>
            <a:r>
              <a:rPr sz="635" i="1" spc="-5" dirty="0">
                <a:latin typeface="Arial"/>
                <a:cs typeface="Arial"/>
              </a:rPr>
              <a:t>Supply</a:t>
            </a:r>
            <a:r>
              <a:rPr sz="635" i="1" spc="-42" dirty="0">
                <a:latin typeface="Arial"/>
                <a:cs typeface="Arial"/>
              </a:rPr>
              <a:t> </a:t>
            </a:r>
            <a:r>
              <a:rPr sz="635" i="1" dirty="0">
                <a:latin typeface="Arial"/>
                <a:cs typeface="Arial"/>
              </a:rPr>
              <a:t>and  </a:t>
            </a:r>
            <a:r>
              <a:rPr sz="635" i="1" spc="-5" dirty="0">
                <a:latin typeface="Arial"/>
                <a:cs typeface="Arial"/>
              </a:rPr>
              <a:t>Replenishment</a:t>
            </a:r>
            <a:r>
              <a:rPr sz="635" i="1" spc="-69" dirty="0">
                <a:latin typeface="Arial"/>
                <a:cs typeface="Arial"/>
              </a:rPr>
              <a:t> </a:t>
            </a:r>
            <a:r>
              <a:rPr sz="635" i="1" spc="-5" dirty="0">
                <a:latin typeface="Arial"/>
                <a:cs typeface="Arial"/>
              </a:rPr>
              <a:t>Assessment</a:t>
            </a:r>
            <a:endParaRPr sz="635">
              <a:latin typeface="Arial"/>
              <a:cs typeface="Arial"/>
            </a:endParaRPr>
          </a:p>
        </p:txBody>
      </p:sp>
      <p:sp>
        <p:nvSpPr>
          <p:cNvPr id="441" name="object 441"/>
          <p:cNvSpPr txBox="1"/>
          <p:nvPr/>
        </p:nvSpPr>
        <p:spPr>
          <a:xfrm>
            <a:off x="10040014" y="3611655"/>
            <a:ext cx="2159598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b="1" spc="16" dirty="0">
                <a:latin typeface="Arial"/>
                <a:cs typeface="Arial"/>
              </a:rPr>
              <a:t>Wells </a:t>
            </a:r>
            <a:r>
              <a:rPr sz="900" b="1" spc="26" dirty="0">
                <a:latin typeface="Arial"/>
                <a:cs typeface="Arial"/>
              </a:rPr>
              <a:t>with Hydrographs </a:t>
            </a:r>
            <a:r>
              <a:rPr sz="900" b="1" spc="21" dirty="0">
                <a:latin typeface="Arial"/>
                <a:cs typeface="Arial"/>
              </a:rPr>
              <a:t>in Figure</a:t>
            </a:r>
            <a:r>
              <a:rPr sz="900" b="1" spc="-42" dirty="0">
                <a:latin typeface="Arial"/>
                <a:cs typeface="Arial"/>
              </a:rPr>
              <a:t> </a:t>
            </a:r>
            <a:r>
              <a:rPr sz="900" b="1" spc="16" dirty="0">
                <a:latin typeface="Arial"/>
                <a:cs typeface="Arial"/>
              </a:rPr>
              <a:t>5-3</a:t>
            </a:r>
            <a:endParaRPr sz="900">
              <a:latin typeface="Arial"/>
              <a:cs typeface="Arial"/>
            </a:endParaRPr>
          </a:p>
        </p:txBody>
      </p:sp>
      <p:sp>
        <p:nvSpPr>
          <p:cNvPr id="442" name="object 442"/>
          <p:cNvSpPr txBox="1"/>
          <p:nvPr/>
        </p:nvSpPr>
        <p:spPr>
          <a:xfrm>
            <a:off x="10593489" y="5153931"/>
            <a:ext cx="894229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26" dirty="0">
                <a:latin typeface="Arial"/>
                <a:cs typeface="Arial"/>
              </a:rPr>
              <a:t>07S09E18H01S</a:t>
            </a:r>
            <a:endParaRPr sz="900">
              <a:latin typeface="Arial"/>
              <a:cs typeface="Arial"/>
            </a:endParaRPr>
          </a:p>
        </p:txBody>
      </p:sp>
      <p:sp>
        <p:nvSpPr>
          <p:cNvPr id="443" name="object 443"/>
          <p:cNvSpPr txBox="1"/>
          <p:nvPr/>
        </p:nvSpPr>
        <p:spPr>
          <a:xfrm>
            <a:off x="10593489" y="4902179"/>
            <a:ext cx="894229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26" dirty="0">
                <a:latin typeface="Arial"/>
                <a:cs typeface="Arial"/>
              </a:rPr>
              <a:t>07S08E35D01S</a:t>
            </a:r>
            <a:endParaRPr sz="900">
              <a:latin typeface="Arial"/>
              <a:cs typeface="Arial"/>
            </a:endParaRPr>
          </a:p>
        </p:txBody>
      </p:sp>
      <p:sp>
        <p:nvSpPr>
          <p:cNvPr id="444" name="object 444"/>
          <p:cNvSpPr txBox="1"/>
          <p:nvPr/>
        </p:nvSpPr>
        <p:spPr>
          <a:xfrm>
            <a:off x="10593489" y="4395446"/>
            <a:ext cx="894229" cy="410746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26" dirty="0">
                <a:latin typeface="Arial"/>
                <a:cs typeface="Arial"/>
              </a:rPr>
              <a:t>07S07E03D01S</a:t>
            </a:r>
            <a:endParaRPr sz="900">
              <a:latin typeface="Arial"/>
              <a:cs typeface="Arial"/>
            </a:endParaRPr>
          </a:p>
          <a:p>
            <a:pPr marL="13447">
              <a:spcBef>
                <a:spcPts val="905"/>
              </a:spcBef>
            </a:pPr>
            <a:r>
              <a:rPr sz="900" spc="26" dirty="0">
                <a:latin typeface="Arial"/>
                <a:cs typeface="Arial"/>
              </a:rPr>
              <a:t>07S08E32A01S</a:t>
            </a:r>
            <a:endParaRPr sz="900">
              <a:latin typeface="Arial"/>
              <a:cs typeface="Arial"/>
            </a:endParaRPr>
          </a:p>
        </p:txBody>
      </p:sp>
      <p:sp>
        <p:nvSpPr>
          <p:cNvPr id="445" name="object 445"/>
          <p:cNvSpPr txBox="1"/>
          <p:nvPr/>
        </p:nvSpPr>
        <p:spPr>
          <a:xfrm>
            <a:off x="10593489" y="4143695"/>
            <a:ext cx="894229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26" dirty="0">
                <a:latin typeface="Arial"/>
                <a:cs typeface="Arial"/>
              </a:rPr>
              <a:t>06S08E19R01S</a:t>
            </a:r>
            <a:endParaRPr sz="900">
              <a:latin typeface="Arial"/>
              <a:cs typeface="Arial"/>
            </a:endParaRPr>
          </a:p>
        </p:txBody>
      </p:sp>
      <p:sp>
        <p:nvSpPr>
          <p:cNvPr id="446" name="object 446"/>
          <p:cNvSpPr txBox="1"/>
          <p:nvPr/>
        </p:nvSpPr>
        <p:spPr>
          <a:xfrm>
            <a:off x="10593489" y="3891942"/>
            <a:ext cx="900953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26" dirty="0">
                <a:latin typeface="Arial"/>
                <a:cs typeface="Arial"/>
              </a:rPr>
              <a:t>05S07E08Q01S</a:t>
            </a:r>
            <a:endParaRPr sz="900">
              <a:latin typeface="Arial"/>
              <a:cs typeface="Arial"/>
            </a:endParaRPr>
          </a:p>
        </p:txBody>
      </p:sp>
      <p:sp>
        <p:nvSpPr>
          <p:cNvPr id="447" name="object 447"/>
          <p:cNvSpPr txBox="1"/>
          <p:nvPr/>
        </p:nvSpPr>
        <p:spPr>
          <a:xfrm rot="18900000">
            <a:off x="10201836" y="5179239"/>
            <a:ext cx="126466" cy="103950"/>
          </a:xfrm>
          <a:prstGeom prst="rect">
            <a:avLst/>
          </a:prstGeom>
        </p:spPr>
        <p:txBody>
          <a:bodyPr vert="horz" wrap="square" lIns="0" tIns="1345" rIns="0" bIns="0" rtlCol="0">
            <a:spAutoFit/>
          </a:bodyPr>
          <a:lstStyle/>
          <a:p>
            <a:pPr>
              <a:lnSpc>
                <a:spcPts val="799"/>
              </a:lnSpc>
              <a:spcBef>
                <a:spcPts val="11"/>
              </a:spcBef>
            </a:pPr>
            <a:r>
              <a:rPr sz="794" spc="-286" dirty="0">
                <a:solidFill>
                  <a:srgbClr val="FF0000"/>
                </a:solidFill>
                <a:latin typeface="Arial"/>
                <a:cs typeface="Arial"/>
              </a:rPr>
              <a:t>"</a:t>
            </a:r>
            <a:r>
              <a:rPr sz="794" spc="302" dirty="0">
                <a:latin typeface="Arial"/>
                <a:cs typeface="Arial"/>
              </a:rPr>
              <a:t>)</a:t>
            </a:r>
            <a:endParaRPr sz="794">
              <a:latin typeface="Arial"/>
              <a:cs typeface="Arial"/>
            </a:endParaRPr>
          </a:p>
        </p:txBody>
      </p:sp>
      <p:sp>
        <p:nvSpPr>
          <p:cNvPr id="448" name="object 448"/>
          <p:cNvSpPr txBox="1"/>
          <p:nvPr/>
        </p:nvSpPr>
        <p:spPr>
          <a:xfrm>
            <a:off x="10223969" y="4908634"/>
            <a:ext cx="99508" cy="137827"/>
          </a:xfrm>
          <a:prstGeom prst="rect">
            <a:avLst/>
          </a:prstGeom>
        </p:spPr>
        <p:txBody>
          <a:bodyPr vert="horz" wrap="square" lIns="0" tIns="15463" rIns="0" bIns="0" rtlCol="0">
            <a:spAutoFit/>
          </a:bodyPr>
          <a:lstStyle/>
          <a:p>
            <a:pPr marL="13447">
              <a:spcBef>
                <a:spcPts val="121"/>
              </a:spcBef>
            </a:pPr>
            <a:r>
              <a:rPr sz="794" spc="-269" dirty="0">
                <a:latin typeface="Arial"/>
                <a:cs typeface="Arial"/>
              </a:rPr>
              <a:t>)</a:t>
            </a:r>
            <a:r>
              <a:rPr sz="794" spc="286" dirty="0">
                <a:solidFill>
                  <a:srgbClr val="00C5FF"/>
                </a:solidFill>
                <a:latin typeface="Arial"/>
                <a:cs typeface="Arial"/>
              </a:rPr>
              <a:t>"</a:t>
            </a:r>
            <a:endParaRPr sz="794">
              <a:latin typeface="Arial"/>
              <a:cs typeface="Arial"/>
            </a:endParaRPr>
          </a:p>
        </p:txBody>
      </p:sp>
      <p:sp>
        <p:nvSpPr>
          <p:cNvPr id="449" name="object 449"/>
          <p:cNvSpPr txBox="1"/>
          <p:nvPr/>
        </p:nvSpPr>
        <p:spPr>
          <a:xfrm rot="10800000">
            <a:off x="10175769" y="4684371"/>
            <a:ext cx="197521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1"/>
              </a:lnSpc>
            </a:pPr>
            <a:r>
              <a:rPr sz="1271" spc="-709" dirty="0">
                <a:solidFill>
                  <a:srgbClr val="E500A9"/>
                </a:solidFill>
                <a:latin typeface="Arial"/>
                <a:cs typeface="Arial"/>
              </a:rPr>
              <a:t>#</a:t>
            </a:r>
            <a:r>
              <a:rPr sz="1271" spc="392" dirty="0">
                <a:latin typeface="Arial"/>
                <a:cs typeface="Arial"/>
              </a:rPr>
              <a:t>*</a:t>
            </a:r>
            <a:endParaRPr sz="1271">
              <a:latin typeface="Arial"/>
              <a:cs typeface="Arial"/>
            </a:endParaRPr>
          </a:p>
        </p:txBody>
      </p:sp>
      <p:sp>
        <p:nvSpPr>
          <p:cNvPr id="450" name="object 450"/>
          <p:cNvSpPr txBox="1"/>
          <p:nvPr/>
        </p:nvSpPr>
        <p:spPr>
          <a:xfrm>
            <a:off x="10190082" y="3806655"/>
            <a:ext cx="167416" cy="759756"/>
          </a:xfrm>
          <a:prstGeom prst="rect">
            <a:avLst/>
          </a:prstGeom>
        </p:spPr>
        <p:txBody>
          <a:bodyPr vert="horz" wrap="square" lIns="0" tIns="49082" rIns="0" bIns="0" rtlCol="0">
            <a:spAutoFit/>
          </a:bodyPr>
          <a:lstStyle/>
          <a:p>
            <a:pPr marL="13447">
              <a:spcBef>
                <a:spcPts val="386"/>
              </a:spcBef>
            </a:pPr>
            <a:r>
              <a:rPr sz="1535" spc="-1456" dirty="0">
                <a:latin typeface="Arial"/>
                <a:cs typeface="Arial"/>
              </a:rPr>
              <a:t>W</a:t>
            </a:r>
            <a:r>
              <a:rPr sz="1535" spc="74" dirty="0">
                <a:latin typeface="Arial"/>
                <a:cs typeface="Arial"/>
              </a:rPr>
              <a:t>X</a:t>
            </a:r>
            <a:endParaRPr sz="1535">
              <a:latin typeface="Arial"/>
              <a:cs typeface="Arial"/>
            </a:endParaRPr>
          </a:p>
          <a:p>
            <a:pPr marL="27565">
              <a:spcBef>
                <a:spcPts val="201"/>
              </a:spcBef>
            </a:pPr>
            <a:r>
              <a:rPr sz="1271" spc="180" dirty="0">
                <a:solidFill>
                  <a:srgbClr val="004CA7"/>
                </a:solidFill>
                <a:latin typeface="Arial"/>
                <a:cs typeface="Arial"/>
              </a:rPr>
              <a:t>#</a:t>
            </a:r>
            <a:endParaRPr sz="1271">
              <a:latin typeface="Arial"/>
              <a:cs typeface="Arial"/>
            </a:endParaRPr>
          </a:p>
          <a:p>
            <a:pPr marL="35634">
              <a:spcBef>
                <a:spcPts val="694"/>
              </a:spcBef>
            </a:pPr>
            <a:r>
              <a:rPr sz="1059" spc="48" dirty="0">
                <a:solidFill>
                  <a:srgbClr val="FFAA00"/>
                </a:solidFill>
                <a:latin typeface="Arial"/>
                <a:cs typeface="Arial"/>
              </a:rPr>
              <a:t>!</a:t>
            </a:r>
            <a:r>
              <a:rPr sz="1059" spc="48" dirty="0">
                <a:latin typeface="Arial"/>
                <a:cs typeface="Arial"/>
              </a:rPr>
              <a:t>(</a:t>
            </a:r>
            <a:endParaRPr sz="1059">
              <a:latin typeface="Arial"/>
              <a:cs typeface="Arial"/>
            </a:endParaRPr>
          </a:p>
        </p:txBody>
      </p:sp>
      <p:sp>
        <p:nvSpPr>
          <p:cNvPr id="451" name="object 451"/>
          <p:cNvSpPr txBox="1"/>
          <p:nvPr/>
        </p:nvSpPr>
        <p:spPr>
          <a:xfrm>
            <a:off x="10121234" y="1337727"/>
            <a:ext cx="1871830" cy="530888"/>
          </a:xfrm>
          <a:prstGeom prst="rect">
            <a:avLst/>
          </a:prstGeom>
        </p:spPr>
        <p:txBody>
          <a:bodyPr vert="horz" wrap="square" lIns="0" tIns="103542" rIns="0" bIns="0" rtlCol="0">
            <a:spAutoFit/>
          </a:bodyPr>
          <a:lstStyle/>
          <a:p>
            <a:pPr marL="47736">
              <a:spcBef>
                <a:spcPts val="815"/>
              </a:spcBef>
            </a:pPr>
            <a:r>
              <a:rPr sz="1906" spc="373" baseline="-9259" dirty="0">
                <a:latin typeface="Arial"/>
                <a:cs typeface="Arial"/>
              </a:rPr>
              <a:t>k </a:t>
            </a:r>
            <a:r>
              <a:rPr sz="635" spc="-5" dirty="0">
                <a:latin typeface="Arial"/>
                <a:cs typeface="Arial"/>
              </a:rPr>
              <a:t>Water-level </a:t>
            </a:r>
            <a:r>
              <a:rPr sz="635" dirty="0">
                <a:latin typeface="Arial"/>
                <a:cs typeface="Arial"/>
              </a:rPr>
              <a:t>data not </a:t>
            </a:r>
            <a:r>
              <a:rPr sz="635" spc="-5" dirty="0">
                <a:latin typeface="Arial"/>
                <a:cs typeface="Arial"/>
              </a:rPr>
              <a:t>available </a:t>
            </a:r>
            <a:r>
              <a:rPr sz="635" spc="-11" dirty="0">
                <a:latin typeface="Arial"/>
                <a:cs typeface="Arial"/>
              </a:rPr>
              <a:t>in </a:t>
            </a:r>
            <a:r>
              <a:rPr sz="635" spc="-5" dirty="0">
                <a:latin typeface="Arial"/>
                <a:cs typeface="Arial"/>
              </a:rPr>
              <a:t>these</a:t>
            </a:r>
            <a:r>
              <a:rPr sz="635" spc="-48" dirty="0">
                <a:latin typeface="Arial"/>
                <a:cs typeface="Arial"/>
              </a:rPr>
              <a:t> </a:t>
            </a:r>
            <a:r>
              <a:rPr sz="635" dirty="0">
                <a:latin typeface="Arial"/>
                <a:cs typeface="Arial"/>
              </a:rPr>
              <a:t>areas</a:t>
            </a:r>
            <a:endParaRPr sz="635">
              <a:latin typeface="Arial"/>
              <a:cs typeface="Arial"/>
            </a:endParaRPr>
          </a:p>
          <a:p>
            <a:pPr marL="40340" marR="32272">
              <a:lnSpc>
                <a:spcPts val="741"/>
              </a:lnSpc>
              <a:spcBef>
                <a:spcPts val="397"/>
              </a:spcBef>
            </a:pPr>
            <a:r>
              <a:rPr sz="635" spc="-5" dirty="0">
                <a:latin typeface="Arial"/>
                <a:cs typeface="Arial"/>
              </a:rPr>
              <a:t>*Data sourced </a:t>
            </a:r>
            <a:r>
              <a:rPr sz="635" dirty="0">
                <a:latin typeface="Arial"/>
                <a:cs typeface="Arial"/>
              </a:rPr>
              <a:t>from Indio </a:t>
            </a:r>
            <a:r>
              <a:rPr sz="635" spc="-5" dirty="0">
                <a:latin typeface="Arial"/>
                <a:cs typeface="Arial"/>
              </a:rPr>
              <a:t>Subbasin </a:t>
            </a:r>
            <a:r>
              <a:rPr sz="635" dirty="0">
                <a:latin typeface="Arial"/>
                <a:cs typeface="Arial"/>
              </a:rPr>
              <a:t>Annual </a:t>
            </a:r>
            <a:r>
              <a:rPr sz="635" spc="-5" dirty="0">
                <a:latin typeface="Arial"/>
                <a:cs typeface="Arial"/>
              </a:rPr>
              <a:t>Report  </a:t>
            </a:r>
            <a:r>
              <a:rPr sz="635" spc="-11" dirty="0">
                <a:latin typeface="Arial"/>
                <a:cs typeface="Arial"/>
              </a:rPr>
              <a:t>for </a:t>
            </a:r>
            <a:r>
              <a:rPr sz="635" spc="-5" dirty="0">
                <a:latin typeface="Arial"/>
                <a:cs typeface="Arial"/>
              </a:rPr>
              <a:t>Water </a:t>
            </a:r>
            <a:r>
              <a:rPr sz="635" dirty="0">
                <a:latin typeface="Arial"/>
                <a:cs typeface="Arial"/>
              </a:rPr>
              <a:t>Year </a:t>
            </a:r>
            <a:r>
              <a:rPr sz="635" spc="-5" dirty="0">
                <a:latin typeface="Arial"/>
                <a:cs typeface="Arial"/>
              </a:rPr>
              <a:t>2017-2018 </a:t>
            </a:r>
            <a:r>
              <a:rPr sz="635" dirty="0">
                <a:latin typeface="Arial"/>
                <a:cs typeface="Arial"/>
              </a:rPr>
              <a:t>(Stantec,</a:t>
            </a:r>
            <a:r>
              <a:rPr sz="635" spc="-26" dirty="0">
                <a:latin typeface="Arial"/>
                <a:cs typeface="Arial"/>
              </a:rPr>
              <a:t> </a:t>
            </a:r>
            <a:r>
              <a:rPr sz="635" dirty="0">
                <a:latin typeface="Arial"/>
                <a:cs typeface="Arial"/>
              </a:rPr>
              <a:t>2019)</a:t>
            </a:r>
            <a:endParaRPr sz="635">
              <a:latin typeface="Arial"/>
              <a:cs typeface="Arial"/>
            </a:endParaRPr>
          </a:p>
        </p:txBody>
      </p:sp>
      <p:sp>
        <p:nvSpPr>
          <p:cNvPr id="452" name="object 452"/>
          <p:cNvSpPr/>
          <p:nvPr/>
        </p:nvSpPr>
        <p:spPr>
          <a:xfrm>
            <a:off x="9987303" y="7581618"/>
            <a:ext cx="2178424" cy="0"/>
          </a:xfrm>
          <a:custGeom>
            <a:avLst/>
            <a:gdLst/>
            <a:ahLst/>
            <a:cxnLst/>
            <a:rect l="l" t="t" r="r" b="b"/>
            <a:pathLst>
              <a:path w="2057400">
                <a:moveTo>
                  <a:pt x="0" y="0"/>
                </a:moveTo>
                <a:lnTo>
                  <a:pt x="2057375" y="0"/>
                </a:lnTo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53" name="object 453"/>
          <p:cNvSpPr txBox="1"/>
          <p:nvPr/>
        </p:nvSpPr>
        <p:spPr>
          <a:xfrm>
            <a:off x="10351445" y="5522389"/>
            <a:ext cx="1793838" cy="296793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/>
          <a:p>
            <a:pPr marL="432313" marR="5379" indent="-419539">
              <a:lnSpc>
                <a:spcPct val="101200"/>
              </a:lnSpc>
              <a:spcBef>
                <a:spcPts val="132"/>
              </a:spcBef>
            </a:pPr>
            <a:r>
              <a:rPr sz="900" b="1" spc="21" dirty="0">
                <a:latin typeface="Arial"/>
                <a:cs typeface="Arial"/>
              </a:rPr>
              <a:t>Coachella </a:t>
            </a:r>
            <a:r>
              <a:rPr sz="900" b="1" spc="11" dirty="0">
                <a:latin typeface="Arial"/>
                <a:cs typeface="Arial"/>
              </a:rPr>
              <a:t>Valley </a:t>
            </a:r>
            <a:r>
              <a:rPr sz="900" b="1" spc="16" dirty="0">
                <a:latin typeface="Arial"/>
                <a:cs typeface="Arial"/>
              </a:rPr>
              <a:t>Water </a:t>
            </a:r>
            <a:r>
              <a:rPr sz="900" b="1" spc="21" dirty="0">
                <a:latin typeface="Arial"/>
                <a:cs typeface="Arial"/>
              </a:rPr>
              <a:t>District  Areas of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21" dirty="0">
                <a:latin typeface="Arial"/>
                <a:cs typeface="Arial"/>
              </a:rPr>
              <a:t>Benefit</a:t>
            </a:r>
            <a:endParaRPr sz="900">
              <a:latin typeface="Arial"/>
              <a:cs typeface="Arial"/>
            </a:endParaRPr>
          </a:p>
        </p:txBody>
      </p:sp>
      <p:sp>
        <p:nvSpPr>
          <p:cNvPr id="454" name="object 454"/>
          <p:cNvSpPr/>
          <p:nvPr/>
        </p:nvSpPr>
        <p:spPr>
          <a:xfrm>
            <a:off x="10026030" y="6564926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9623">
            <a:solidFill>
              <a:srgbClr val="A738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55" name="object 455"/>
          <p:cNvSpPr txBox="1"/>
          <p:nvPr/>
        </p:nvSpPr>
        <p:spPr>
          <a:xfrm>
            <a:off x="10593489" y="5948433"/>
            <a:ext cx="1617681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16" dirty="0">
                <a:latin typeface="Arial"/>
                <a:cs typeface="Arial"/>
              </a:rPr>
              <a:t>Mission </a:t>
            </a:r>
            <a:r>
              <a:rPr sz="900" spc="26" dirty="0">
                <a:latin typeface="Arial"/>
                <a:cs typeface="Arial"/>
              </a:rPr>
              <a:t>Creek Subbasin</a:t>
            </a:r>
            <a:r>
              <a:rPr sz="900" spc="-90" dirty="0">
                <a:latin typeface="Arial"/>
                <a:cs typeface="Arial"/>
              </a:rPr>
              <a:t> </a:t>
            </a:r>
            <a:r>
              <a:rPr sz="900" spc="37" dirty="0">
                <a:latin typeface="Arial"/>
                <a:cs typeface="Arial"/>
              </a:rPr>
              <a:t>AOB</a:t>
            </a:r>
            <a:endParaRPr sz="900">
              <a:latin typeface="Arial"/>
              <a:cs typeface="Arial"/>
            </a:endParaRPr>
          </a:p>
        </p:txBody>
      </p:sp>
      <p:sp>
        <p:nvSpPr>
          <p:cNvPr id="456" name="object 456"/>
          <p:cNvSpPr/>
          <p:nvPr/>
        </p:nvSpPr>
        <p:spPr>
          <a:xfrm>
            <a:off x="10026030" y="5935546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192041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</a:path>
            </a:pathLst>
          </a:custGeom>
          <a:ln w="39623">
            <a:solidFill>
              <a:srgbClr val="005BE5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57" name="object 457"/>
          <p:cNvSpPr txBox="1"/>
          <p:nvPr/>
        </p:nvSpPr>
        <p:spPr>
          <a:xfrm>
            <a:off x="10593490" y="6206640"/>
            <a:ext cx="1257972" cy="602262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/>
          <a:p>
            <a:pPr marL="13447" marR="5379">
              <a:lnSpc>
                <a:spcPct val="101200"/>
              </a:lnSpc>
              <a:spcBef>
                <a:spcPts val="132"/>
              </a:spcBef>
            </a:pPr>
            <a:r>
              <a:rPr sz="900" spc="21" dirty="0">
                <a:latin typeface="Arial"/>
                <a:cs typeface="Arial"/>
              </a:rPr>
              <a:t>West Whitewater</a:t>
            </a:r>
            <a:r>
              <a:rPr sz="900" spc="-42" dirty="0">
                <a:latin typeface="Arial"/>
                <a:cs typeface="Arial"/>
              </a:rPr>
              <a:t> </a:t>
            </a:r>
            <a:r>
              <a:rPr sz="900" spc="26" dirty="0">
                <a:latin typeface="Arial"/>
                <a:cs typeface="Arial"/>
              </a:rPr>
              <a:t>River  </a:t>
            </a:r>
            <a:r>
              <a:rPr sz="900" spc="21" dirty="0">
                <a:latin typeface="Arial"/>
                <a:cs typeface="Arial"/>
              </a:rPr>
              <a:t>Subbasin</a:t>
            </a:r>
            <a:r>
              <a:rPr sz="900" spc="-21" dirty="0">
                <a:latin typeface="Arial"/>
                <a:cs typeface="Arial"/>
              </a:rPr>
              <a:t> </a:t>
            </a:r>
            <a:r>
              <a:rPr sz="900" spc="32" dirty="0">
                <a:latin typeface="Arial"/>
                <a:cs typeface="Arial"/>
              </a:rPr>
              <a:t>AOB</a:t>
            </a:r>
            <a:endParaRPr sz="900">
              <a:latin typeface="Arial"/>
              <a:cs typeface="Arial"/>
            </a:endParaRPr>
          </a:p>
          <a:p>
            <a:pPr marL="13447" marR="37651">
              <a:lnSpc>
                <a:spcPct val="101200"/>
              </a:lnSpc>
              <a:spcBef>
                <a:spcPts val="175"/>
              </a:spcBef>
            </a:pPr>
            <a:r>
              <a:rPr sz="900" spc="16" dirty="0">
                <a:latin typeface="Arial"/>
                <a:cs typeface="Arial"/>
              </a:rPr>
              <a:t>East </a:t>
            </a:r>
            <a:r>
              <a:rPr sz="900" spc="26" dirty="0">
                <a:latin typeface="Arial"/>
                <a:cs typeface="Arial"/>
              </a:rPr>
              <a:t>Whitewater</a:t>
            </a:r>
            <a:r>
              <a:rPr sz="900" spc="-48" dirty="0">
                <a:latin typeface="Arial"/>
                <a:cs typeface="Arial"/>
              </a:rPr>
              <a:t> </a:t>
            </a:r>
            <a:r>
              <a:rPr sz="900" spc="21" dirty="0">
                <a:latin typeface="Arial"/>
                <a:cs typeface="Arial"/>
              </a:rPr>
              <a:t>River  Subbasin</a:t>
            </a:r>
            <a:r>
              <a:rPr sz="900" spc="-21" dirty="0">
                <a:latin typeface="Arial"/>
                <a:cs typeface="Arial"/>
              </a:rPr>
              <a:t> </a:t>
            </a:r>
            <a:r>
              <a:rPr sz="900" spc="32" dirty="0">
                <a:latin typeface="Arial"/>
                <a:cs typeface="Arial"/>
              </a:rPr>
              <a:t>AOB</a:t>
            </a:r>
            <a:endParaRPr sz="900">
              <a:latin typeface="Arial"/>
              <a:cs typeface="Arial"/>
            </a:endParaRPr>
          </a:p>
        </p:txBody>
      </p:sp>
      <p:sp>
        <p:nvSpPr>
          <p:cNvPr id="458" name="object 458"/>
          <p:cNvSpPr/>
          <p:nvPr/>
        </p:nvSpPr>
        <p:spPr>
          <a:xfrm>
            <a:off x="10026030" y="6264759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188993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</a:path>
            </a:pathLst>
          </a:custGeom>
          <a:ln w="39623">
            <a:solidFill>
              <a:srgbClr val="4C72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</p:spTree>
    <p:extLst>
      <p:ext uri="{BB962C8B-B14F-4D97-AF65-F5344CB8AC3E}">
        <p14:creationId xmlns:p14="http://schemas.microsoft.com/office/powerpoint/2010/main" val="31088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71025" y="677794"/>
            <a:ext cx="7380733" cy="6200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" name="object 3"/>
          <p:cNvSpPr txBox="1"/>
          <p:nvPr/>
        </p:nvSpPr>
        <p:spPr>
          <a:xfrm rot="1680000">
            <a:off x="7728644" y="2639766"/>
            <a:ext cx="152452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9"/>
              </a:lnSpc>
            </a:pPr>
            <a:r>
              <a:rPr sz="1059" dirty="0">
                <a:latin typeface="Tw Cen MT Condensed Extra Bold"/>
                <a:cs typeface="Tw Cen MT Condensed Extra Bold"/>
              </a:rPr>
              <a:t>4</a:t>
            </a:r>
            <a:endParaRPr sz="1059">
              <a:latin typeface="Tw Cen MT Condensed Extra Bold"/>
              <a:cs typeface="Tw Cen MT Condensed Extra Bo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50048" y="656818"/>
            <a:ext cx="7425915" cy="62389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5" name="object 5"/>
          <p:cNvSpPr txBox="1"/>
          <p:nvPr/>
        </p:nvSpPr>
        <p:spPr>
          <a:xfrm>
            <a:off x="9717045" y="4321698"/>
            <a:ext cx="95474" cy="167067"/>
          </a:xfrm>
          <a:prstGeom prst="rect">
            <a:avLst/>
          </a:prstGeom>
        </p:spPr>
        <p:txBody>
          <a:bodyPr vert="horz" wrap="square" lIns="0" tIns="4034" rIns="0" bIns="0" rtlCol="0">
            <a:spAutoFit/>
          </a:bodyPr>
          <a:lstStyle/>
          <a:p>
            <a:pPr marL="13447">
              <a:spcBef>
                <a:spcPts val="32"/>
              </a:spcBef>
            </a:pPr>
            <a:r>
              <a:rPr sz="1059" dirty="0">
                <a:latin typeface="Tw Cen MT Condensed Extra Bold"/>
                <a:cs typeface="Tw Cen MT Condensed Extra Bold"/>
              </a:rPr>
              <a:t>4</a:t>
            </a:r>
            <a:endParaRPr sz="1059">
              <a:latin typeface="Tw Cen MT Condensed Extra Bold"/>
              <a:cs typeface="Tw Cen MT Condensed Extra Bold"/>
            </a:endParaRPr>
          </a:p>
        </p:txBody>
      </p:sp>
      <p:sp>
        <p:nvSpPr>
          <p:cNvPr id="6" name="object 6"/>
          <p:cNvSpPr txBox="1"/>
          <p:nvPr/>
        </p:nvSpPr>
        <p:spPr>
          <a:xfrm rot="14220000">
            <a:off x="5608272" y="5487691"/>
            <a:ext cx="151546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9"/>
              </a:lnSpc>
            </a:pPr>
            <a:r>
              <a:rPr sz="1059" dirty="0">
                <a:latin typeface="Tw Cen MT Condensed Extra Bold"/>
                <a:cs typeface="Tw Cen MT Condensed Extra Bold"/>
              </a:rPr>
              <a:t>4</a:t>
            </a:r>
            <a:endParaRPr sz="1059">
              <a:latin typeface="Tw Cen MT Condensed Extra Bold"/>
              <a:cs typeface="Tw Cen MT Condensed Extra Bold"/>
            </a:endParaRPr>
          </a:p>
        </p:txBody>
      </p:sp>
      <p:sp>
        <p:nvSpPr>
          <p:cNvPr id="7" name="object 7"/>
          <p:cNvSpPr txBox="1"/>
          <p:nvPr/>
        </p:nvSpPr>
        <p:spPr>
          <a:xfrm rot="3060000">
            <a:off x="5627578" y="5347446"/>
            <a:ext cx="151249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9"/>
              </a:lnSpc>
            </a:pPr>
            <a:r>
              <a:rPr sz="1059" dirty="0">
                <a:latin typeface="Tw Cen MT Condensed Extra Bold"/>
                <a:cs typeface="Tw Cen MT Condensed Extra Bold"/>
              </a:rPr>
              <a:t>4</a:t>
            </a:r>
            <a:endParaRPr sz="1059">
              <a:latin typeface="Tw Cen MT Condensed Extra Bold"/>
              <a:cs typeface="Tw Cen MT Condensed Extra Bold"/>
            </a:endParaRPr>
          </a:p>
        </p:txBody>
      </p:sp>
      <p:sp>
        <p:nvSpPr>
          <p:cNvPr id="8" name="object 8"/>
          <p:cNvSpPr txBox="1"/>
          <p:nvPr/>
        </p:nvSpPr>
        <p:spPr>
          <a:xfrm rot="12780000">
            <a:off x="7186104" y="3437550"/>
            <a:ext cx="152452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69"/>
              </a:lnSpc>
            </a:pPr>
            <a:r>
              <a:rPr sz="1059" dirty="0">
                <a:latin typeface="Tw Cen MT Condensed Extra Bold"/>
                <a:cs typeface="Tw Cen MT Condensed Extra Bold"/>
              </a:rPr>
              <a:t>4</a:t>
            </a:r>
            <a:endParaRPr sz="1059">
              <a:latin typeface="Tw Cen MT Condensed Extra Bold"/>
              <a:cs typeface="Tw Cen MT Condensed Extra Bold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54848" y="677794"/>
            <a:ext cx="4000500" cy="1814008"/>
          </a:xfrm>
          <a:custGeom>
            <a:avLst/>
            <a:gdLst/>
            <a:ahLst/>
            <a:cxnLst/>
            <a:rect l="l" t="t" r="r" b="b"/>
            <a:pathLst>
              <a:path w="3778250" h="1713230">
                <a:moveTo>
                  <a:pt x="0" y="0"/>
                </a:moveTo>
                <a:lnTo>
                  <a:pt x="611073" y="527353"/>
                </a:lnTo>
                <a:lnTo>
                  <a:pt x="796999" y="722443"/>
                </a:lnTo>
                <a:lnTo>
                  <a:pt x="864054" y="816939"/>
                </a:lnTo>
                <a:lnTo>
                  <a:pt x="1302961" y="1408306"/>
                </a:lnTo>
                <a:lnTo>
                  <a:pt x="1537654" y="1594252"/>
                </a:lnTo>
                <a:lnTo>
                  <a:pt x="1604709" y="1621686"/>
                </a:lnTo>
                <a:lnTo>
                  <a:pt x="2107624" y="1582059"/>
                </a:lnTo>
                <a:lnTo>
                  <a:pt x="2546530" y="1594252"/>
                </a:lnTo>
                <a:lnTo>
                  <a:pt x="2607490" y="1618638"/>
                </a:lnTo>
                <a:lnTo>
                  <a:pt x="2738552" y="1661314"/>
                </a:lnTo>
                <a:lnTo>
                  <a:pt x="2775128" y="1643024"/>
                </a:lnTo>
                <a:lnTo>
                  <a:pt x="2869614" y="1594252"/>
                </a:lnTo>
                <a:lnTo>
                  <a:pt x="2948861" y="1615590"/>
                </a:lnTo>
                <a:lnTo>
                  <a:pt x="3238418" y="1713135"/>
                </a:lnTo>
                <a:lnTo>
                  <a:pt x="3390816" y="1679604"/>
                </a:lnTo>
                <a:lnTo>
                  <a:pt x="3704756" y="1652169"/>
                </a:lnTo>
                <a:lnTo>
                  <a:pt x="3777907" y="1668752"/>
                </a:lnTo>
              </a:path>
            </a:pathLst>
          </a:custGeom>
          <a:ln w="18287">
            <a:solidFill>
              <a:srgbClr val="004CA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" name="object 10"/>
          <p:cNvSpPr/>
          <p:nvPr/>
        </p:nvSpPr>
        <p:spPr>
          <a:xfrm>
            <a:off x="7815361" y="4095816"/>
            <a:ext cx="16136" cy="6724"/>
          </a:xfrm>
          <a:custGeom>
            <a:avLst/>
            <a:gdLst/>
            <a:ahLst/>
            <a:cxnLst/>
            <a:rect l="l" t="t" r="r" b="b"/>
            <a:pathLst>
              <a:path w="15239" h="6350">
                <a:moveTo>
                  <a:pt x="15239" y="0"/>
                </a:moveTo>
                <a:lnTo>
                  <a:pt x="12191" y="3048"/>
                </a:lnTo>
                <a:lnTo>
                  <a:pt x="0" y="6096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" name="object 11"/>
          <p:cNvSpPr/>
          <p:nvPr/>
        </p:nvSpPr>
        <p:spPr>
          <a:xfrm>
            <a:off x="7776633" y="4111954"/>
            <a:ext cx="13447" cy="3362"/>
          </a:xfrm>
          <a:custGeom>
            <a:avLst/>
            <a:gdLst/>
            <a:ahLst/>
            <a:cxnLst/>
            <a:rect l="l" t="t" r="r" b="b"/>
            <a:pathLst>
              <a:path w="12700" h="3175">
                <a:moveTo>
                  <a:pt x="12191" y="0"/>
                </a:moveTo>
                <a:lnTo>
                  <a:pt x="3048" y="3048"/>
                </a:lnTo>
                <a:lnTo>
                  <a:pt x="0" y="3048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" name="object 12"/>
          <p:cNvSpPr/>
          <p:nvPr/>
        </p:nvSpPr>
        <p:spPr>
          <a:xfrm>
            <a:off x="7750815" y="4115182"/>
            <a:ext cx="26222" cy="6724"/>
          </a:xfrm>
          <a:custGeom>
            <a:avLst/>
            <a:gdLst/>
            <a:ahLst/>
            <a:cxnLst/>
            <a:rect l="l" t="t" r="r" b="b"/>
            <a:pathLst>
              <a:path w="24764" h="6350">
                <a:moveTo>
                  <a:pt x="24383" y="0"/>
                </a:moveTo>
                <a:lnTo>
                  <a:pt x="18287" y="0"/>
                </a:lnTo>
                <a:lnTo>
                  <a:pt x="6095" y="6096"/>
                </a:lnTo>
                <a:lnTo>
                  <a:pt x="3047" y="6096"/>
                </a:lnTo>
                <a:lnTo>
                  <a:pt x="0" y="6096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" name="object 13"/>
          <p:cNvSpPr/>
          <p:nvPr/>
        </p:nvSpPr>
        <p:spPr>
          <a:xfrm>
            <a:off x="7712088" y="4131320"/>
            <a:ext cx="13447" cy="3362"/>
          </a:xfrm>
          <a:custGeom>
            <a:avLst/>
            <a:gdLst/>
            <a:ahLst/>
            <a:cxnLst/>
            <a:rect l="l" t="t" r="r" b="b"/>
            <a:pathLst>
              <a:path w="12700" h="3175">
                <a:moveTo>
                  <a:pt x="12191" y="0"/>
                </a:moveTo>
                <a:lnTo>
                  <a:pt x="9143" y="0"/>
                </a:lnTo>
                <a:lnTo>
                  <a:pt x="0" y="3048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" name="object 14"/>
          <p:cNvSpPr/>
          <p:nvPr/>
        </p:nvSpPr>
        <p:spPr>
          <a:xfrm>
            <a:off x="7686270" y="4134549"/>
            <a:ext cx="26222" cy="3362"/>
          </a:xfrm>
          <a:custGeom>
            <a:avLst/>
            <a:gdLst/>
            <a:ahLst/>
            <a:cxnLst/>
            <a:rect l="l" t="t" r="r" b="b"/>
            <a:pathLst>
              <a:path w="24764" h="3175">
                <a:moveTo>
                  <a:pt x="24383" y="0"/>
                </a:moveTo>
                <a:lnTo>
                  <a:pt x="21335" y="0"/>
                </a:lnTo>
                <a:lnTo>
                  <a:pt x="12191" y="0"/>
                </a:lnTo>
                <a:lnTo>
                  <a:pt x="0" y="3048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" name="object 15"/>
          <p:cNvSpPr/>
          <p:nvPr/>
        </p:nvSpPr>
        <p:spPr>
          <a:xfrm>
            <a:off x="7644316" y="4144230"/>
            <a:ext cx="13447" cy="3362"/>
          </a:xfrm>
          <a:custGeom>
            <a:avLst/>
            <a:gdLst/>
            <a:ahLst/>
            <a:cxnLst/>
            <a:rect l="l" t="t" r="r" b="b"/>
            <a:pathLst>
              <a:path w="12700" h="3175">
                <a:moveTo>
                  <a:pt x="12191" y="0"/>
                </a:moveTo>
                <a:lnTo>
                  <a:pt x="9143" y="0"/>
                </a:lnTo>
                <a:lnTo>
                  <a:pt x="0" y="3048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" name="object 16"/>
          <p:cNvSpPr/>
          <p:nvPr/>
        </p:nvSpPr>
        <p:spPr>
          <a:xfrm>
            <a:off x="7618498" y="4147459"/>
            <a:ext cx="26222" cy="3362"/>
          </a:xfrm>
          <a:custGeom>
            <a:avLst/>
            <a:gdLst/>
            <a:ahLst/>
            <a:cxnLst/>
            <a:rect l="l" t="t" r="r" b="b"/>
            <a:pathLst>
              <a:path w="24764" h="3175">
                <a:moveTo>
                  <a:pt x="24383" y="0"/>
                </a:moveTo>
                <a:lnTo>
                  <a:pt x="21335" y="0"/>
                </a:lnTo>
                <a:lnTo>
                  <a:pt x="3048" y="3048"/>
                </a:lnTo>
                <a:lnTo>
                  <a:pt x="0" y="3048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" name="object 17"/>
          <p:cNvSpPr/>
          <p:nvPr/>
        </p:nvSpPr>
        <p:spPr>
          <a:xfrm>
            <a:off x="7579770" y="4153913"/>
            <a:ext cx="13447" cy="3362"/>
          </a:xfrm>
          <a:custGeom>
            <a:avLst/>
            <a:gdLst/>
            <a:ahLst/>
            <a:cxnLst/>
            <a:rect l="l" t="t" r="r" b="b"/>
            <a:pathLst>
              <a:path w="12700" h="3175">
                <a:moveTo>
                  <a:pt x="12191" y="0"/>
                </a:moveTo>
                <a:lnTo>
                  <a:pt x="9143" y="0"/>
                </a:lnTo>
                <a:lnTo>
                  <a:pt x="0" y="3048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" name="object 18"/>
          <p:cNvSpPr/>
          <p:nvPr/>
        </p:nvSpPr>
        <p:spPr>
          <a:xfrm>
            <a:off x="7550726" y="4157141"/>
            <a:ext cx="29584" cy="0"/>
          </a:xfrm>
          <a:custGeom>
            <a:avLst/>
            <a:gdLst/>
            <a:ahLst/>
            <a:cxnLst/>
            <a:rect l="l" t="t" r="r" b="b"/>
            <a:pathLst>
              <a:path w="27939">
                <a:moveTo>
                  <a:pt x="27431" y="0"/>
                </a:moveTo>
                <a:lnTo>
                  <a:pt x="15239" y="0"/>
                </a:lnTo>
                <a:lnTo>
                  <a:pt x="12191" y="0"/>
                </a:lnTo>
                <a:lnTo>
                  <a:pt x="9143" y="0"/>
                </a:lnTo>
                <a:lnTo>
                  <a:pt x="0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" name="object 19"/>
          <p:cNvSpPr/>
          <p:nvPr/>
        </p:nvSpPr>
        <p:spPr>
          <a:xfrm>
            <a:off x="2464571" y="793989"/>
            <a:ext cx="5494402" cy="44040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" name="object 20"/>
          <p:cNvSpPr txBox="1"/>
          <p:nvPr/>
        </p:nvSpPr>
        <p:spPr>
          <a:xfrm>
            <a:off x="4652112" y="1284045"/>
            <a:ext cx="122368" cy="177250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1059" spc="-381" dirty="0">
                <a:solidFill>
                  <a:srgbClr val="C500FF"/>
                </a:solidFill>
                <a:latin typeface="Arial"/>
                <a:cs typeface="Arial"/>
              </a:rPr>
              <a:t>"</a:t>
            </a:r>
            <a:r>
              <a:rPr sz="1059" spc="392" dirty="0">
                <a:latin typeface="Arial"/>
                <a:cs typeface="Arial"/>
              </a:rPr>
              <a:t>)</a:t>
            </a:r>
            <a:endParaRPr sz="1059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81157" y="3281926"/>
            <a:ext cx="122368" cy="177250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1059" spc="-381" dirty="0">
                <a:solidFill>
                  <a:srgbClr val="00FF00"/>
                </a:solidFill>
                <a:latin typeface="Arial"/>
                <a:cs typeface="Arial"/>
              </a:rPr>
              <a:t>"</a:t>
            </a:r>
            <a:r>
              <a:rPr sz="1059" spc="450" dirty="0">
                <a:latin typeface="Arial"/>
                <a:cs typeface="Arial"/>
              </a:rPr>
              <a:t>/</a:t>
            </a:r>
            <a:endParaRPr sz="1059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36335" y="4221156"/>
            <a:ext cx="122368" cy="177250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1059" spc="-381" dirty="0">
                <a:solidFill>
                  <a:srgbClr val="00FF00"/>
                </a:solidFill>
                <a:latin typeface="Arial"/>
                <a:cs typeface="Arial"/>
              </a:rPr>
              <a:t>"</a:t>
            </a:r>
            <a:r>
              <a:rPr sz="1059" spc="450" dirty="0">
                <a:latin typeface="Arial"/>
                <a:cs typeface="Arial"/>
              </a:rPr>
              <a:t>/</a:t>
            </a:r>
            <a:endParaRPr sz="1059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64932" y="1542253"/>
            <a:ext cx="155986" cy="235546"/>
          </a:xfrm>
          <a:prstGeom prst="rect">
            <a:avLst/>
          </a:prstGeom>
        </p:spPr>
        <p:txBody>
          <a:bodyPr vert="horz" wrap="square" lIns="0" tIns="15463" rIns="0" bIns="0" rtlCol="0">
            <a:spAutoFit/>
          </a:bodyPr>
          <a:lstStyle/>
          <a:p>
            <a:pPr marL="13447">
              <a:spcBef>
                <a:spcPts val="121"/>
              </a:spcBef>
            </a:pPr>
            <a:r>
              <a:rPr sz="1429" spc="-1355" dirty="0">
                <a:latin typeface="Arial"/>
                <a:cs typeface="Arial"/>
              </a:rPr>
              <a:t>W</a:t>
            </a:r>
            <a:r>
              <a:rPr sz="1429" spc="58" dirty="0">
                <a:latin typeface="Arial"/>
                <a:cs typeface="Arial"/>
              </a:rPr>
              <a:t>X</a:t>
            </a:r>
            <a:endParaRPr sz="1429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66949" y="2965622"/>
            <a:ext cx="139849" cy="20914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1271" spc="180" dirty="0">
                <a:solidFill>
                  <a:srgbClr val="004CA7"/>
                </a:solidFill>
                <a:latin typeface="Arial"/>
                <a:cs typeface="Arial"/>
              </a:rPr>
              <a:t>#</a:t>
            </a:r>
            <a:endParaRPr sz="1271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960765" y="4285708"/>
            <a:ext cx="99508" cy="137827"/>
          </a:xfrm>
          <a:prstGeom prst="rect">
            <a:avLst/>
          </a:prstGeom>
        </p:spPr>
        <p:txBody>
          <a:bodyPr vert="horz" wrap="square" lIns="0" tIns="15463" rIns="0" bIns="0" rtlCol="0">
            <a:spAutoFit/>
          </a:bodyPr>
          <a:lstStyle/>
          <a:p>
            <a:pPr marL="13447">
              <a:spcBef>
                <a:spcPts val="121"/>
              </a:spcBef>
            </a:pPr>
            <a:r>
              <a:rPr sz="794" spc="-269" dirty="0">
                <a:latin typeface="Arial"/>
                <a:cs typeface="Arial"/>
              </a:rPr>
              <a:t>)</a:t>
            </a:r>
            <a:r>
              <a:rPr sz="794" spc="286" dirty="0">
                <a:solidFill>
                  <a:srgbClr val="00C5FF"/>
                </a:solidFill>
                <a:latin typeface="Arial"/>
                <a:cs typeface="Arial"/>
              </a:rPr>
              <a:t>"</a:t>
            </a:r>
            <a:endParaRPr sz="794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 rot="18900000">
            <a:off x="6435628" y="3810738"/>
            <a:ext cx="126466" cy="103950"/>
          </a:xfrm>
          <a:prstGeom prst="rect">
            <a:avLst/>
          </a:prstGeom>
        </p:spPr>
        <p:txBody>
          <a:bodyPr vert="horz" wrap="square" lIns="0" tIns="1345" rIns="0" bIns="0" rtlCol="0">
            <a:spAutoFit/>
          </a:bodyPr>
          <a:lstStyle/>
          <a:p>
            <a:pPr>
              <a:lnSpc>
                <a:spcPts val="799"/>
              </a:lnSpc>
              <a:spcBef>
                <a:spcPts val="11"/>
              </a:spcBef>
            </a:pPr>
            <a:r>
              <a:rPr sz="794" spc="-286" dirty="0">
                <a:solidFill>
                  <a:srgbClr val="FF0000"/>
                </a:solidFill>
                <a:latin typeface="Arial"/>
                <a:cs typeface="Arial"/>
              </a:rPr>
              <a:t>"</a:t>
            </a:r>
            <a:r>
              <a:rPr sz="794" spc="302" dirty="0">
                <a:latin typeface="Arial"/>
                <a:cs typeface="Arial"/>
              </a:rPr>
              <a:t>)</a:t>
            </a:r>
            <a:endParaRPr sz="794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45702" y="3359388"/>
            <a:ext cx="122368" cy="177250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1059" spc="-302" dirty="0">
                <a:solidFill>
                  <a:srgbClr val="FFAA00"/>
                </a:solidFill>
                <a:latin typeface="Arial"/>
                <a:cs typeface="Arial"/>
              </a:rPr>
              <a:t>!</a:t>
            </a:r>
            <a:r>
              <a:rPr sz="1059" spc="392" dirty="0">
                <a:latin typeface="Arial"/>
                <a:cs typeface="Arial"/>
              </a:rPr>
              <a:t>(</a:t>
            </a:r>
            <a:endParaRPr sz="1059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 rot="10800000">
            <a:off x="5531749" y="4300287"/>
            <a:ext cx="197521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1"/>
              </a:lnSpc>
            </a:pPr>
            <a:r>
              <a:rPr sz="1271" spc="-709" dirty="0">
                <a:solidFill>
                  <a:srgbClr val="E500A9"/>
                </a:solidFill>
                <a:latin typeface="Arial"/>
                <a:cs typeface="Arial"/>
              </a:rPr>
              <a:t>#</a:t>
            </a:r>
            <a:r>
              <a:rPr sz="1271" spc="392" dirty="0">
                <a:latin typeface="Arial"/>
                <a:cs typeface="Arial"/>
              </a:rPr>
              <a:t>*</a:t>
            </a:r>
            <a:endParaRPr sz="1271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30734" y="5038252"/>
            <a:ext cx="619909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i="1" spc="16" dirty="0">
                <a:solidFill>
                  <a:srgbClr val="005BE5"/>
                </a:solidFill>
                <a:latin typeface="Arial"/>
                <a:cs typeface="Arial"/>
              </a:rPr>
              <a:t>Salton</a:t>
            </a:r>
            <a:r>
              <a:rPr sz="900" i="1" spc="-16" dirty="0">
                <a:solidFill>
                  <a:srgbClr val="005BE5"/>
                </a:solidFill>
                <a:latin typeface="Arial"/>
                <a:cs typeface="Arial"/>
              </a:rPr>
              <a:t> </a:t>
            </a:r>
            <a:r>
              <a:rPr sz="900" i="1" spc="26" dirty="0">
                <a:solidFill>
                  <a:srgbClr val="005BE5"/>
                </a:solidFill>
                <a:latin typeface="Arial"/>
                <a:cs typeface="Arial"/>
              </a:rPr>
              <a:t>Sea</a:t>
            </a:r>
            <a:endParaRPr sz="9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979861" y="2429842"/>
            <a:ext cx="271631" cy="404583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2541" spc="-709" dirty="0">
                <a:solidFill>
                  <a:srgbClr val="CCCCCC"/>
                </a:solidFill>
                <a:latin typeface="Arial"/>
                <a:cs typeface="Arial"/>
              </a:rPr>
              <a:t>!</a:t>
            </a:r>
            <a:r>
              <a:rPr sz="2541" spc="-905" dirty="0">
                <a:solidFill>
                  <a:srgbClr val="676767"/>
                </a:solidFill>
                <a:latin typeface="Arial"/>
                <a:cs typeface="Arial"/>
              </a:rPr>
              <a:t>"</a:t>
            </a:r>
            <a:r>
              <a:rPr sz="2541" spc="-852" dirty="0">
                <a:solidFill>
                  <a:srgbClr val="FFFFFF"/>
                </a:solidFill>
                <a:latin typeface="Arial"/>
                <a:cs typeface="Arial"/>
              </a:rPr>
              <a:t>`</a:t>
            </a:r>
            <a:r>
              <a:rPr sz="2541" spc="508" dirty="0">
                <a:latin typeface="Arial"/>
                <a:cs typeface="Arial"/>
              </a:rPr>
              <a:t>$</a:t>
            </a:r>
            <a:endParaRPr sz="2541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 rot="3360000">
            <a:off x="4925572" y="988189"/>
            <a:ext cx="553019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847" b="1" spc="-11" dirty="0">
                <a:latin typeface="Arial"/>
                <a:cs typeface="Arial"/>
              </a:rPr>
              <a:t>In</a:t>
            </a:r>
            <a:r>
              <a:rPr sz="847" b="1" spc="16" dirty="0">
                <a:latin typeface="Arial"/>
                <a:cs typeface="Arial"/>
              </a:rPr>
              <a:t>d</a:t>
            </a:r>
            <a:r>
              <a:rPr sz="847" b="1" spc="-11" dirty="0">
                <a:latin typeface="Arial"/>
                <a:cs typeface="Arial"/>
              </a:rPr>
              <a:t>i</a:t>
            </a:r>
            <a:r>
              <a:rPr sz="847" b="1" spc="-5" dirty="0">
                <a:latin typeface="Arial"/>
                <a:cs typeface="Arial"/>
              </a:rPr>
              <a:t>o</a:t>
            </a:r>
            <a:r>
              <a:rPr sz="847" b="1" spc="11" dirty="0">
                <a:latin typeface="Arial"/>
                <a:cs typeface="Arial"/>
              </a:rPr>
              <a:t> </a:t>
            </a:r>
            <a:r>
              <a:rPr sz="847" b="1" spc="-11" dirty="0">
                <a:latin typeface="Arial"/>
                <a:cs typeface="Arial"/>
              </a:rPr>
              <a:t>F</a:t>
            </a:r>
            <a:r>
              <a:rPr sz="847" b="1" spc="11" dirty="0">
                <a:latin typeface="Arial"/>
                <a:cs typeface="Arial"/>
              </a:rPr>
              <a:t>a</a:t>
            </a:r>
            <a:r>
              <a:rPr sz="847" b="1" spc="-11" dirty="0">
                <a:latin typeface="Arial"/>
                <a:cs typeface="Arial"/>
              </a:rPr>
              <a:t>ul</a:t>
            </a:r>
            <a:r>
              <a:rPr sz="847" b="1" spc="-5" dirty="0">
                <a:latin typeface="Arial"/>
                <a:cs typeface="Arial"/>
              </a:rPr>
              <a:t>t</a:t>
            </a:r>
            <a:endParaRPr sz="847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362824" y="3308260"/>
            <a:ext cx="720090" cy="296793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/>
          <a:p>
            <a:pPr marL="58492" marR="5379" indent="-45719">
              <a:lnSpc>
                <a:spcPct val="101200"/>
              </a:lnSpc>
              <a:spcBef>
                <a:spcPts val="132"/>
              </a:spcBef>
            </a:pPr>
            <a:r>
              <a:rPr sz="900" b="1" i="1" spc="21" dirty="0">
                <a:solidFill>
                  <a:srgbClr val="4D4D4D"/>
                </a:solidFill>
                <a:latin typeface="Arial"/>
                <a:cs typeface="Arial"/>
              </a:rPr>
              <a:t>Santa </a:t>
            </a:r>
            <a:r>
              <a:rPr sz="900" b="1" i="1" spc="26" dirty="0">
                <a:solidFill>
                  <a:srgbClr val="4D4D4D"/>
                </a:solidFill>
                <a:latin typeface="Arial"/>
                <a:cs typeface="Arial"/>
              </a:rPr>
              <a:t>Rosa  Mountains</a:t>
            </a:r>
            <a:endParaRPr sz="9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5145" y="2675160"/>
            <a:ext cx="341555" cy="278885"/>
          </a:xfrm>
          <a:prstGeom prst="rect">
            <a:avLst/>
          </a:prstGeom>
        </p:spPr>
        <p:txBody>
          <a:bodyPr vert="horz" wrap="square" lIns="0" tIns="22188" rIns="0" bIns="0" rtlCol="0">
            <a:spAutoFit/>
          </a:bodyPr>
          <a:lstStyle/>
          <a:p>
            <a:pPr marL="69251" marR="5379" indent="-56476">
              <a:lnSpc>
                <a:spcPts val="964"/>
              </a:lnSpc>
              <a:spcBef>
                <a:spcPts val="175"/>
              </a:spcBef>
            </a:pPr>
            <a:r>
              <a:rPr sz="847" i="1" spc="-26" dirty="0">
                <a:latin typeface="Arial"/>
                <a:cs typeface="Arial"/>
              </a:rPr>
              <a:t>M</a:t>
            </a:r>
            <a:r>
              <a:rPr sz="847" i="1" spc="11" dirty="0">
                <a:latin typeface="Arial"/>
                <a:cs typeface="Arial"/>
              </a:rPr>
              <a:t>e</a:t>
            </a:r>
            <a:r>
              <a:rPr sz="847" i="1" spc="5" dirty="0">
                <a:latin typeface="Arial"/>
                <a:cs typeface="Arial"/>
              </a:rPr>
              <a:t>c</a:t>
            </a:r>
            <a:r>
              <a:rPr sz="847" i="1" spc="-21" dirty="0">
                <a:latin typeface="Arial"/>
                <a:cs typeface="Arial"/>
              </a:rPr>
              <a:t>c</a:t>
            </a:r>
            <a:r>
              <a:rPr sz="847" i="1" spc="-5" dirty="0">
                <a:latin typeface="Arial"/>
                <a:cs typeface="Arial"/>
              </a:rPr>
              <a:t>a  Hills</a:t>
            </a:r>
            <a:endParaRPr sz="847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48349" y="6183533"/>
            <a:ext cx="279699" cy="372688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2329" spc="-784" dirty="0">
                <a:solidFill>
                  <a:srgbClr val="676767"/>
                </a:solidFill>
                <a:latin typeface="Arial"/>
                <a:cs typeface="Arial"/>
              </a:rPr>
              <a:t>³</a:t>
            </a:r>
            <a:r>
              <a:rPr sz="2329" spc="429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2329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 rot="1200000">
            <a:off x="8862208" y="4281425"/>
            <a:ext cx="49116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847" i="1" spc="-11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o</a:t>
            </a:r>
            <a:r>
              <a:rPr sz="847" i="1" spc="5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847" i="1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h</a:t>
            </a:r>
            <a:r>
              <a:rPr sz="847" i="1" spc="5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r>
              <a:rPr sz="847" i="1" spc="5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endParaRPr sz="847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862598" y="3401347"/>
            <a:ext cx="279699" cy="372688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2329" spc="-609" dirty="0">
                <a:solidFill>
                  <a:srgbClr val="676767"/>
                </a:solidFill>
                <a:latin typeface="Arial"/>
                <a:cs typeface="Arial"/>
              </a:rPr>
              <a:t>¦</a:t>
            </a:r>
            <a:r>
              <a:rPr sz="2329" spc="429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2329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136384" y="5518649"/>
            <a:ext cx="279699" cy="372688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2329" spc="-1562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29" spc="1339" dirty="0">
                <a:solidFill>
                  <a:srgbClr val="676767"/>
                </a:solidFill>
                <a:latin typeface="Arial"/>
                <a:cs typeface="Arial"/>
              </a:rPr>
              <a:t>Ì</a:t>
            </a:r>
            <a:endParaRPr sz="2329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 rot="2700000">
            <a:off x="8050254" y="4595484"/>
            <a:ext cx="67349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1271" b="1" spc="-39" baseline="3472" dirty="0">
                <a:latin typeface="Arial"/>
                <a:cs typeface="Arial"/>
              </a:rPr>
              <a:t>F</a:t>
            </a:r>
            <a:r>
              <a:rPr sz="1271" b="1" spc="-47" baseline="3472" dirty="0">
                <a:latin typeface="Arial"/>
                <a:cs typeface="Arial"/>
              </a:rPr>
              <a:t>a</a:t>
            </a:r>
            <a:r>
              <a:rPr sz="1271" b="1" baseline="3472" dirty="0">
                <a:latin typeface="Arial"/>
                <a:cs typeface="Arial"/>
              </a:rPr>
              <a:t>u</a:t>
            </a:r>
            <a:r>
              <a:rPr sz="1271" b="1" spc="-39" baseline="3472" dirty="0">
                <a:latin typeface="Arial"/>
                <a:cs typeface="Arial"/>
              </a:rPr>
              <a:t>l</a:t>
            </a:r>
            <a:r>
              <a:rPr sz="1271" b="1" spc="-7" baseline="3472" dirty="0">
                <a:latin typeface="Arial"/>
                <a:cs typeface="Arial"/>
              </a:rPr>
              <a:t>t</a:t>
            </a:r>
            <a:r>
              <a:rPr sz="1271" b="1" baseline="3472" dirty="0">
                <a:latin typeface="Arial"/>
                <a:cs typeface="Arial"/>
              </a:rPr>
              <a:t>     </a:t>
            </a:r>
            <a:r>
              <a:rPr sz="847" b="1" spc="-26" dirty="0">
                <a:latin typeface="Arial"/>
                <a:cs typeface="Arial"/>
              </a:rPr>
              <a:t>Z</a:t>
            </a:r>
            <a:r>
              <a:rPr sz="847" b="1" dirty="0">
                <a:latin typeface="Arial"/>
                <a:cs typeface="Arial"/>
              </a:rPr>
              <a:t>o</a:t>
            </a:r>
            <a:r>
              <a:rPr sz="847" b="1" spc="-26" dirty="0">
                <a:latin typeface="Arial"/>
                <a:cs typeface="Arial"/>
              </a:rPr>
              <a:t>n</a:t>
            </a:r>
            <a:r>
              <a:rPr sz="847" b="1" spc="-5" dirty="0">
                <a:latin typeface="Arial"/>
                <a:cs typeface="Arial"/>
              </a:rPr>
              <a:t>e</a:t>
            </a:r>
            <a:endParaRPr sz="847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 rot="60000">
            <a:off x="9362466" y="4347129"/>
            <a:ext cx="300060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1271" i="1" spc="-32" baseline="3472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847" i="1" spc="-32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n</a:t>
            </a:r>
            <a:r>
              <a:rPr sz="847" i="1" spc="-32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endParaRPr sz="847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 rot="120000">
            <a:off x="8053622" y="2234152"/>
            <a:ext cx="46560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847" i="1" spc="-16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q</a:t>
            </a:r>
            <a:r>
              <a:rPr sz="847" i="1" spc="5" dirty="0">
                <a:solidFill>
                  <a:srgbClr val="002672"/>
                </a:solidFill>
                <a:latin typeface="Arial"/>
                <a:cs typeface="Arial"/>
              </a:rPr>
              <a:t>ue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d</a:t>
            </a:r>
            <a:r>
              <a:rPr sz="847" i="1" spc="5" dirty="0">
                <a:solidFill>
                  <a:srgbClr val="002672"/>
                </a:solidFill>
                <a:latin typeface="Arial"/>
                <a:cs typeface="Arial"/>
              </a:rPr>
              <a:t>u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t</a:t>
            </a:r>
            <a:endParaRPr sz="847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 rot="2280000">
            <a:off x="7296504" y="2176414"/>
            <a:ext cx="27138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847" i="1" spc="-16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i</a:t>
            </a:r>
            <a:r>
              <a:rPr sz="847" i="1" dirty="0">
                <a:solidFill>
                  <a:srgbClr val="002672"/>
                </a:solidFill>
                <a:latin typeface="Arial"/>
                <a:cs typeface="Arial"/>
              </a:rPr>
              <a:t>v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endParaRPr sz="847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 rot="3120000">
            <a:off x="6679470" y="1563433"/>
            <a:ext cx="45187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1271" i="1" spc="-32" baseline="3472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1271" i="1" spc="-47" baseline="3472" dirty="0">
                <a:solidFill>
                  <a:srgbClr val="002672"/>
                </a:solidFill>
                <a:latin typeface="Arial"/>
                <a:cs typeface="Arial"/>
              </a:rPr>
              <a:t>o</a:t>
            </a:r>
            <a:r>
              <a:rPr sz="1271" i="1" spc="-7" baseline="3472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r>
              <a:rPr sz="847" i="1" spc="-32" dirty="0">
                <a:solidFill>
                  <a:srgbClr val="002672"/>
                </a:solidFill>
                <a:latin typeface="Arial"/>
                <a:cs typeface="Arial"/>
              </a:rPr>
              <a:t>o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ado</a:t>
            </a:r>
            <a:endParaRPr sz="847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482681" y="3730562"/>
            <a:ext cx="139849" cy="20914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1271" spc="249" dirty="0">
                <a:latin typeface="Arial"/>
                <a:cs typeface="Arial"/>
              </a:rPr>
              <a:t>k</a:t>
            </a:r>
            <a:endParaRPr sz="1271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921588" y="4372853"/>
            <a:ext cx="139849" cy="20914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1271" spc="249" dirty="0">
                <a:latin typeface="Arial"/>
                <a:cs typeface="Arial"/>
              </a:rPr>
              <a:t>k</a:t>
            </a:r>
            <a:endParaRPr sz="1271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612221" y="5576746"/>
            <a:ext cx="139849" cy="20914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1271" spc="249" dirty="0">
                <a:latin typeface="Arial"/>
                <a:cs typeface="Arial"/>
              </a:rPr>
              <a:t>k</a:t>
            </a:r>
            <a:endParaRPr sz="1271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 rot="2940000">
            <a:off x="5053548" y="2009683"/>
            <a:ext cx="49247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1271" i="1" spc="-32" baseline="3472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1271" i="1" spc="-47" baseline="3472" dirty="0">
                <a:solidFill>
                  <a:srgbClr val="002672"/>
                </a:solidFill>
                <a:latin typeface="Arial"/>
                <a:cs typeface="Arial"/>
              </a:rPr>
              <a:t>o</a:t>
            </a:r>
            <a:r>
              <a:rPr sz="1271" i="1" spc="-7" baseline="3472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1271" i="1" spc="-16" baseline="3472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847" i="1" spc="-32" dirty="0">
                <a:solidFill>
                  <a:srgbClr val="002672"/>
                </a:solidFill>
                <a:latin typeface="Arial"/>
                <a:cs typeface="Arial"/>
              </a:rPr>
              <a:t>h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847" i="1" spc="-32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la</a:t>
            </a:r>
            <a:endParaRPr sz="847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 rot="4200000">
            <a:off x="5658404" y="3145580"/>
            <a:ext cx="560278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1271" i="1" spc="-32" baseline="3472" dirty="0">
                <a:solidFill>
                  <a:srgbClr val="002672"/>
                </a:solidFill>
                <a:latin typeface="Arial"/>
                <a:cs typeface="Arial"/>
              </a:rPr>
              <a:t>St</a:t>
            </a:r>
            <a:r>
              <a:rPr sz="1271" i="1" baseline="3472" dirty="0">
                <a:solidFill>
                  <a:srgbClr val="002672"/>
                </a:solidFill>
                <a:latin typeface="Arial"/>
                <a:cs typeface="Arial"/>
              </a:rPr>
              <a:t>o</a:t>
            </a:r>
            <a:r>
              <a:rPr sz="1271" i="1" spc="-23" baseline="3472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r>
              <a:rPr sz="847" i="1" spc="-11" dirty="0">
                <a:solidFill>
                  <a:srgbClr val="002672"/>
                </a:solidFill>
                <a:latin typeface="Arial"/>
                <a:cs typeface="Arial"/>
              </a:rPr>
              <a:t>m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w</a:t>
            </a:r>
            <a:r>
              <a:rPr sz="847" i="1" spc="-26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847" i="1" spc="5" dirty="0">
                <a:solidFill>
                  <a:srgbClr val="002672"/>
                </a:solidFill>
                <a:latin typeface="Arial"/>
                <a:cs typeface="Arial"/>
              </a:rPr>
              <a:t>t</a:t>
            </a:r>
            <a:r>
              <a:rPr sz="847" i="1" spc="-26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endParaRPr sz="847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 rot="3420000">
            <a:off x="6007377" y="3811868"/>
            <a:ext cx="416036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847" i="1" spc="-16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h</a:t>
            </a:r>
            <a:r>
              <a:rPr sz="847" i="1" spc="5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n</a:t>
            </a:r>
            <a:r>
              <a:rPr sz="847" i="1" spc="5" dirty="0">
                <a:solidFill>
                  <a:srgbClr val="002672"/>
                </a:solidFill>
                <a:latin typeface="Arial"/>
                <a:cs typeface="Arial"/>
              </a:rPr>
              <a:t>ne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endParaRPr sz="847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 rot="4260000">
            <a:off x="5665248" y="2698661"/>
            <a:ext cx="30887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847" i="1" spc="-42" dirty="0">
                <a:solidFill>
                  <a:srgbClr val="002672"/>
                </a:solidFill>
                <a:latin typeface="Arial"/>
                <a:cs typeface="Arial"/>
              </a:rPr>
              <a:t>V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847" i="1" spc="5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l</a:t>
            </a:r>
            <a:r>
              <a:rPr sz="847" i="1" spc="5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y</a:t>
            </a:r>
            <a:endParaRPr sz="847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 rot="2820000">
            <a:off x="2423098" y="1189340"/>
            <a:ext cx="828540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1271" i="1" spc="-39" baseline="3472" dirty="0">
                <a:solidFill>
                  <a:srgbClr val="002672"/>
                </a:solidFill>
                <a:latin typeface="Arial"/>
                <a:cs typeface="Arial"/>
              </a:rPr>
              <a:t>W</a:t>
            </a:r>
            <a:r>
              <a:rPr sz="1271" i="1" baseline="3472" dirty="0">
                <a:solidFill>
                  <a:srgbClr val="002672"/>
                </a:solidFill>
                <a:latin typeface="Arial"/>
                <a:cs typeface="Arial"/>
              </a:rPr>
              <a:t>h</a:t>
            </a:r>
            <a:r>
              <a:rPr sz="1271" i="1" spc="-39" baseline="3472" dirty="0">
                <a:solidFill>
                  <a:srgbClr val="002672"/>
                </a:solidFill>
                <a:latin typeface="Arial"/>
                <a:cs typeface="Arial"/>
              </a:rPr>
              <a:t>i</a:t>
            </a:r>
            <a:r>
              <a:rPr sz="1271" i="1" spc="-32" baseline="3472" dirty="0">
                <a:solidFill>
                  <a:srgbClr val="002672"/>
                </a:solidFill>
                <a:latin typeface="Arial"/>
                <a:cs typeface="Arial"/>
              </a:rPr>
              <a:t>t</a:t>
            </a:r>
            <a:r>
              <a:rPr sz="1271" i="1" baseline="3472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1271" i="1" spc="-32" baseline="3472" dirty="0">
                <a:solidFill>
                  <a:srgbClr val="002672"/>
                </a:solidFill>
                <a:latin typeface="Arial"/>
                <a:cs typeface="Arial"/>
              </a:rPr>
              <a:t>w</a:t>
            </a:r>
            <a:r>
              <a:rPr sz="1271" i="1" baseline="3472" dirty="0">
                <a:solidFill>
                  <a:srgbClr val="002672"/>
                </a:solidFill>
                <a:latin typeface="Arial"/>
                <a:cs typeface="Arial"/>
              </a:rPr>
              <a:t>a</a:t>
            </a:r>
            <a:r>
              <a:rPr sz="1271" i="1" spc="-32" baseline="3472" dirty="0">
                <a:solidFill>
                  <a:srgbClr val="002672"/>
                </a:solidFill>
                <a:latin typeface="Arial"/>
                <a:cs typeface="Arial"/>
              </a:rPr>
              <a:t>t</a:t>
            </a:r>
            <a:r>
              <a:rPr sz="1271" i="1" spc="-39" baseline="3472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r>
              <a:rPr sz="847" i="1" spc="5" dirty="0">
                <a:solidFill>
                  <a:srgbClr val="002672"/>
                </a:solidFill>
                <a:latin typeface="Arial"/>
                <a:cs typeface="Arial"/>
              </a:rPr>
              <a:t> </a:t>
            </a:r>
            <a:r>
              <a:rPr sz="847" i="1" spc="-21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r>
              <a:rPr sz="847" i="1" spc="-26" dirty="0">
                <a:solidFill>
                  <a:srgbClr val="002672"/>
                </a:solidFill>
                <a:latin typeface="Arial"/>
                <a:cs typeface="Arial"/>
              </a:rPr>
              <a:t>i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v</a:t>
            </a:r>
            <a:r>
              <a:rPr sz="847" i="1" dirty="0">
                <a:solidFill>
                  <a:srgbClr val="002672"/>
                </a:solidFill>
                <a:latin typeface="Arial"/>
                <a:cs typeface="Arial"/>
              </a:rPr>
              <a:t>e</a:t>
            </a:r>
            <a:r>
              <a:rPr sz="847" i="1" spc="-5" dirty="0">
                <a:solidFill>
                  <a:srgbClr val="002672"/>
                </a:solidFill>
                <a:latin typeface="Arial"/>
                <a:cs typeface="Arial"/>
              </a:rPr>
              <a:t>r</a:t>
            </a:r>
            <a:endParaRPr sz="847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 rot="3360000">
            <a:off x="2433643" y="676625"/>
            <a:ext cx="145591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847" spc="-5" dirty="0">
                <a:latin typeface="Arial"/>
                <a:cs typeface="Arial"/>
              </a:rPr>
              <a:t>er</a:t>
            </a:r>
            <a:endParaRPr sz="847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 rot="540000">
            <a:off x="3141725" y="1629670"/>
            <a:ext cx="98944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36"/>
              </a:lnSpc>
            </a:pPr>
            <a:r>
              <a:rPr sz="1271" i="1" spc="-23" baseline="3472" dirty="0">
                <a:solidFill>
                  <a:srgbClr val="002672"/>
                </a:solidFill>
                <a:latin typeface="Arial"/>
                <a:cs typeface="Arial"/>
              </a:rPr>
              <a:t>Stormwater</a:t>
            </a:r>
            <a:r>
              <a:rPr sz="1271" i="1" spc="-47" baseline="3472" dirty="0">
                <a:solidFill>
                  <a:srgbClr val="002672"/>
                </a:solidFill>
                <a:latin typeface="Arial"/>
                <a:cs typeface="Arial"/>
              </a:rPr>
              <a:t> </a:t>
            </a:r>
            <a:r>
              <a:rPr sz="1271" i="1" spc="-16" baseline="3472" dirty="0">
                <a:solidFill>
                  <a:srgbClr val="002672"/>
                </a:solidFill>
                <a:latin typeface="Arial"/>
                <a:cs typeface="Arial"/>
              </a:rPr>
              <a:t>C</a:t>
            </a:r>
            <a:r>
              <a:rPr sz="847" i="1" spc="-11" dirty="0">
                <a:solidFill>
                  <a:srgbClr val="002672"/>
                </a:solidFill>
                <a:latin typeface="Arial"/>
                <a:cs typeface="Arial"/>
              </a:rPr>
              <a:t>hannel</a:t>
            </a:r>
            <a:endParaRPr sz="847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129297" y="3556272"/>
            <a:ext cx="265579" cy="164974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53" b="1" spc="21" dirty="0">
                <a:solidFill>
                  <a:srgbClr val="267200"/>
                </a:solidFill>
                <a:latin typeface="Arial"/>
                <a:cs typeface="Arial"/>
              </a:rPr>
              <a:t>T</a:t>
            </a:r>
            <a:r>
              <a:rPr sz="953" b="1" spc="16" dirty="0">
                <a:solidFill>
                  <a:srgbClr val="267200"/>
                </a:solidFill>
                <a:latin typeface="Arial"/>
                <a:cs typeface="Arial"/>
              </a:rPr>
              <a:t>E</a:t>
            </a:r>
            <a:r>
              <a:rPr sz="953" b="1" spc="21" dirty="0">
                <a:solidFill>
                  <a:srgbClr val="267200"/>
                </a:solidFill>
                <a:latin typeface="Arial"/>
                <a:cs typeface="Arial"/>
              </a:rPr>
              <a:t>L</a:t>
            </a:r>
            <a:endParaRPr sz="953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755384" y="4743381"/>
            <a:ext cx="545277" cy="343593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3447" marR="5379">
              <a:lnSpc>
                <a:spcPct val="113300"/>
              </a:lnSpc>
              <a:spcBef>
                <a:spcPts val="95"/>
              </a:spcBef>
            </a:pPr>
            <a:r>
              <a:rPr sz="953" b="1" spc="42" dirty="0">
                <a:solidFill>
                  <a:srgbClr val="267200"/>
                </a:solidFill>
                <a:latin typeface="Arial"/>
                <a:cs typeface="Arial"/>
              </a:rPr>
              <a:t>M</a:t>
            </a:r>
            <a:r>
              <a:rPr sz="953" b="1" spc="26" dirty="0">
                <a:solidFill>
                  <a:srgbClr val="267200"/>
                </a:solidFill>
                <a:latin typeface="Arial"/>
                <a:cs typeface="Arial"/>
              </a:rPr>
              <a:t>a</a:t>
            </a:r>
            <a:r>
              <a:rPr sz="953" b="1" spc="5" dirty="0">
                <a:solidFill>
                  <a:srgbClr val="267200"/>
                </a:solidFill>
                <a:latin typeface="Arial"/>
                <a:cs typeface="Arial"/>
              </a:rPr>
              <a:t>r</a:t>
            </a:r>
            <a:r>
              <a:rPr sz="953" b="1" spc="32" dirty="0">
                <a:solidFill>
                  <a:srgbClr val="267200"/>
                </a:solidFill>
                <a:latin typeface="Arial"/>
                <a:cs typeface="Arial"/>
              </a:rPr>
              <a:t>t</a:t>
            </a:r>
            <a:r>
              <a:rPr sz="953" b="1" spc="16" dirty="0">
                <a:solidFill>
                  <a:srgbClr val="267200"/>
                </a:solidFill>
                <a:latin typeface="Arial"/>
                <a:cs typeface="Arial"/>
              </a:rPr>
              <a:t>in</a:t>
            </a:r>
            <a:r>
              <a:rPr sz="953" b="1" spc="26" dirty="0">
                <a:solidFill>
                  <a:srgbClr val="267200"/>
                </a:solidFill>
                <a:latin typeface="Arial"/>
                <a:cs typeface="Arial"/>
              </a:rPr>
              <a:t>e</a:t>
            </a:r>
            <a:r>
              <a:rPr sz="953" b="1" spc="11" dirty="0">
                <a:solidFill>
                  <a:srgbClr val="267200"/>
                </a:solidFill>
                <a:latin typeface="Arial"/>
                <a:cs typeface="Arial"/>
              </a:rPr>
              <a:t>z  </a:t>
            </a:r>
            <a:r>
              <a:rPr sz="953" b="1" spc="26" dirty="0">
                <a:solidFill>
                  <a:srgbClr val="267200"/>
                </a:solidFill>
                <a:latin typeface="Arial"/>
                <a:cs typeface="Arial"/>
              </a:rPr>
              <a:t>Canyon</a:t>
            </a:r>
            <a:endParaRPr sz="953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329475" y="1706860"/>
            <a:ext cx="498886" cy="309209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R="5379" algn="r">
              <a:lnSpc>
                <a:spcPts val="1249"/>
              </a:lnSpc>
              <a:spcBef>
                <a:spcPts val="111"/>
              </a:spcBef>
            </a:pPr>
            <a:r>
              <a:rPr sz="1059" spc="-360" dirty="0">
                <a:latin typeface="Arial"/>
                <a:cs typeface="Arial"/>
              </a:rPr>
              <a:t>)</a:t>
            </a:r>
            <a:r>
              <a:rPr sz="1059" spc="371" dirty="0">
                <a:solidFill>
                  <a:srgbClr val="C500FF"/>
                </a:solidFill>
                <a:latin typeface="Arial"/>
                <a:cs typeface="Arial"/>
              </a:rPr>
              <a:t>"</a:t>
            </a:r>
            <a:endParaRPr sz="1059">
              <a:latin typeface="Arial"/>
              <a:cs typeface="Arial"/>
            </a:endParaRPr>
          </a:p>
          <a:p>
            <a:pPr>
              <a:lnSpc>
                <a:spcPts val="1122"/>
              </a:lnSpc>
            </a:pPr>
            <a:r>
              <a:rPr sz="953" b="1" spc="32" dirty="0">
                <a:solidFill>
                  <a:srgbClr val="8400A7"/>
                </a:solidFill>
                <a:latin typeface="Arial"/>
                <a:cs typeface="Arial"/>
              </a:rPr>
              <a:t>WRP</a:t>
            </a:r>
            <a:r>
              <a:rPr sz="953" b="1" spc="-79" dirty="0">
                <a:solidFill>
                  <a:srgbClr val="8400A7"/>
                </a:solidFill>
                <a:latin typeface="Arial"/>
                <a:cs typeface="Arial"/>
              </a:rPr>
              <a:t> </a:t>
            </a:r>
            <a:r>
              <a:rPr sz="953" b="1" spc="21" dirty="0">
                <a:solidFill>
                  <a:srgbClr val="8400A7"/>
                </a:solidFill>
                <a:latin typeface="Arial"/>
                <a:cs typeface="Arial"/>
              </a:rPr>
              <a:t>10</a:t>
            </a:r>
            <a:endParaRPr sz="953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138979" y="1251770"/>
            <a:ext cx="429634" cy="164974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53" b="1" spc="32" dirty="0">
                <a:solidFill>
                  <a:srgbClr val="8400A7"/>
                </a:solidFill>
                <a:latin typeface="Arial"/>
                <a:cs typeface="Arial"/>
              </a:rPr>
              <a:t>WRP</a:t>
            </a:r>
            <a:r>
              <a:rPr sz="953" b="1" spc="-58" dirty="0">
                <a:solidFill>
                  <a:srgbClr val="8400A7"/>
                </a:solidFill>
                <a:latin typeface="Arial"/>
                <a:cs typeface="Arial"/>
              </a:rPr>
              <a:t> </a:t>
            </a:r>
            <a:r>
              <a:rPr sz="953" b="1" spc="21" dirty="0">
                <a:solidFill>
                  <a:srgbClr val="8400A7"/>
                </a:solidFill>
                <a:latin typeface="Arial"/>
                <a:cs typeface="Arial"/>
              </a:rPr>
              <a:t>7</a:t>
            </a:r>
            <a:endParaRPr sz="953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 rot="20400000">
            <a:off x="4636339" y="2816741"/>
            <a:ext cx="140431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11" dirty="0">
                <a:latin typeface="Arial"/>
                <a:cs typeface="Arial"/>
              </a:rPr>
              <a:t>4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 rot="19320000">
            <a:off x="4501111" y="2653912"/>
            <a:ext cx="140930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16" dirty="0">
                <a:latin typeface="Arial"/>
                <a:cs typeface="Arial"/>
              </a:rPr>
              <a:t>3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 rot="18420000">
            <a:off x="4404849" y="2537274"/>
            <a:ext cx="140930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16" dirty="0">
                <a:latin typeface="Arial"/>
                <a:cs typeface="Arial"/>
              </a:rPr>
              <a:t>2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 rot="19500000">
            <a:off x="4269842" y="2378619"/>
            <a:ext cx="140930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1" dirty="0">
                <a:latin typeface="Arial"/>
                <a:cs typeface="Arial"/>
              </a:rPr>
              <a:t>1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 rot="17460000">
            <a:off x="4810006" y="3526548"/>
            <a:ext cx="14143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1" dirty="0">
                <a:latin typeface="Arial"/>
                <a:cs typeface="Arial"/>
              </a:rPr>
              <a:t>8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 rot="4800000">
            <a:off x="4917637" y="3555527"/>
            <a:ext cx="14143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6" dirty="0">
                <a:latin typeface="Arial"/>
                <a:cs typeface="Arial"/>
              </a:rPr>
              <a:t>7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015087" y="3557609"/>
            <a:ext cx="120712" cy="132454"/>
          </a:xfrm>
          <a:prstGeom prst="rect">
            <a:avLst/>
          </a:prstGeom>
        </p:spPr>
        <p:txBody>
          <a:bodyPr vert="vert270" wrap="square" lIns="0" tIns="4706" rIns="0" bIns="0" rtlCol="0">
            <a:spAutoFit/>
          </a:bodyPr>
          <a:lstStyle/>
          <a:p>
            <a:pPr marL="13447">
              <a:spcBef>
                <a:spcPts val="37"/>
              </a:spcBef>
            </a:pPr>
            <a:r>
              <a:rPr sz="741" b="1" spc="-21" dirty="0">
                <a:latin typeface="Arial"/>
                <a:cs typeface="Arial"/>
              </a:rPr>
              <a:t>6</a:t>
            </a:r>
            <a:r>
              <a:rPr sz="741" b="1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 rot="3240000">
            <a:off x="5912952" y="4203262"/>
            <a:ext cx="140431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16" dirty="0">
                <a:latin typeface="Arial"/>
                <a:cs typeface="Arial"/>
              </a:rPr>
              <a:t>4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 rot="16380000">
            <a:off x="5792542" y="4349611"/>
            <a:ext cx="140930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16" dirty="0">
                <a:latin typeface="Arial"/>
                <a:cs typeface="Arial"/>
              </a:rPr>
              <a:t>3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 rot="2880000">
            <a:off x="5500879" y="4426677"/>
            <a:ext cx="140930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1" dirty="0">
                <a:latin typeface="Arial"/>
                <a:cs typeface="Arial"/>
              </a:rPr>
              <a:t>2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 rot="16740000">
            <a:off x="5370396" y="1993085"/>
            <a:ext cx="140431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16" dirty="0">
                <a:latin typeface="Arial"/>
                <a:cs typeface="Arial"/>
              </a:rPr>
              <a:t>1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 rot="17640000">
            <a:off x="5485512" y="2040219"/>
            <a:ext cx="108413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 rot="17460000">
            <a:off x="5204123" y="1622243"/>
            <a:ext cx="108413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4</a:t>
            </a:r>
            <a:endParaRPr sz="741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 rot="18720000">
            <a:off x="5097566" y="1560293"/>
            <a:ext cx="10808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 rot="17940000">
            <a:off x="5699410" y="2260484"/>
            <a:ext cx="14143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1" dirty="0">
                <a:latin typeface="Arial"/>
                <a:cs typeface="Arial"/>
              </a:rPr>
              <a:t>2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 rot="19500000">
            <a:off x="6174059" y="2623883"/>
            <a:ext cx="140930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16" dirty="0">
                <a:latin typeface="Arial"/>
                <a:cs typeface="Arial"/>
              </a:rPr>
              <a:t>1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 rot="20040000">
            <a:off x="4545811" y="2020932"/>
            <a:ext cx="10808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8</a:t>
            </a:r>
            <a:endParaRPr sz="741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 rot="4440000">
            <a:off x="4743139" y="2093106"/>
            <a:ext cx="10808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4</a:t>
            </a:r>
            <a:endParaRPr sz="741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 rot="2400000">
            <a:off x="6362367" y="4291360"/>
            <a:ext cx="140930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1" dirty="0">
                <a:latin typeface="Arial"/>
                <a:cs typeface="Arial"/>
              </a:rPr>
              <a:t>5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 rot="20580000">
            <a:off x="5059885" y="2677541"/>
            <a:ext cx="14143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1" dirty="0">
                <a:latin typeface="Arial"/>
                <a:cs typeface="Arial"/>
              </a:rPr>
              <a:t>2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 rot="17100000">
            <a:off x="5574199" y="2483947"/>
            <a:ext cx="108413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8</a:t>
            </a:r>
            <a:endParaRPr sz="741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 rot="18600000">
            <a:off x="4057684" y="2852007"/>
            <a:ext cx="140431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16" dirty="0">
                <a:latin typeface="Arial"/>
                <a:cs typeface="Arial"/>
              </a:rPr>
              <a:t>2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 rot="20520000">
            <a:off x="4142806" y="2687397"/>
            <a:ext cx="14143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1" dirty="0">
                <a:latin typeface="Arial"/>
                <a:cs typeface="Arial"/>
              </a:rPr>
              <a:t>2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 rot="960000">
            <a:off x="5130639" y="3468292"/>
            <a:ext cx="14143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6" dirty="0">
                <a:latin typeface="Arial"/>
                <a:cs typeface="Arial"/>
              </a:rPr>
              <a:t>3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6436512" y="3674163"/>
            <a:ext cx="132454" cy="118758"/>
          </a:xfrm>
          <a:prstGeom prst="rect">
            <a:avLst/>
          </a:prstGeom>
        </p:spPr>
        <p:txBody>
          <a:bodyPr vert="horz" wrap="square" lIns="0" tIns="4706" rIns="0" bIns="0" rtlCol="0">
            <a:spAutoFit/>
          </a:bodyPr>
          <a:lstStyle/>
          <a:p>
            <a:pPr marL="13447">
              <a:spcBef>
                <a:spcPts val="37"/>
              </a:spcBef>
            </a:pPr>
            <a:r>
              <a:rPr sz="741" b="1" spc="-21" dirty="0">
                <a:latin typeface="Arial"/>
                <a:cs typeface="Arial"/>
              </a:rPr>
              <a:t>2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 rot="1440000">
            <a:off x="4515594" y="1539688"/>
            <a:ext cx="10808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4</a:t>
            </a:r>
            <a:endParaRPr sz="741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 rot="2220000">
            <a:off x="4425094" y="1692065"/>
            <a:ext cx="108413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 rot="2100000">
            <a:off x="4711289" y="1419234"/>
            <a:ext cx="124854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6" dirty="0">
                <a:latin typeface="Arial"/>
                <a:cs typeface="Arial"/>
              </a:rPr>
              <a:t>-</a:t>
            </a:r>
            <a:r>
              <a:rPr sz="741" b="1" spc="-5" dirty="0">
                <a:latin typeface="Arial"/>
                <a:cs typeface="Arial"/>
              </a:rPr>
              <a:t>4</a:t>
            </a:r>
            <a:endParaRPr sz="741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 rot="20040000">
            <a:off x="4620014" y="3260278"/>
            <a:ext cx="140431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16" dirty="0">
                <a:latin typeface="Arial"/>
                <a:cs typeface="Arial"/>
              </a:rPr>
              <a:t>9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 rot="17400000">
            <a:off x="6678374" y="3891762"/>
            <a:ext cx="14143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6" dirty="0">
                <a:latin typeface="Arial"/>
                <a:cs typeface="Arial"/>
              </a:rPr>
              <a:t>4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 rot="17640000">
            <a:off x="6550112" y="3340964"/>
            <a:ext cx="14143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6" dirty="0">
                <a:latin typeface="Arial"/>
                <a:cs typeface="Arial"/>
              </a:rPr>
              <a:t>2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 rot="17640000">
            <a:off x="6934543" y="3631342"/>
            <a:ext cx="140930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16" dirty="0">
                <a:latin typeface="Arial"/>
                <a:cs typeface="Arial"/>
              </a:rPr>
              <a:t>2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 rot="3300000">
            <a:off x="4467312" y="2122132"/>
            <a:ext cx="140930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16" dirty="0">
                <a:latin typeface="Arial"/>
                <a:cs typeface="Arial"/>
              </a:rPr>
              <a:t>1</a:t>
            </a: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 rot="2520000">
            <a:off x="5582456" y="2116834"/>
            <a:ext cx="108413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8</a:t>
            </a:r>
            <a:endParaRPr sz="741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 rot="1080000">
            <a:off x="4457499" y="1916099"/>
            <a:ext cx="10808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5" dirty="0">
                <a:latin typeface="Arial"/>
                <a:cs typeface="Arial"/>
              </a:rPr>
              <a:t>0</a:t>
            </a:r>
            <a:endParaRPr sz="741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 rot="20100000">
            <a:off x="4591415" y="1178950"/>
            <a:ext cx="124854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6"/>
              </a:lnSpc>
            </a:pPr>
            <a:r>
              <a:rPr sz="741" b="1" spc="-26" dirty="0">
                <a:latin typeface="Arial"/>
                <a:cs typeface="Arial"/>
              </a:rPr>
              <a:t>-</a:t>
            </a:r>
            <a:r>
              <a:rPr sz="741" b="1" spc="-5" dirty="0">
                <a:latin typeface="Arial"/>
                <a:cs typeface="Arial"/>
              </a:rPr>
              <a:t>8</a:t>
            </a:r>
            <a:endParaRPr sz="741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5578335" y="3443306"/>
            <a:ext cx="541915" cy="177122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900" b="1" spc="32" dirty="0">
                <a:solidFill>
                  <a:srgbClr val="8400A7"/>
                </a:solidFill>
                <a:latin typeface="Arial"/>
                <a:cs typeface="Arial"/>
              </a:rPr>
              <a:t>WRP </a:t>
            </a:r>
            <a:r>
              <a:rPr sz="900" b="1" spc="21" dirty="0">
                <a:solidFill>
                  <a:srgbClr val="8400A7"/>
                </a:solidFill>
                <a:latin typeface="Arial"/>
                <a:cs typeface="Arial"/>
              </a:rPr>
              <a:t>4</a:t>
            </a:r>
            <a:r>
              <a:rPr sz="900" b="1" spc="-37" dirty="0">
                <a:solidFill>
                  <a:srgbClr val="8400A7"/>
                </a:solidFill>
                <a:latin typeface="Arial"/>
                <a:cs typeface="Arial"/>
              </a:rPr>
              <a:t> </a:t>
            </a:r>
            <a:r>
              <a:rPr sz="1588" spc="7" baseline="2777" dirty="0">
                <a:solidFill>
                  <a:srgbClr val="C500FF"/>
                </a:solidFill>
                <a:latin typeface="Arial"/>
                <a:cs typeface="Arial"/>
              </a:rPr>
              <a:t>"</a:t>
            </a:r>
            <a:r>
              <a:rPr sz="1588" spc="7" baseline="2777" dirty="0">
                <a:latin typeface="Arial"/>
                <a:cs typeface="Arial"/>
              </a:rPr>
              <a:t>)</a:t>
            </a:r>
            <a:endParaRPr sz="1588" baseline="2777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7500703" y="4321211"/>
            <a:ext cx="585619" cy="177122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40340">
              <a:spcBef>
                <a:spcPts val="111"/>
              </a:spcBef>
            </a:pPr>
            <a:r>
              <a:rPr sz="900" b="1" spc="32" dirty="0">
                <a:solidFill>
                  <a:srgbClr val="8400A7"/>
                </a:solidFill>
                <a:latin typeface="Arial"/>
                <a:cs typeface="Arial"/>
              </a:rPr>
              <a:t>WRP </a:t>
            </a:r>
            <a:r>
              <a:rPr sz="900" b="1" spc="21" dirty="0">
                <a:solidFill>
                  <a:srgbClr val="8400A7"/>
                </a:solidFill>
                <a:latin typeface="Arial"/>
                <a:cs typeface="Arial"/>
              </a:rPr>
              <a:t>2</a:t>
            </a:r>
            <a:r>
              <a:rPr sz="900" b="1" spc="-95" dirty="0">
                <a:solidFill>
                  <a:srgbClr val="8400A7"/>
                </a:solidFill>
                <a:latin typeface="Arial"/>
                <a:cs typeface="Arial"/>
              </a:rPr>
              <a:t> </a:t>
            </a:r>
            <a:r>
              <a:rPr sz="1588" spc="7" baseline="16666" dirty="0">
                <a:solidFill>
                  <a:srgbClr val="C500FF"/>
                </a:solidFill>
                <a:latin typeface="Arial"/>
                <a:cs typeface="Arial"/>
              </a:rPr>
              <a:t>"</a:t>
            </a:r>
            <a:r>
              <a:rPr sz="1588" spc="7" baseline="16666" dirty="0">
                <a:latin typeface="Arial"/>
                <a:cs typeface="Arial"/>
              </a:rPr>
              <a:t>)</a:t>
            </a:r>
            <a:endParaRPr sz="1588" baseline="16666">
              <a:latin typeface="Arial"/>
              <a:cs typeface="Arial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2471025" y="677795"/>
            <a:ext cx="7381091" cy="6197077"/>
          </a:xfrm>
          <a:custGeom>
            <a:avLst/>
            <a:gdLst/>
            <a:ahLst/>
            <a:cxnLst/>
            <a:rect l="l" t="t" r="r" b="b"/>
            <a:pathLst>
              <a:path w="6971030" h="5852795">
                <a:moveTo>
                  <a:pt x="0" y="5852704"/>
                </a:moveTo>
                <a:lnTo>
                  <a:pt x="0" y="0"/>
                </a:lnTo>
                <a:lnTo>
                  <a:pt x="6970692" y="0"/>
                </a:lnTo>
                <a:lnTo>
                  <a:pt x="6970692" y="5852704"/>
                </a:lnTo>
                <a:lnTo>
                  <a:pt x="0" y="5852704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6" name="object 96"/>
          <p:cNvSpPr/>
          <p:nvPr/>
        </p:nvSpPr>
        <p:spPr>
          <a:xfrm>
            <a:off x="7331272" y="6874775"/>
            <a:ext cx="0" cy="67908"/>
          </a:xfrm>
          <a:custGeom>
            <a:avLst/>
            <a:gdLst/>
            <a:ahLst/>
            <a:cxnLst/>
            <a:rect l="l" t="t" r="r" b="b"/>
            <a:pathLst>
              <a:path h="64134">
                <a:moveTo>
                  <a:pt x="0" y="0"/>
                </a:moveTo>
                <a:lnTo>
                  <a:pt x="0" y="64013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7" name="object 97"/>
          <p:cNvSpPr/>
          <p:nvPr/>
        </p:nvSpPr>
        <p:spPr>
          <a:xfrm>
            <a:off x="7269954" y="610015"/>
            <a:ext cx="0" cy="67908"/>
          </a:xfrm>
          <a:custGeom>
            <a:avLst/>
            <a:gdLst/>
            <a:ahLst/>
            <a:cxnLst/>
            <a:rect l="l" t="t" r="r" b="b"/>
            <a:pathLst>
              <a:path h="64134">
                <a:moveTo>
                  <a:pt x="0" y="64013"/>
                </a:moveTo>
                <a:lnTo>
                  <a:pt x="0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98" name="object 98"/>
          <p:cNvSpPr txBox="1"/>
          <p:nvPr/>
        </p:nvSpPr>
        <p:spPr>
          <a:xfrm>
            <a:off x="7067713" y="485868"/>
            <a:ext cx="403412" cy="111297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635" spc="-5" dirty="0">
                <a:latin typeface="Arial"/>
                <a:cs typeface="Arial"/>
              </a:rPr>
              <a:t>116°0'0"W</a:t>
            </a:r>
            <a:endParaRPr sz="635">
              <a:latin typeface="Arial"/>
              <a:cs typeface="Arial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3974926" y="6874775"/>
            <a:ext cx="0" cy="67908"/>
          </a:xfrm>
          <a:custGeom>
            <a:avLst/>
            <a:gdLst/>
            <a:ahLst/>
            <a:cxnLst/>
            <a:rect l="l" t="t" r="r" b="b"/>
            <a:pathLst>
              <a:path h="64134">
                <a:moveTo>
                  <a:pt x="0" y="0"/>
                </a:moveTo>
                <a:lnTo>
                  <a:pt x="0" y="64013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0" name="object 100"/>
          <p:cNvSpPr/>
          <p:nvPr/>
        </p:nvSpPr>
        <p:spPr>
          <a:xfrm>
            <a:off x="3932972" y="610015"/>
            <a:ext cx="0" cy="67908"/>
          </a:xfrm>
          <a:custGeom>
            <a:avLst/>
            <a:gdLst/>
            <a:ahLst/>
            <a:cxnLst/>
            <a:rect l="l" t="t" r="r" b="b"/>
            <a:pathLst>
              <a:path h="64134">
                <a:moveTo>
                  <a:pt x="0" y="64013"/>
                </a:moveTo>
                <a:lnTo>
                  <a:pt x="0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1" name="object 101"/>
          <p:cNvSpPr txBox="1"/>
          <p:nvPr/>
        </p:nvSpPr>
        <p:spPr>
          <a:xfrm>
            <a:off x="3709754" y="485868"/>
            <a:ext cx="448459" cy="111297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>
              <a:spcBef>
                <a:spcPts val="106"/>
              </a:spcBef>
            </a:pPr>
            <a:r>
              <a:rPr sz="635" spc="-5" dirty="0">
                <a:latin typeface="Arial"/>
                <a:cs typeface="Arial"/>
              </a:rPr>
              <a:t>116°20'0"W</a:t>
            </a:r>
            <a:endParaRPr sz="635">
              <a:latin typeface="Arial"/>
              <a:cs typeface="Arial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2403253" y="2656310"/>
            <a:ext cx="67908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64007" y="0"/>
                </a:moveTo>
                <a:lnTo>
                  <a:pt x="0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3" name="object 103"/>
          <p:cNvSpPr txBox="1"/>
          <p:nvPr/>
        </p:nvSpPr>
        <p:spPr>
          <a:xfrm>
            <a:off x="2285500" y="2463523"/>
            <a:ext cx="97719" cy="385931"/>
          </a:xfrm>
          <a:prstGeom prst="rect">
            <a:avLst/>
          </a:prstGeom>
        </p:spPr>
        <p:txBody>
          <a:bodyPr vert="vert270" wrap="square" lIns="0" tIns="5379" rIns="0" bIns="0" rtlCol="0">
            <a:spAutoFit/>
          </a:bodyPr>
          <a:lstStyle/>
          <a:p>
            <a:pPr marL="13447">
              <a:spcBef>
                <a:spcPts val="42"/>
              </a:spcBef>
            </a:pPr>
            <a:r>
              <a:rPr sz="635" spc="-5" dirty="0">
                <a:latin typeface="Arial"/>
                <a:cs typeface="Arial"/>
              </a:rPr>
              <a:t>33°40'0"N</a:t>
            </a:r>
            <a:endParaRPr sz="635">
              <a:latin typeface="Arial"/>
              <a:cs typeface="Arial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9851759" y="2591758"/>
            <a:ext cx="67908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5" name="object 105"/>
          <p:cNvSpPr/>
          <p:nvPr/>
        </p:nvSpPr>
        <p:spPr>
          <a:xfrm>
            <a:off x="2403253" y="6655299"/>
            <a:ext cx="67908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64007" y="0"/>
                </a:moveTo>
                <a:lnTo>
                  <a:pt x="0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6" name="object 106"/>
          <p:cNvSpPr/>
          <p:nvPr/>
        </p:nvSpPr>
        <p:spPr>
          <a:xfrm>
            <a:off x="9851759" y="6590747"/>
            <a:ext cx="67908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4007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7" name="object 107"/>
          <p:cNvSpPr/>
          <p:nvPr/>
        </p:nvSpPr>
        <p:spPr>
          <a:xfrm>
            <a:off x="7289318" y="2572392"/>
            <a:ext cx="0" cy="87406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3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8" name="object 108"/>
          <p:cNvSpPr/>
          <p:nvPr/>
        </p:nvSpPr>
        <p:spPr>
          <a:xfrm>
            <a:off x="7247364" y="2614351"/>
            <a:ext cx="42358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09" name="object 109"/>
          <p:cNvSpPr/>
          <p:nvPr/>
        </p:nvSpPr>
        <p:spPr>
          <a:xfrm>
            <a:off x="7289319" y="2614351"/>
            <a:ext cx="42358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0" name="object 110"/>
          <p:cNvSpPr/>
          <p:nvPr/>
        </p:nvSpPr>
        <p:spPr>
          <a:xfrm>
            <a:off x="3945881" y="2601440"/>
            <a:ext cx="0" cy="87406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3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1" name="object 111"/>
          <p:cNvSpPr/>
          <p:nvPr/>
        </p:nvSpPr>
        <p:spPr>
          <a:xfrm>
            <a:off x="3903927" y="2643400"/>
            <a:ext cx="42358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2" name="object 112"/>
          <p:cNvSpPr/>
          <p:nvPr/>
        </p:nvSpPr>
        <p:spPr>
          <a:xfrm>
            <a:off x="3945881" y="2643400"/>
            <a:ext cx="42358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3" name="object 113"/>
          <p:cNvSpPr/>
          <p:nvPr/>
        </p:nvSpPr>
        <p:spPr>
          <a:xfrm>
            <a:off x="7328045" y="6571381"/>
            <a:ext cx="0" cy="87406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3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4" name="object 114"/>
          <p:cNvSpPr/>
          <p:nvPr/>
        </p:nvSpPr>
        <p:spPr>
          <a:xfrm>
            <a:off x="7286091" y="6613340"/>
            <a:ext cx="42358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2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5" name="object 115"/>
          <p:cNvSpPr/>
          <p:nvPr/>
        </p:nvSpPr>
        <p:spPr>
          <a:xfrm>
            <a:off x="7328045" y="6613340"/>
            <a:ext cx="42358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2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6" name="object 116"/>
          <p:cNvSpPr/>
          <p:nvPr/>
        </p:nvSpPr>
        <p:spPr>
          <a:xfrm>
            <a:off x="3971699" y="6600429"/>
            <a:ext cx="0" cy="87406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3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7" name="object 117"/>
          <p:cNvSpPr/>
          <p:nvPr/>
        </p:nvSpPr>
        <p:spPr>
          <a:xfrm>
            <a:off x="3929745" y="6642389"/>
            <a:ext cx="42358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2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8" name="object 118"/>
          <p:cNvSpPr/>
          <p:nvPr/>
        </p:nvSpPr>
        <p:spPr>
          <a:xfrm>
            <a:off x="3971700" y="6642389"/>
            <a:ext cx="42358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3962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19" name="object 119"/>
          <p:cNvSpPr/>
          <p:nvPr/>
        </p:nvSpPr>
        <p:spPr>
          <a:xfrm>
            <a:off x="2471025" y="677795"/>
            <a:ext cx="7381091" cy="6197077"/>
          </a:xfrm>
          <a:custGeom>
            <a:avLst/>
            <a:gdLst/>
            <a:ahLst/>
            <a:cxnLst/>
            <a:rect l="l" t="t" r="r" b="b"/>
            <a:pathLst>
              <a:path w="6971030" h="5852795">
                <a:moveTo>
                  <a:pt x="0" y="5852704"/>
                </a:moveTo>
                <a:lnTo>
                  <a:pt x="0" y="0"/>
                </a:lnTo>
                <a:lnTo>
                  <a:pt x="6970692" y="0"/>
                </a:lnTo>
                <a:lnTo>
                  <a:pt x="6970692" y="5852704"/>
                </a:lnTo>
                <a:lnTo>
                  <a:pt x="0" y="5852704"/>
                </a:lnTo>
                <a:close/>
              </a:path>
            </a:pathLst>
          </a:custGeom>
          <a:ln w="18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0" name="object 120"/>
          <p:cNvSpPr txBox="1"/>
          <p:nvPr/>
        </p:nvSpPr>
        <p:spPr>
          <a:xfrm>
            <a:off x="2460805" y="7046117"/>
            <a:ext cx="582258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spc="-5" dirty="0">
                <a:latin typeface="Arial"/>
                <a:cs typeface="Arial"/>
              </a:rPr>
              <a:t>Produced</a:t>
            </a:r>
            <a:r>
              <a:rPr sz="741" spc="-37" dirty="0">
                <a:latin typeface="Arial"/>
                <a:cs typeface="Arial"/>
              </a:rPr>
              <a:t> </a:t>
            </a:r>
            <a:r>
              <a:rPr sz="741" spc="-5" dirty="0">
                <a:latin typeface="Arial"/>
                <a:cs typeface="Arial"/>
              </a:rPr>
              <a:t>by:</a:t>
            </a:r>
            <a:endParaRPr sz="741">
              <a:latin typeface="Arial"/>
              <a:cs typeface="Arial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9987303" y="7581618"/>
            <a:ext cx="2178424" cy="0"/>
          </a:xfrm>
          <a:custGeom>
            <a:avLst/>
            <a:gdLst/>
            <a:ahLst/>
            <a:cxnLst/>
            <a:rect l="l" t="t" r="r" b="b"/>
            <a:pathLst>
              <a:path w="2057400">
                <a:moveTo>
                  <a:pt x="0" y="0"/>
                </a:moveTo>
                <a:lnTo>
                  <a:pt x="2057375" y="0"/>
                </a:lnTo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5" name="object 125"/>
          <p:cNvSpPr/>
          <p:nvPr/>
        </p:nvSpPr>
        <p:spPr>
          <a:xfrm>
            <a:off x="6275959" y="7333093"/>
            <a:ext cx="87406" cy="87406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82303"/>
                </a:moveTo>
                <a:lnTo>
                  <a:pt x="0" y="0"/>
                </a:lnTo>
                <a:lnTo>
                  <a:pt x="82294" y="0"/>
                </a:lnTo>
                <a:lnTo>
                  <a:pt x="82294" y="82303"/>
                </a:lnTo>
                <a:lnTo>
                  <a:pt x="0" y="82303"/>
                </a:lnTo>
                <a:close/>
              </a:path>
            </a:pathLst>
          </a:custGeom>
          <a:solidFill>
            <a:srgbClr val="A73800"/>
          </a:solid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6" name="object 126"/>
          <p:cNvSpPr/>
          <p:nvPr/>
        </p:nvSpPr>
        <p:spPr>
          <a:xfrm>
            <a:off x="6275959" y="7333093"/>
            <a:ext cx="87406" cy="87406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82303"/>
                </a:moveTo>
                <a:lnTo>
                  <a:pt x="0" y="0"/>
                </a:lnTo>
                <a:lnTo>
                  <a:pt x="82294" y="0"/>
                </a:lnTo>
                <a:lnTo>
                  <a:pt x="82294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7" name="object 127"/>
          <p:cNvSpPr/>
          <p:nvPr/>
        </p:nvSpPr>
        <p:spPr>
          <a:xfrm>
            <a:off x="6363095" y="7333093"/>
            <a:ext cx="87406" cy="87406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82303"/>
                </a:moveTo>
                <a:lnTo>
                  <a:pt x="0" y="0"/>
                </a:lnTo>
                <a:lnTo>
                  <a:pt x="82294" y="0"/>
                </a:lnTo>
                <a:lnTo>
                  <a:pt x="82294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8" name="object 128"/>
          <p:cNvSpPr/>
          <p:nvPr/>
        </p:nvSpPr>
        <p:spPr>
          <a:xfrm>
            <a:off x="6450231" y="7376666"/>
            <a:ext cx="174812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4590" y="0"/>
                </a:lnTo>
              </a:path>
            </a:pathLst>
          </a:custGeom>
          <a:ln w="82303">
            <a:solidFill>
              <a:srgbClr val="A738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29" name="object 129"/>
          <p:cNvSpPr/>
          <p:nvPr/>
        </p:nvSpPr>
        <p:spPr>
          <a:xfrm>
            <a:off x="6450231" y="7333093"/>
            <a:ext cx="174812" cy="87406"/>
          </a:xfrm>
          <a:custGeom>
            <a:avLst/>
            <a:gdLst/>
            <a:ahLst/>
            <a:cxnLst/>
            <a:rect l="l" t="t" r="r" b="b"/>
            <a:pathLst>
              <a:path w="165100" h="82550">
                <a:moveTo>
                  <a:pt x="0" y="82303"/>
                </a:moveTo>
                <a:lnTo>
                  <a:pt x="0" y="0"/>
                </a:lnTo>
                <a:lnTo>
                  <a:pt x="164590" y="0"/>
                </a:lnTo>
                <a:lnTo>
                  <a:pt x="164590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0" name="object 130"/>
          <p:cNvSpPr/>
          <p:nvPr/>
        </p:nvSpPr>
        <p:spPr>
          <a:xfrm>
            <a:off x="6624503" y="7333093"/>
            <a:ext cx="174812" cy="87406"/>
          </a:xfrm>
          <a:custGeom>
            <a:avLst/>
            <a:gdLst/>
            <a:ahLst/>
            <a:cxnLst/>
            <a:rect l="l" t="t" r="r" b="b"/>
            <a:pathLst>
              <a:path w="165100" h="82550">
                <a:moveTo>
                  <a:pt x="0" y="82303"/>
                </a:moveTo>
                <a:lnTo>
                  <a:pt x="0" y="0"/>
                </a:lnTo>
                <a:lnTo>
                  <a:pt x="164589" y="0"/>
                </a:lnTo>
                <a:lnTo>
                  <a:pt x="164589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1" name="object 131"/>
          <p:cNvSpPr/>
          <p:nvPr/>
        </p:nvSpPr>
        <p:spPr>
          <a:xfrm>
            <a:off x="6798775" y="7376666"/>
            <a:ext cx="174812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4590" y="0"/>
                </a:lnTo>
              </a:path>
            </a:pathLst>
          </a:custGeom>
          <a:ln w="82303">
            <a:solidFill>
              <a:srgbClr val="A738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2" name="object 132"/>
          <p:cNvSpPr/>
          <p:nvPr/>
        </p:nvSpPr>
        <p:spPr>
          <a:xfrm>
            <a:off x="6798775" y="7333093"/>
            <a:ext cx="174812" cy="87406"/>
          </a:xfrm>
          <a:custGeom>
            <a:avLst/>
            <a:gdLst/>
            <a:ahLst/>
            <a:cxnLst/>
            <a:rect l="l" t="t" r="r" b="b"/>
            <a:pathLst>
              <a:path w="165100" h="82550">
                <a:moveTo>
                  <a:pt x="0" y="82303"/>
                </a:moveTo>
                <a:lnTo>
                  <a:pt x="0" y="0"/>
                </a:lnTo>
                <a:lnTo>
                  <a:pt x="164590" y="0"/>
                </a:lnTo>
                <a:lnTo>
                  <a:pt x="164590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3" name="object 133"/>
          <p:cNvSpPr/>
          <p:nvPr/>
        </p:nvSpPr>
        <p:spPr>
          <a:xfrm>
            <a:off x="6973046" y="7333093"/>
            <a:ext cx="174812" cy="87406"/>
          </a:xfrm>
          <a:custGeom>
            <a:avLst/>
            <a:gdLst/>
            <a:ahLst/>
            <a:cxnLst/>
            <a:rect l="l" t="t" r="r" b="b"/>
            <a:pathLst>
              <a:path w="165100" h="82550">
                <a:moveTo>
                  <a:pt x="0" y="82303"/>
                </a:moveTo>
                <a:lnTo>
                  <a:pt x="0" y="0"/>
                </a:lnTo>
                <a:lnTo>
                  <a:pt x="164589" y="0"/>
                </a:lnTo>
                <a:lnTo>
                  <a:pt x="164589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4" name="object 134"/>
          <p:cNvSpPr txBox="1"/>
          <p:nvPr/>
        </p:nvSpPr>
        <p:spPr>
          <a:xfrm>
            <a:off x="6236694" y="7164722"/>
            <a:ext cx="950707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b="1" spc="-5" dirty="0">
                <a:latin typeface="Arial"/>
                <a:cs typeface="Arial"/>
              </a:rPr>
              <a:t>0 1 2 3 4</a:t>
            </a:r>
            <a:r>
              <a:rPr sz="741" b="1" spc="95" dirty="0">
                <a:latin typeface="Arial"/>
                <a:cs typeface="Arial"/>
              </a:rPr>
              <a:t> </a:t>
            </a:r>
            <a:r>
              <a:rPr sz="741" b="1" spc="-5" dirty="0">
                <a:latin typeface="Arial"/>
                <a:cs typeface="Arial"/>
              </a:rPr>
              <a:t>5</a:t>
            </a:r>
            <a:endParaRPr sz="741">
              <a:latin typeface="Arial"/>
              <a:cs typeface="Arial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7166144" y="7313191"/>
            <a:ext cx="260201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b="1" spc="-11" dirty="0">
                <a:solidFill>
                  <a:srgbClr val="722600"/>
                </a:solidFill>
                <a:latin typeface="Arial"/>
                <a:cs typeface="Arial"/>
              </a:rPr>
              <a:t>Mile</a:t>
            </a:r>
            <a:r>
              <a:rPr sz="741" b="1" spc="-5" dirty="0">
                <a:solidFill>
                  <a:srgbClr val="722600"/>
                </a:solidFill>
                <a:latin typeface="Arial"/>
                <a:cs typeface="Arial"/>
              </a:rPr>
              <a:t>s</a:t>
            </a:r>
            <a:endParaRPr sz="741">
              <a:latin typeface="Arial"/>
              <a:cs typeface="Arial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6275960" y="7552570"/>
            <a:ext cx="55132" cy="87406"/>
          </a:xfrm>
          <a:custGeom>
            <a:avLst/>
            <a:gdLst/>
            <a:ahLst/>
            <a:cxnLst/>
            <a:rect l="l" t="t" r="r" b="b"/>
            <a:pathLst>
              <a:path w="52070" h="82550">
                <a:moveTo>
                  <a:pt x="0" y="82303"/>
                </a:moveTo>
                <a:lnTo>
                  <a:pt x="0" y="0"/>
                </a:lnTo>
                <a:lnTo>
                  <a:pt x="51815" y="0"/>
                </a:lnTo>
                <a:lnTo>
                  <a:pt x="51815" y="82303"/>
                </a:lnTo>
                <a:lnTo>
                  <a:pt x="0" y="82303"/>
                </a:lnTo>
                <a:close/>
              </a:path>
            </a:pathLst>
          </a:custGeom>
          <a:solidFill>
            <a:srgbClr val="A77000"/>
          </a:solid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7" name="object 137"/>
          <p:cNvSpPr/>
          <p:nvPr/>
        </p:nvSpPr>
        <p:spPr>
          <a:xfrm>
            <a:off x="6275960" y="7552570"/>
            <a:ext cx="55132" cy="87406"/>
          </a:xfrm>
          <a:custGeom>
            <a:avLst/>
            <a:gdLst/>
            <a:ahLst/>
            <a:cxnLst/>
            <a:rect l="l" t="t" r="r" b="b"/>
            <a:pathLst>
              <a:path w="52070" h="82550">
                <a:moveTo>
                  <a:pt x="0" y="82303"/>
                </a:moveTo>
                <a:lnTo>
                  <a:pt x="0" y="0"/>
                </a:lnTo>
                <a:lnTo>
                  <a:pt x="51815" y="0"/>
                </a:lnTo>
                <a:lnTo>
                  <a:pt x="51815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8" name="object 138"/>
          <p:cNvSpPr/>
          <p:nvPr/>
        </p:nvSpPr>
        <p:spPr>
          <a:xfrm>
            <a:off x="6330824" y="7552570"/>
            <a:ext cx="55132" cy="87406"/>
          </a:xfrm>
          <a:custGeom>
            <a:avLst/>
            <a:gdLst/>
            <a:ahLst/>
            <a:cxnLst/>
            <a:rect l="l" t="t" r="r" b="b"/>
            <a:pathLst>
              <a:path w="52070" h="82550">
                <a:moveTo>
                  <a:pt x="0" y="82303"/>
                </a:moveTo>
                <a:lnTo>
                  <a:pt x="0" y="0"/>
                </a:lnTo>
                <a:lnTo>
                  <a:pt x="51815" y="0"/>
                </a:lnTo>
                <a:lnTo>
                  <a:pt x="51815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39" name="object 139"/>
          <p:cNvSpPr/>
          <p:nvPr/>
        </p:nvSpPr>
        <p:spPr>
          <a:xfrm>
            <a:off x="6385687" y="7596142"/>
            <a:ext cx="106904" cy="0"/>
          </a:xfrm>
          <a:custGeom>
            <a:avLst/>
            <a:gdLst/>
            <a:ahLst/>
            <a:cxnLst/>
            <a:rect l="l" t="t" r="r" b="b"/>
            <a:pathLst>
              <a:path w="100964">
                <a:moveTo>
                  <a:pt x="0" y="0"/>
                </a:moveTo>
                <a:lnTo>
                  <a:pt x="100582" y="0"/>
                </a:lnTo>
              </a:path>
            </a:pathLst>
          </a:custGeom>
          <a:ln w="82303">
            <a:solidFill>
              <a:srgbClr val="A77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0" name="object 140"/>
          <p:cNvSpPr/>
          <p:nvPr/>
        </p:nvSpPr>
        <p:spPr>
          <a:xfrm>
            <a:off x="6385687" y="7552570"/>
            <a:ext cx="106904" cy="87406"/>
          </a:xfrm>
          <a:custGeom>
            <a:avLst/>
            <a:gdLst/>
            <a:ahLst/>
            <a:cxnLst/>
            <a:rect l="l" t="t" r="r" b="b"/>
            <a:pathLst>
              <a:path w="100964" h="82550">
                <a:moveTo>
                  <a:pt x="0" y="82303"/>
                </a:moveTo>
                <a:lnTo>
                  <a:pt x="0" y="0"/>
                </a:lnTo>
                <a:lnTo>
                  <a:pt x="100582" y="0"/>
                </a:lnTo>
                <a:lnTo>
                  <a:pt x="100582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1" name="object 141"/>
          <p:cNvSpPr/>
          <p:nvPr/>
        </p:nvSpPr>
        <p:spPr>
          <a:xfrm>
            <a:off x="6492186" y="7552570"/>
            <a:ext cx="110265" cy="87406"/>
          </a:xfrm>
          <a:custGeom>
            <a:avLst/>
            <a:gdLst/>
            <a:ahLst/>
            <a:cxnLst/>
            <a:rect l="l" t="t" r="r" b="b"/>
            <a:pathLst>
              <a:path w="104139" h="82550">
                <a:moveTo>
                  <a:pt x="0" y="82303"/>
                </a:moveTo>
                <a:lnTo>
                  <a:pt x="0" y="0"/>
                </a:lnTo>
                <a:lnTo>
                  <a:pt x="103630" y="0"/>
                </a:lnTo>
                <a:lnTo>
                  <a:pt x="103630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2" name="object 142"/>
          <p:cNvSpPr/>
          <p:nvPr/>
        </p:nvSpPr>
        <p:spPr>
          <a:xfrm>
            <a:off x="6601912" y="7596142"/>
            <a:ext cx="106904" cy="0"/>
          </a:xfrm>
          <a:custGeom>
            <a:avLst/>
            <a:gdLst/>
            <a:ahLst/>
            <a:cxnLst/>
            <a:rect l="l" t="t" r="r" b="b"/>
            <a:pathLst>
              <a:path w="100964">
                <a:moveTo>
                  <a:pt x="0" y="0"/>
                </a:moveTo>
                <a:lnTo>
                  <a:pt x="100582" y="0"/>
                </a:lnTo>
              </a:path>
            </a:pathLst>
          </a:custGeom>
          <a:ln w="82303">
            <a:solidFill>
              <a:srgbClr val="A77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3" name="object 143"/>
          <p:cNvSpPr/>
          <p:nvPr/>
        </p:nvSpPr>
        <p:spPr>
          <a:xfrm>
            <a:off x="6601912" y="7552570"/>
            <a:ext cx="106904" cy="87406"/>
          </a:xfrm>
          <a:custGeom>
            <a:avLst/>
            <a:gdLst/>
            <a:ahLst/>
            <a:cxnLst/>
            <a:rect l="l" t="t" r="r" b="b"/>
            <a:pathLst>
              <a:path w="100964" h="82550">
                <a:moveTo>
                  <a:pt x="0" y="82303"/>
                </a:moveTo>
                <a:lnTo>
                  <a:pt x="0" y="0"/>
                </a:lnTo>
                <a:lnTo>
                  <a:pt x="100582" y="0"/>
                </a:lnTo>
                <a:lnTo>
                  <a:pt x="100582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4" name="object 144"/>
          <p:cNvSpPr/>
          <p:nvPr/>
        </p:nvSpPr>
        <p:spPr>
          <a:xfrm>
            <a:off x="6708412" y="7552570"/>
            <a:ext cx="110265" cy="87406"/>
          </a:xfrm>
          <a:custGeom>
            <a:avLst/>
            <a:gdLst/>
            <a:ahLst/>
            <a:cxnLst/>
            <a:rect l="l" t="t" r="r" b="b"/>
            <a:pathLst>
              <a:path w="104139" h="82550">
                <a:moveTo>
                  <a:pt x="0" y="82303"/>
                </a:moveTo>
                <a:lnTo>
                  <a:pt x="0" y="0"/>
                </a:lnTo>
                <a:lnTo>
                  <a:pt x="103630" y="0"/>
                </a:lnTo>
                <a:lnTo>
                  <a:pt x="103630" y="82303"/>
                </a:lnTo>
                <a:lnTo>
                  <a:pt x="0" y="82303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5" name="object 145"/>
          <p:cNvSpPr txBox="1"/>
          <p:nvPr/>
        </p:nvSpPr>
        <p:spPr>
          <a:xfrm>
            <a:off x="6833737" y="7532668"/>
            <a:ext cx="511660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b="1" spc="-5" dirty="0">
                <a:solidFill>
                  <a:srgbClr val="724C00"/>
                </a:solidFill>
                <a:latin typeface="Arial"/>
                <a:cs typeface="Arial"/>
              </a:rPr>
              <a:t>K</a:t>
            </a:r>
            <a:r>
              <a:rPr sz="741" b="1" spc="-11" dirty="0">
                <a:solidFill>
                  <a:srgbClr val="724C00"/>
                </a:solidFill>
                <a:latin typeface="Arial"/>
                <a:cs typeface="Arial"/>
              </a:rPr>
              <a:t>il</a:t>
            </a:r>
            <a:r>
              <a:rPr sz="741" b="1" dirty="0">
                <a:solidFill>
                  <a:srgbClr val="724C00"/>
                </a:solidFill>
                <a:latin typeface="Arial"/>
                <a:cs typeface="Arial"/>
              </a:rPr>
              <a:t>om</a:t>
            </a:r>
            <a:r>
              <a:rPr sz="741" b="1" spc="-11" dirty="0">
                <a:solidFill>
                  <a:srgbClr val="724C00"/>
                </a:solidFill>
                <a:latin typeface="Arial"/>
                <a:cs typeface="Arial"/>
              </a:rPr>
              <a:t>e</a:t>
            </a:r>
            <a:r>
              <a:rPr sz="741" b="1" dirty="0">
                <a:solidFill>
                  <a:srgbClr val="724C00"/>
                </a:solidFill>
                <a:latin typeface="Arial"/>
                <a:cs typeface="Arial"/>
              </a:rPr>
              <a:t>t</a:t>
            </a:r>
            <a:r>
              <a:rPr sz="741" b="1" spc="-11" dirty="0">
                <a:solidFill>
                  <a:srgbClr val="724C00"/>
                </a:solidFill>
                <a:latin typeface="Arial"/>
                <a:cs typeface="Arial"/>
              </a:rPr>
              <a:t>e</a:t>
            </a:r>
            <a:r>
              <a:rPr sz="741" b="1" spc="-16" dirty="0">
                <a:solidFill>
                  <a:srgbClr val="724C00"/>
                </a:solidFill>
                <a:latin typeface="Arial"/>
                <a:cs typeface="Arial"/>
              </a:rPr>
              <a:t>r</a:t>
            </a:r>
            <a:r>
              <a:rPr sz="741" b="1" spc="-5" dirty="0">
                <a:solidFill>
                  <a:srgbClr val="724C00"/>
                </a:solidFill>
                <a:latin typeface="Arial"/>
                <a:cs typeface="Arial"/>
              </a:rPr>
              <a:t>s</a:t>
            </a:r>
            <a:endParaRPr sz="741">
              <a:latin typeface="Arial"/>
              <a:cs typeface="Arial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2561765" y="7271893"/>
            <a:ext cx="1196934" cy="5324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48" name="object 148"/>
          <p:cNvSpPr txBox="1"/>
          <p:nvPr/>
        </p:nvSpPr>
        <p:spPr>
          <a:xfrm>
            <a:off x="9980311" y="6861703"/>
            <a:ext cx="2191197" cy="660701"/>
          </a:xfrm>
          <a:prstGeom prst="rect">
            <a:avLst/>
          </a:prstGeom>
        </p:spPr>
        <p:txBody>
          <a:bodyPr vert="horz" wrap="square" lIns="0" tIns="16136" rIns="0" bIns="0" rtlCol="0">
            <a:spAutoFit/>
          </a:bodyPr>
          <a:lstStyle/>
          <a:p>
            <a:pPr marL="365080" marR="6723" indent="-352305">
              <a:lnSpc>
                <a:spcPct val="101099"/>
              </a:lnSpc>
              <a:spcBef>
                <a:spcPts val="127"/>
              </a:spcBef>
            </a:pPr>
            <a:r>
              <a:rPr sz="1006" b="1" spc="21" dirty="0">
                <a:latin typeface="Arial"/>
                <a:cs typeface="Arial"/>
              </a:rPr>
              <a:t>Change in </a:t>
            </a:r>
            <a:r>
              <a:rPr sz="1006" b="1" spc="26" dirty="0">
                <a:latin typeface="Arial"/>
                <a:cs typeface="Arial"/>
              </a:rPr>
              <a:t>Groundwater </a:t>
            </a:r>
            <a:r>
              <a:rPr sz="1006" b="1" spc="21" dirty="0">
                <a:latin typeface="Arial"/>
                <a:cs typeface="Arial"/>
              </a:rPr>
              <a:t>Elevation  </a:t>
            </a:r>
            <a:r>
              <a:rPr sz="1006" b="1" spc="11" dirty="0">
                <a:latin typeface="Arial"/>
                <a:cs typeface="Arial"/>
              </a:rPr>
              <a:t>in </a:t>
            </a:r>
            <a:r>
              <a:rPr sz="1006" b="1" spc="26" dirty="0">
                <a:latin typeface="Arial"/>
                <a:cs typeface="Arial"/>
              </a:rPr>
              <a:t>the East Whitewater</a:t>
            </a:r>
            <a:r>
              <a:rPr sz="1006" b="1" spc="-101" dirty="0">
                <a:latin typeface="Arial"/>
                <a:cs typeface="Arial"/>
              </a:rPr>
              <a:t> </a:t>
            </a:r>
            <a:r>
              <a:rPr sz="1006" b="1" spc="21" dirty="0">
                <a:latin typeface="Arial"/>
                <a:cs typeface="Arial"/>
              </a:rPr>
              <a:t>River</a:t>
            </a:r>
            <a:endParaRPr sz="1006">
              <a:latin typeface="Arial"/>
              <a:cs typeface="Arial"/>
            </a:endParaRPr>
          </a:p>
          <a:p>
            <a:pPr marL="1233068">
              <a:spcBef>
                <a:spcPts val="11"/>
              </a:spcBef>
            </a:pPr>
            <a:r>
              <a:rPr sz="1006" b="1" spc="21" dirty="0">
                <a:latin typeface="Arial"/>
                <a:cs typeface="Arial"/>
              </a:rPr>
              <a:t>Subbasin</a:t>
            </a:r>
            <a:r>
              <a:rPr sz="1006" b="1" spc="-58" dirty="0">
                <a:latin typeface="Arial"/>
                <a:cs typeface="Arial"/>
              </a:rPr>
              <a:t> </a:t>
            </a:r>
            <a:r>
              <a:rPr sz="1006" b="1" spc="37" dirty="0">
                <a:latin typeface="Arial"/>
                <a:cs typeface="Arial"/>
              </a:rPr>
              <a:t>AOB</a:t>
            </a:r>
            <a:endParaRPr sz="1006">
              <a:latin typeface="Arial"/>
              <a:cs typeface="Arial"/>
            </a:endParaRPr>
          </a:p>
          <a:p>
            <a:pPr marL="1206847">
              <a:spcBef>
                <a:spcPts val="258"/>
              </a:spcBef>
            </a:pPr>
            <a:r>
              <a:rPr sz="900" i="1" spc="32" dirty="0">
                <a:latin typeface="Arial"/>
                <a:cs typeface="Arial"/>
              </a:rPr>
              <a:t>WY </a:t>
            </a:r>
            <a:r>
              <a:rPr sz="900" i="1" spc="26" dirty="0">
                <a:latin typeface="Arial"/>
                <a:cs typeface="Arial"/>
              </a:rPr>
              <a:t>2008  </a:t>
            </a:r>
            <a:r>
              <a:rPr sz="900" i="1" spc="11" dirty="0">
                <a:latin typeface="Arial"/>
                <a:cs typeface="Arial"/>
              </a:rPr>
              <a:t>to</a:t>
            </a:r>
            <a:r>
              <a:rPr sz="900" i="1" spc="-69" dirty="0">
                <a:latin typeface="Arial"/>
                <a:cs typeface="Arial"/>
              </a:rPr>
              <a:t> </a:t>
            </a:r>
            <a:r>
              <a:rPr sz="900" i="1" spc="26" dirty="0"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10407922" y="2059182"/>
            <a:ext cx="1684244" cy="296793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/>
          <a:p>
            <a:pPr marL="447105" marR="5379" indent="-434329">
              <a:lnSpc>
                <a:spcPct val="101200"/>
              </a:lnSpc>
              <a:spcBef>
                <a:spcPts val="132"/>
              </a:spcBef>
            </a:pPr>
            <a:r>
              <a:rPr sz="900" b="1" spc="26" dirty="0">
                <a:latin typeface="Arial"/>
                <a:cs typeface="Arial"/>
              </a:rPr>
              <a:t>Groundwater</a:t>
            </a:r>
            <a:r>
              <a:rPr sz="900" b="1" spc="-37" dirty="0">
                <a:latin typeface="Arial"/>
                <a:cs typeface="Arial"/>
              </a:rPr>
              <a:t> </a:t>
            </a:r>
            <a:r>
              <a:rPr sz="900" b="1" spc="26" dirty="0">
                <a:latin typeface="Arial"/>
                <a:cs typeface="Arial"/>
              </a:rPr>
              <a:t>Replenishment  </a:t>
            </a:r>
            <a:r>
              <a:rPr sz="900" b="1" spc="21" dirty="0">
                <a:latin typeface="Arial"/>
                <a:cs typeface="Arial"/>
              </a:rPr>
              <a:t>Infrastructure</a:t>
            </a:r>
            <a:endParaRPr sz="900">
              <a:latin typeface="Arial"/>
              <a:cs typeface="Arial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10080894" y="3366380"/>
            <a:ext cx="387275" cy="0"/>
          </a:xfrm>
          <a:custGeom>
            <a:avLst/>
            <a:gdLst/>
            <a:ahLst/>
            <a:cxnLst/>
            <a:rect l="l" t="t" r="r" b="b"/>
            <a:pathLst>
              <a:path w="365759">
                <a:moveTo>
                  <a:pt x="0" y="0"/>
                </a:moveTo>
                <a:lnTo>
                  <a:pt x="365755" y="0"/>
                </a:lnTo>
              </a:path>
            </a:pathLst>
          </a:custGeom>
          <a:ln w="18287">
            <a:solidFill>
              <a:srgbClr val="FFAA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2" name="object 152"/>
          <p:cNvSpPr txBox="1"/>
          <p:nvPr/>
        </p:nvSpPr>
        <p:spPr>
          <a:xfrm>
            <a:off x="10212673" y="2820380"/>
            <a:ext cx="122368" cy="177250"/>
          </a:xfrm>
          <a:prstGeom prst="rect">
            <a:avLst/>
          </a:prstGeom>
        </p:spPr>
        <p:txBody>
          <a:bodyPr vert="horz" wrap="square" lIns="0" tIns="14119" rIns="0" bIns="0" rtlCol="0">
            <a:spAutoFit/>
          </a:bodyPr>
          <a:lstStyle/>
          <a:p>
            <a:pPr marL="13447">
              <a:spcBef>
                <a:spcPts val="111"/>
              </a:spcBef>
            </a:pPr>
            <a:r>
              <a:rPr sz="1059" spc="-381" dirty="0">
                <a:solidFill>
                  <a:srgbClr val="C500FF"/>
                </a:solidFill>
                <a:latin typeface="Arial"/>
                <a:cs typeface="Arial"/>
              </a:rPr>
              <a:t>"</a:t>
            </a:r>
            <a:r>
              <a:rPr sz="1059" spc="392" dirty="0">
                <a:latin typeface="Arial"/>
                <a:cs typeface="Arial"/>
              </a:rPr>
              <a:t>)</a:t>
            </a:r>
            <a:endParaRPr sz="1059">
              <a:latin typeface="Arial"/>
              <a:cs typeface="Arial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10215900" y="2520214"/>
            <a:ext cx="117662" cy="169722"/>
          </a:xfrm>
          <a:prstGeom prst="rect">
            <a:avLst/>
          </a:prstGeom>
        </p:spPr>
        <p:txBody>
          <a:bodyPr vert="horz" wrap="square" lIns="0" tIns="14792" rIns="0" bIns="0" rtlCol="0">
            <a:spAutoFit/>
          </a:bodyPr>
          <a:lstStyle/>
          <a:p>
            <a:pPr marL="13447">
              <a:spcBef>
                <a:spcPts val="116"/>
              </a:spcBef>
            </a:pPr>
            <a:r>
              <a:rPr sz="1006" spc="-365" dirty="0">
                <a:solidFill>
                  <a:srgbClr val="00FF00"/>
                </a:solidFill>
                <a:latin typeface="Arial"/>
                <a:cs typeface="Arial"/>
              </a:rPr>
              <a:t>"</a:t>
            </a:r>
            <a:r>
              <a:rPr sz="1006" spc="148" dirty="0">
                <a:latin typeface="Arial"/>
                <a:cs typeface="Arial"/>
              </a:rPr>
              <a:t>6</a:t>
            </a:r>
            <a:endParaRPr sz="1006">
              <a:latin typeface="Arial"/>
              <a:cs typeface="Arial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10587035" y="2469086"/>
            <a:ext cx="1875191" cy="1002115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/>
          <a:p>
            <a:pPr marL="19498" marR="302552">
              <a:lnSpc>
                <a:spcPct val="101200"/>
              </a:lnSpc>
              <a:spcBef>
                <a:spcPts val="132"/>
              </a:spcBef>
            </a:pPr>
            <a:r>
              <a:rPr sz="900" spc="21" dirty="0">
                <a:latin typeface="Arial"/>
                <a:cs typeface="Arial"/>
              </a:rPr>
              <a:t>Groundwater </a:t>
            </a:r>
            <a:r>
              <a:rPr sz="900" spc="26" dirty="0">
                <a:latin typeface="Arial"/>
                <a:cs typeface="Arial"/>
              </a:rPr>
              <a:t>Replenishment  </a:t>
            </a:r>
            <a:r>
              <a:rPr sz="900" spc="16" dirty="0">
                <a:latin typeface="Arial"/>
                <a:cs typeface="Arial"/>
              </a:rPr>
              <a:t>Facilities</a:t>
            </a:r>
            <a:endParaRPr sz="900">
              <a:latin typeface="Arial"/>
              <a:cs typeface="Arial"/>
            </a:endParaRPr>
          </a:p>
          <a:p>
            <a:pPr marL="13447" marR="5379">
              <a:lnSpc>
                <a:spcPts val="1758"/>
              </a:lnSpc>
              <a:spcBef>
                <a:spcPts val="143"/>
              </a:spcBef>
            </a:pPr>
            <a:r>
              <a:rPr sz="900" spc="16" dirty="0">
                <a:latin typeface="Arial"/>
                <a:cs typeface="Arial"/>
              </a:rPr>
              <a:t>Water </a:t>
            </a:r>
            <a:r>
              <a:rPr sz="900" spc="21" dirty="0">
                <a:latin typeface="Arial"/>
                <a:cs typeface="Arial"/>
              </a:rPr>
              <a:t>Reclamation Plants  Imported Water Canals/Aqueducts  </a:t>
            </a:r>
            <a:r>
              <a:rPr sz="900" spc="11" dirty="0">
                <a:latin typeface="Arial"/>
                <a:cs typeface="Arial"/>
              </a:rPr>
              <a:t>Mid-Valley</a:t>
            </a:r>
            <a:r>
              <a:rPr sz="900" spc="32" dirty="0">
                <a:latin typeface="Arial"/>
                <a:cs typeface="Arial"/>
              </a:rPr>
              <a:t> </a:t>
            </a:r>
            <a:r>
              <a:rPr sz="900" spc="16" dirty="0">
                <a:latin typeface="Arial"/>
                <a:cs typeface="Arial"/>
              </a:rPr>
              <a:t>Pipeline</a:t>
            </a:r>
            <a:endParaRPr sz="900">
              <a:latin typeface="Arial"/>
              <a:cs typeface="Arial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10080894" y="3143677"/>
            <a:ext cx="387275" cy="0"/>
          </a:xfrm>
          <a:custGeom>
            <a:avLst/>
            <a:gdLst/>
            <a:ahLst/>
            <a:cxnLst/>
            <a:rect l="l" t="t" r="r" b="b"/>
            <a:pathLst>
              <a:path w="365759">
                <a:moveTo>
                  <a:pt x="0" y="0"/>
                </a:moveTo>
                <a:lnTo>
                  <a:pt x="365755" y="0"/>
                </a:lnTo>
              </a:path>
            </a:pathLst>
          </a:custGeom>
          <a:ln w="18287">
            <a:solidFill>
              <a:srgbClr val="004CA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57" name="object 157"/>
          <p:cNvSpPr txBox="1"/>
          <p:nvPr/>
        </p:nvSpPr>
        <p:spPr>
          <a:xfrm>
            <a:off x="8002004" y="7357190"/>
            <a:ext cx="1082488" cy="308531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R="5379" algn="r">
              <a:lnSpc>
                <a:spcPts val="752"/>
              </a:lnSpc>
              <a:spcBef>
                <a:spcPts val="106"/>
              </a:spcBef>
            </a:pPr>
            <a:r>
              <a:rPr sz="635" i="1" spc="-5" dirty="0">
                <a:latin typeface="Arial"/>
                <a:cs typeface="Arial"/>
              </a:rPr>
              <a:t>2019-2020 </a:t>
            </a:r>
            <a:r>
              <a:rPr sz="635" i="1" dirty="0">
                <a:latin typeface="Arial"/>
                <a:cs typeface="Arial"/>
              </a:rPr>
              <a:t>Engineer’s</a:t>
            </a:r>
            <a:r>
              <a:rPr sz="635" i="1" spc="-79" dirty="0">
                <a:latin typeface="Arial"/>
                <a:cs typeface="Arial"/>
              </a:rPr>
              <a:t> </a:t>
            </a:r>
            <a:r>
              <a:rPr sz="635" i="1" spc="-5" dirty="0">
                <a:latin typeface="Arial"/>
                <a:cs typeface="Arial"/>
              </a:rPr>
              <a:t>Report</a:t>
            </a:r>
            <a:endParaRPr sz="635">
              <a:latin typeface="Arial"/>
              <a:cs typeface="Arial"/>
            </a:endParaRPr>
          </a:p>
          <a:p>
            <a:pPr marL="71268" marR="5379" indent="267589" algn="r">
              <a:lnSpc>
                <a:spcPts val="709"/>
              </a:lnSpc>
              <a:spcBef>
                <a:spcPts val="53"/>
              </a:spcBef>
            </a:pPr>
            <a:r>
              <a:rPr sz="635" i="1" spc="-16" dirty="0">
                <a:latin typeface="Arial"/>
                <a:cs typeface="Arial"/>
              </a:rPr>
              <a:t>of </a:t>
            </a:r>
            <a:r>
              <a:rPr sz="635" i="1" spc="-5" dirty="0">
                <a:latin typeface="Arial"/>
                <a:cs typeface="Arial"/>
              </a:rPr>
              <a:t>Water</a:t>
            </a:r>
            <a:r>
              <a:rPr sz="635" i="1" spc="-21" dirty="0">
                <a:latin typeface="Arial"/>
                <a:cs typeface="Arial"/>
              </a:rPr>
              <a:t> </a:t>
            </a:r>
            <a:r>
              <a:rPr sz="635" i="1" spc="-5" dirty="0">
                <a:latin typeface="Arial"/>
                <a:cs typeface="Arial"/>
              </a:rPr>
              <a:t>Supply</a:t>
            </a:r>
            <a:r>
              <a:rPr sz="635" i="1" spc="-42" dirty="0">
                <a:latin typeface="Arial"/>
                <a:cs typeface="Arial"/>
              </a:rPr>
              <a:t> </a:t>
            </a:r>
            <a:r>
              <a:rPr sz="635" i="1" dirty="0">
                <a:latin typeface="Arial"/>
                <a:cs typeface="Arial"/>
              </a:rPr>
              <a:t>and  </a:t>
            </a:r>
            <a:r>
              <a:rPr sz="635" i="1" spc="-5" dirty="0">
                <a:latin typeface="Arial"/>
                <a:cs typeface="Arial"/>
              </a:rPr>
              <a:t>Replenishment</a:t>
            </a:r>
            <a:r>
              <a:rPr sz="635" i="1" spc="-69" dirty="0">
                <a:latin typeface="Arial"/>
                <a:cs typeface="Arial"/>
              </a:rPr>
              <a:t> </a:t>
            </a:r>
            <a:r>
              <a:rPr sz="635" i="1" spc="-5" dirty="0">
                <a:latin typeface="Arial"/>
                <a:cs typeface="Arial"/>
              </a:rPr>
              <a:t>Assessment</a:t>
            </a:r>
            <a:endParaRPr sz="635">
              <a:latin typeface="Arial"/>
              <a:cs typeface="Arial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4387477" y="7282955"/>
            <a:ext cx="743622" cy="41753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3447" marR="147242">
              <a:lnSpc>
                <a:spcPct val="136700"/>
              </a:lnSpc>
              <a:spcBef>
                <a:spcPts val="106"/>
              </a:spcBef>
            </a:pPr>
            <a:r>
              <a:rPr sz="635" spc="-5" dirty="0">
                <a:latin typeface="Arial"/>
                <a:cs typeface="Arial"/>
              </a:rPr>
              <a:t>Author: </a:t>
            </a:r>
            <a:r>
              <a:rPr sz="635" dirty="0">
                <a:latin typeface="Arial"/>
                <a:cs typeface="Arial"/>
              </a:rPr>
              <a:t>EM  </a:t>
            </a:r>
            <a:r>
              <a:rPr sz="635" spc="-11" dirty="0">
                <a:latin typeface="Arial"/>
                <a:cs typeface="Arial"/>
              </a:rPr>
              <a:t>Date:</a:t>
            </a:r>
            <a:r>
              <a:rPr sz="635" spc="-69" dirty="0">
                <a:latin typeface="Arial"/>
                <a:cs typeface="Arial"/>
              </a:rPr>
              <a:t> </a:t>
            </a:r>
            <a:r>
              <a:rPr sz="635" dirty="0">
                <a:latin typeface="Arial"/>
                <a:cs typeface="Arial"/>
              </a:rPr>
              <a:t>20190312</a:t>
            </a:r>
            <a:endParaRPr sz="635">
              <a:latin typeface="Arial"/>
              <a:cs typeface="Arial"/>
            </a:endParaRPr>
          </a:p>
          <a:p>
            <a:pPr marL="13447">
              <a:spcBef>
                <a:spcPts val="302"/>
              </a:spcBef>
            </a:pPr>
            <a:r>
              <a:rPr sz="635" spc="-5" dirty="0">
                <a:latin typeface="Arial"/>
                <a:cs typeface="Arial"/>
              </a:rPr>
              <a:t>File: Figure</a:t>
            </a:r>
            <a:r>
              <a:rPr sz="635" spc="-42" dirty="0">
                <a:latin typeface="Arial"/>
                <a:cs typeface="Arial"/>
              </a:rPr>
              <a:t> </a:t>
            </a:r>
            <a:r>
              <a:rPr sz="635" spc="-5" dirty="0">
                <a:latin typeface="Arial"/>
                <a:cs typeface="Arial"/>
              </a:rPr>
              <a:t>5-2.mxd</a:t>
            </a:r>
            <a:endParaRPr sz="635">
              <a:latin typeface="Arial"/>
              <a:cs typeface="Arial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10125537" y="803134"/>
            <a:ext cx="438374" cy="142577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3447">
              <a:spcBef>
                <a:spcPts val="95"/>
              </a:spcBef>
            </a:pPr>
            <a:r>
              <a:rPr sz="847" spc="-11" dirty="0">
                <a:latin typeface="Arial"/>
                <a:cs typeface="Arial"/>
              </a:rPr>
              <a:t>I</a:t>
            </a:r>
            <a:r>
              <a:rPr sz="847" spc="-16" dirty="0">
                <a:latin typeface="Arial"/>
                <a:cs typeface="Arial"/>
              </a:rPr>
              <a:t>n</a:t>
            </a:r>
            <a:r>
              <a:rPr sz="847" spc="5" dirty="0">
                <a:latin typeface="Arial"/>
                <a:cs typeface="Arial"/>
              </a:rPr>
              <a:t>c</a:t>
            </a:r>
            <a:r>
              <a:rPr sz="847" spc="-5" dirty="0">
                <a:latin typeface="Arial"/>
                <a:cs typeface="Arial"/>
              </a:rPr>
              <a:t>r</a:t>
            </a:r>
            <a:r>
              <a:rPr sz="847" spc="11" dirty="0">
                <a:latin typeface="Arial"/>
                <a:cs typeface="Arial"/>
              </a:rPr>
              <a:t>e</a:t>
            </a:r>
            <a:r>
              <a:rPr sz="847" spc="-16" dirty="0">
                <a:latin typeface="Arial"/>
                <a:cs typeface="Arial"/>
              </a:rPr>
              <a:t>a</a:t>
            </a:r>
            <a:r>
              <a:rPr sz="847" spc="5" dirty="0">
                <a:latin typeface="Arial"/>
                <a:cs typeface="Arial"/>
              </a:rPr>
              <a:t>s</a:t>
            </a:r>
            <a:r>
              <a:rPr sz="847" spc="-5" dirty="0">
                <a:latin typeface="Arial"/>
                <a:cs typeface="Arial"/>
              </a:rPr>
              <a:t>e</a:t>
            </a:r>
            <a:endParaRPr sz="847">
              <a:latin typeface="Arial"/>
              <a:cs typeface="Arial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10125537" y="1200128"/>
            <a:ext cx="486784" cy="142577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3447">
              <a:spcBef>
                <a:spcPts val="95"/>
              </a:spcBef>
            </a:pPr>
            <a:r>
              <a:rPr sz="847" spc="-11" dirty="0">
                <a:latin typeface="Arial"/>
                <a:cs typeface="Arial"/>
              </a:rPr>
              <a:t>D</a:t>
            </a:r>
            <a:r>
              <a:rPr sz="847" spc="-16" dirty="0">
                <a:latin typeface="Arial"/>
                <a:cs typeface="Arial"/>
              </a:rPr>
              <a:t>e</a:t>
            </a:r>
            <a:r>
              <a:rPr sz="847" spc="5" dirty="0">
                <a:latin typeface="Arial"/>
                <a:cs typeface="Arial"/>
              </a:rPr>
              <a:t>c</a:t>
            </a:r>
            <a:r>
              <a:rPr sz="847" spc="-5" dirty="0">
                <a:latin typeface="Arial"/>
                <a:cs typeface="Arial"/>
              </a:rPr>
              <a:t>r</a:t>
            </a:r>
            <a:r>
              <a:rPr sz="847" spc="11" dirty="0">
                <a:latin typeface="Arial"/>
                <a:cs typeface="Arial"/>
              </a:rPr>
              <a:t>e</a:t>
            </a:r>
            <a:r>
              <a:rPr sz="847" spc="-16" dirty="0">
                <a:latin typeface="Arial"/>
                <a:cs typeface="Arial"/>
              </a:rPr>
              <a:t>a</a:t>
            </a:r>
            <a:r>
              <a:rPr sz="847" spc="5" dirty="0">
                <a:latin typeface="Arial"/>
                <a:cs typeface="Arial"/>
              </a:rPr>
              <a:t>s</a:t>
            </a:r>
            <a:r>
              <a:rPr sz="847" spc="-5" dirty="0">
                <a:latin typeface="Arial"/>
                <a:cs typeface="Arial"/>
              </a:rPr>
              <a:t>e</a:t>
            </a:r>
            <a:endParaRPr sz="847">
              <a:latin typeface="Arial"/>
              <a:cs typeface="Arial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10674708" y="726208"/>
            <a:ext cx="0" cy="309955"/>
          </a:xfrm>
          <a:custGeom>
            <a:avLst/>
            <a:gdLst/>
            <a:ahLst/>
            <a:cxnLst/>
            <a:rect l="l" t="t" r="r" b="b"/>
            <a:pathLst>
              <a:path h="292734">
                <a:moveTo>
                  <a:pt x="0" y="0"/>
                </a:moveTo>
                <a:lnTo>
                  <a:pt x="0" y="292635"/>
                </a:lnTo>
              </a:path>
            </a:pathLst>
          </a:custGeom>
          <a:ln w="12191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2" name="object 162"/>
          <p:cNvSpPr/>
          <p:nvPr/>
        </p:nvSpPr>
        <p:spPr>
          <a:xfrm>
            <a:off x="10648892" y="726208"/>
            <a:ext cx="51771" cy="84044"/>
          </a:xfrm>
          <a:custGeom>
            <a:avLst/>
            <a:gdLst/>
            <a:ahLst/>
            <a:cxnLst/>
            <a:rect l="l" t="t" r="r" b="b"/>
            <a:pathLst>
              <a:path w="48895" h="79375">
                <a:moveTo>
                  <a:pt x="24383" y="0"/>
                </a:moveTo>
                <a:lnTo>
                  <a:pt x="0" y="79255"/>
                </a:lnTo>
                <a:lnTo>
                  <a:pt x="48767" y="79255"/>
                </a:lnTo>
                <a:lnTo>
                  <a:pt x="24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3" name="object 163"/>
          <p:cNvSpPr/>
          <p:nvPr/>
        </p:nvSpPr>
        <p:spPr>
          <a:xfrm>
            <a:off x="10648892" y="726208"/>
            <a:ext cx="51771" cy="84044"/>
          </a:xfrm>
          <a:custGeom>
            <a:avLst/>
            <a:gdLst/>
            <a:ahLst/>
            <a:cxnLst/>
            <a:rect l="l" t="t" r="r" b="b"/>
            <a:pathLst>
              <a:path w="48895" h="79375">
                <a:moveTo>
                  <a:pt x="0" y="79255"/>
                </a:moveTo>
                <a:lnTo>
                  <a:pt x="24383" y="0"/>
                </a:lnTo>
                <a:lnTo>
                  <a:pt x="48767" y="79255"/>
                </a:lnTo>
                <a:lnTo>
                  <a:pt x="0" y="7925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4" name="object 164"/>
          <p:cNvSpPr/>
          <p:nvPr/>
        </p:nvSpPr>
        <p:spPr>
          <a:xfrm>
            <a:off x="10674708" y="1123203"/>
            <a:ext cx="0" cy="309955"/>
          </a:xfrm>
          <a:custGeom>
            <a:avLst/>
            <a:gdLst/>
            <a:ahLst/>
            <a:cxnLst/>
            <a:rect l="l" t="t" r="r" b="b"/>
            <a:pathLst>
              <a:path h="292734">
                <a:moveTo>
                  <a:pt x="0" y="292635"/>
                </a:moveTo>
                <a:lnTo>
                  <a:pt x="0" y="0"/>
                </a:lnTo>
              </a:path>
            </a:pathLst>
          </a:custGeom>
          <a:ln w="12191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5" name="object 165"/>
          <p:cNvSpPr/>
          <p:nvPr/>
        </p:nvSpPr>
        <p:spPr>
          <a:xfrm>
            <a:off x="10648892" y="1349134"/>
            <a:ext cx="51771" cy="84044"/>
          </a:xfrm>
          <a:custGeom>
            <a:avLst/>
            <a:gdLst/>
            <a:ahLst/>
            <a:cxnLst/>
            <a:rect l="l" t="t" r="r" b="b"/>
            <a:pathLst>
              <a:path w="48895" h="79375">
                <a:moveTo>
                  <a:pt x="48767" y="0"/>
                </a:moveTo>
                <a:lnTo>
                  <a:pt x="0" y="0"/>
                </a:lnTo>
                <a:lnTo>
                  <a:pt x="24383" y="79255"/>
                </a:lnTo>
                <a:lnTo>
                  <a:pt x="487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6" name="object 166"/>
          <p:cNvSpPr/>
          <p:nvPr/>
        </p:nvSpPr>
        <p:spPr>
          <a:xfrm>
            <a:off x="10648892" y="1349134"/>
            <a:ext cx="51771" cy="84044"/>
          </a:xfrm>
          <a:custGeom>
            <a:avLst/>
            <a:gdLst/>
            <a:ahLst/>
            <a:cxnLst/>
            <a:rect l="l" t="t" r="r" b="b"/>
            <a:pathLst>
              <a:path w="48895" h="79375">
                <a:moveTo>
                  <a:pt x="48767" y="0"/>
                </a:moveTo>
                <a:lnTo>
                  <a:pt x="24383" y="79255"/>
                </a:lnTo>
                <a:lnTo>
                  <a:pt x="0" y="0"/>
                </a:lnTo>
                <a:lnTo>
                  <a:pt x="48767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67" name="object 167"/>
          <p:cNvSpPr txBox="1"/>
          <p:nvPr/>
        </p:nvSpPr>
        <p:spPr>
          <a:xfrm>
            <a:off x="11109851" y="638527"/>
            <a:ext cx="399378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21" dirty="0">
                <a:latin typeface="Arial"/>
                <a:cs typeface="Arial"/>
              </a:rPr>
              <a:t>+100</a:t>
            </a:r>
            <a:r>
              <a:rPr sz="900" spc="-32" dirty="0">
                <a:latin typeface="Arial"/>
                <a:cs typeface="Arial"/>
              </a:rPr>
              <a:t> </a:t>
            </a:r>
            <a:r>
              <a:rPr sz="900" spc="5" dirty="0">
                <a:latin typeface="Arial"/>
                <a:cs typeface="Arial"/>
              </a:rPr>
              <a:t>ft</a:t>
            </a:r>
            <a:endParaRPr sz="900">
              <a:latin typeface="Arial"/>
              <a:cs typeface="Arial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11109852" y="1319549"/>
            <a:ext cx="267595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dirty="0">
                <a:latin typeface="Arial"/>
                <a:cs typeface="Arial"/>
              </a:rPr>
              <a:t>-</a:t>
            </a:r>
            <a:r>
              <a:rPr sz="900" spc="32" dirty="0">
                <a:latin typeface="Arial"/>
                <a:cs typeface="Arial"/>
              </a:rPr>
              <a:t>10</a:t>
            </a:r>
            <a:r>
              <a:rPr sz="900" spc="21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11078116" y="722981"/>
            <a:ext cx="29584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0" name="object 170"/>
          <p:cNvSpPr/>
          <p:nvPr/>
        </p:nvSpPr>
        <p:spPr>
          <a:xfrm>
            <a:off x="10761845" y="72459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36912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1" name="object 171"/>
          <p:cNvSpPr/>
          <p:nvPr/>
        </p:nvSpPr>
        <p:spPr>
          <a:xfrm>
            <a:off x="10761845" y="72782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37912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2" name="object 172"/>
          <p:cNvSpPr/>
          <p:nvPr/>
        </p:nvSpPr>
        <p:spPr>
          <a:xfrm>
            <a:off x="10761845" y="73105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39932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3" name="object 173"/>
          <p:cNvSpPr/>
          <p:nvPr/>
        </p:nvSpPr>
        <p:spPr>
          <a:xfrm>
            <a:off x="10761845" y="73427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3A9325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4" name="object 174"/>
          <p:cNvSpPr/>
          <p:nvPr/>
        </p:nvSpPr>
        <p:spPr>
          <a:xfrm>
            <a:off x="10761845" y="73750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3B932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5" name="object 175"/>
          <p:cNvSpPr/>
          <p:nvPr/>
        </p:nvSpPr>
        <p:spPr>
          <a:xfrm>
            <a:off x="10761845" y="74073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3D962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6" name="object 176"/>
          <p:cNvSpPr/>
          <p:nvPr/>
        </p:nvSpPr>
        <p:spPr>
          <a:xfrm>
            <a:off x="10761845" y="74396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3F9628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7" name="object 177"/>
          <p:cNvSpPr/>
          <p:nvPr/>
        </p:nvSpPr>
        <p:spPr>
          <a:xfrm>
            <a:off x="10761845" y="74718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43992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8" name="object 178"/>
          <p:cNvSpPr/>
          <p:nvPr/>
        </p:nvSpPr>
        <p:spPr>
          <a:xfrm>
            <a:off x="10761845" y="75041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43992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79" name="object 179"/>
          <p:cNvSpPr/>
          <p:nvPr/>
        </p:nvSpPr>
        <p:spPr>
          <a:xfrm>
            <a:off x="10761845" y="75364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44992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0" name="object 180"/>
          <p:cNvSpPr/>
          <p:nvPr/>
        </p:nvSpPr>
        <p:spPr>
          <a:xfrm>
            <a:off x="10761845" y="75687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469C2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1" name="object 181"/>
          <p:cNvSpPr/>
          <p:nvPr/>
        </p:nvSpPr>
        <p:spPr>
          <a:xfrm>
            <a:off x="10761845" y="76009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479C2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2" name="object 182"/>
          <p:cNvSpPr/>
          <p:nvPr/>
        </p:nvSpPr>
        <p:spPr>
          <a:xfrm>
            <a:off x="10761845" y="76332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499C3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3" name="object 183"/>
          <p:cNvSpPr/>
          <p:nvPr/>
        </p:nvSpPr>
        <p:spPr>
          <a:xfrm>
            <a:off x="10761845" y="76655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4A9E31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4" name="object 184"/>
          <p:cNvSpPr/>
          <p:nvPr/>
        </p:nvSpPr>
        <p:spPr>
          <a:xfrm>
            <a:off x="10761845" y="76978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4C9E3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5" name="object 185"/>
          <p:cNvSpPr/>
          <p:nvPr/>
        </p:nvSpPr>
        <p:spPr>
          <a:xfrm>
            <a:off x="10761845" y="77300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4EA03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6" name="object 186"/>
          <p:cNvSpPr/>
          <p:nvPr/>
        </p:nvSpPr>
        <p:spPr>
          <a:xfrm>
            <a:off x="10761845" y="77623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50A034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7" name="object 187"/>
          <p:cNvSpPr/>
          <p:nvPr/>
        </p:nvSpPr>
        <p:spPr>
          <a:xfrm>
            <a:off x="10761845" y="77946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52A03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8" name="object 188"/>
          <p:cNvSpPr/>
          <p:nvPr/>
        </p:nvSpPr>
        <p:spPr>
          <a:xfrm>
            <a:off x="10761845" y="78269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53A33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89" name="object 189"/>
          <p:cNvSpPr/>
          <p:nvPr/>
        </p:nvSpPr>
        <p:spPr>
          <a:xfrm>
            <a:off x="10761845" y="78591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54A33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0" name="object 190"/>
          <p:cNvSpPr/>
          <p:nvPr/>
        </p:nvSpPr>
        <p:spPr>
          <a:xfrm>
            <a:off x="10761845" y="78914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54A33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1" name="object 191"/>
          <p:cNvSpPr/>
          <p:nvPr/>
        </p:nvSpPr>
        <p:spPr>
          <a:xfrm>
            <a:off x="10761845" y="79237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59A53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2" name="object 192"/>
          <p:cNvSpPr/>
          <p:nvPr/>
        </p:nvSpPr>
        <p:spPr>
          <a:xfrm>
            <a:off x="10761845" y="79560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59A53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3" name="object 193"/>
          <p:cNvSpPr/>
          <p:nvPr/>
        </p:nvSpPr>
        <p:spPr>
          <a:xfrm>
            <a:off x="10761845" y="79882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5AA53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4" name="object 194"/>
          <p:cNvSpPr/>
          <p:nvPr/>
        </p:nvSpPr>
        <p:spPr>
          <a:xfrm>
            <a:off x="10761845" y="80205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5BA73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5" name="object 195"/>
          <p:cNvSpPr/>
          <p:nvPr/>
        </p:nvSpPr>
        <p:spPr>
          <a:xfrm>
            <a:off x="10761845" y="80528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5FA73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6" name="object 196"/>
          <p:cNvSpPr/>
          <p:nvPr/>
        </p:nvSpPr>
        <p:spPr>
          <a:xfrm>
            <a:off x="10761845" y="80851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60AB4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7" name="object 197"/>
          <p:cNvSpPr/>
          <p:nvPr/>
        </p:nvSpPr>
        <p:spPr>
          <a:xfrm>
            <a:off x="10761845" y="81174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61AB4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8" name="object 198"/>
          <p:cNvSpPr/>
          <p:nvPr/>
        </p:nvSpPr>
        <p:spPr>
          <a:xfrm>
            <a:off x="10761845" y="81496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64AB4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199" name="object 199"/>
          <p:cNvSpPr/>
          <p:nvPr/>
        </p:nvSpPr>
        <p:spPr>
          <a:xfrm>
            <a:off x="10761845" y="81819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66AC45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0" name="object 200"/>
          <p:cNvSpPr/>
          <p:nvPr/>
        </p:nvSpPr>
        <p:spPr>
          <a:xfrm>
            <a:off x="10761845" y="82142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66AC45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1" name="object 201"/>
          <p:cNvSpPr/>
          <p:nvPr/>
        </p:nvSpPr>
        <p:spPr>
          <a:xfrm>
            <a:off x="10761845" y="82465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66AC4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2" name="object 202"/>
          <p:cNvSpPr/>
          <p:nvPr/>
        </p:nvSpPr>
        <p:spPr>
          <a:xfrm>
            <a:off x="10761845" y="82787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6BB04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3" name="object 203"/>
          <p:cNvSpPr/>
          <p:nvPr/>
        </p:nvSpPr>
        <p:spPr>
          <a:xfrm>
            <a:off x="10761845" y="83110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6CB04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4" name="object 204"/>
          <p:cNvSpPr/>
          <p:nvPr/>
        </p:nvSpPr>
        <p:spPr>
          <a:xfrm>
            <a:off x="10761845" y="83433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6CB24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5" name="object 205"/>
          <p:cNvSpPr/>
          <p:nvPr/>
        </p:nvSpPr>
        <p:spPr>
          <a:xfrm>
            <a:off x="10761845" y="83756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70B24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6" name="object 206"/>
          <p:cNvSpPr/>
          <p:nvPr/>
        </p:nvSpPr>
        <p:spPr>
          <a:xfrm>
            <a:off x="10761845" y="84078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70B24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7" name="object 207"/>
          <p:cNvSpPr/>
          <p:nvPr/>
        </p:nvSpPr>
        <p:spPr>
          <a:xfrm>
            <a:off x="10761845" y="84401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72B45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8" name="object 208"/>
          <p:cNvSpPr/>
          <p:nvPr/>
        </p:nvSpPr>
        <p:spPr>
          <a:xfrm>
            <a:off x="10761845" y="84724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72B45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09" name="object 209"/>
          <p:cNvSpPr/>
          <p:nvPr/>
        </p:nvSpPr>
        <p:spPr>
          <a:xfrm>
            <a:off x="10761845" y="85047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76B451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0" name="object 210"/>
          <p:cNvSpPr/>
          <p:nvPr/>
        </p:nvSpPr>
        <p:spPr>
          <a:xfrm>
            <a:off x="10761845" y="85369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78B852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1" name="object 211"/>
          <p:cNvSpPr/>
          <p:nvPr/>
        </p:nvSpPr>
        <p:spPr>
          <a:xfrm>
            <a:off x="10761845" y="85692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79B85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2" name="object 212"/>
          <p:cNvSpPr/>
          <p:nvPr/>
        </p:nvSpPr>
        <p:spPr>
          <a:xfrm>
            <a:off x="10761845" y="86015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7CB95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3" name="object 213"/>
          <p:cNvSpPr/>
          <p:nvPr/>
        </p:nvSpPr>
        <p:spPr>
          <a:xfrm>
            <a:off x="10761845" y="86338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7DB95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4" name="object 214"/>
          <p:cNvSpPr/>
          <p:nvPr/>
        </p:nvSpPr>
        <p:spPr>
          <a:xfrm>
            <a:off x="10761845" y="86660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7DB95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5" name="object 215"/>
          <p:cNvSpPr/>
          <p:nvPr/>
        </p:nvSpPr>
        <p:spPr>
          <a:xfrm>
            <a:off x="10761845" y="86983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81BD5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6" name="object 216"/>
          <p:cNvSpPr/>
          <p:nvPr/>
        </p:nvSpPr>
        <p:spPr>
          <a:xfrm>
            <a:off x="10761845" y="87306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81BD5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7" name="object 217"/>
          <p:cNvSpPr/>
          <p:nvPr/>
        </p:nvSpPr>
        <p:spPr>
          <a:xfrm>
            <a:off x="10761845" y="87629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83BD5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8" name="object 218"/>
          <p:cNvSpPr/>
          <p:nvPr/>
        </p:nvSpPr>
        <p:spPr>
          <a:xfrm>
            <a:off x="10761845" y="87951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85BF5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19" name="object 219"/>
          <p:cNvSpPr/>
          <p:nvPr/>
        </p:nvSpPr>
        <p:spPr>
          <a:xfrm>
            <a:off x="10761845" y="88274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85BF5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0" name="object 220"/>
          <p:cNvSpPr/>
          <p:nvPr/>
        </p:nvSpPr>
        <p:spPr>
          <a:xfrm>
            <a:off x="10761845" y="88597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89C16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1" name="object 221"/>
          <p:cNvSpPr/>
          <p:nvPr/>
        </p:nvSpPr>
        <p:spPr>
          <a:xfrm>
            <a:off x="10761845" y="88920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8BC16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2" name="object 222"/>
          <p:cNvSpPr/>
          <p:nvPr/>
        </p:nvSpPr>
        <p:spPr>
          <a:xfrm>
            <a:off x="10761845" y="89242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8CC16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3" name="object 223"/>
          <p:cNvSpPr/>
          <p:nvPr/>
        </p:nvSpPr>
        <p:spPr>
          <a:xfrm>
            <a:off x="10761845" y="89565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8DC464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4" name="object 224"/>
          <p:cNvSpPr/>
          <p:nvPr/>
        </p:nvSpPr>
        <p:spPr>
          <a:xfrm>
            <a:off x="10761845" y="89888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91C46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5" name="object 225"/>
          <p:cNvSpPr/>
          <p:nvPr/>
        </p:nvSpPr>
        <p:spPr>
          <a:xfrm>
            <a:off x="10761845" y="90211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92C66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6" name="object 226"/>
          <p:cNvSpPr/>
          <p:nvPr/>
        </p:nvSpPr>
        <p:spPr>
          <a:xfrm>
            <a:off x="10761845" y="90534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92C66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7" name="object 227"/>
          <p:cNvSpPr/>
          <p:nvPr/>
        </p:nvSpPr>
        <p:spPr>
          <a:xfrm>
            <a:off x="10761845" y="90856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94C66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8" name="object 228"/>
          <p:cNvSpPr/>
          <p:nvPr/>
        </p:nvSpPr>
        <p:spPr>
          <a:xfrm>
            <a:off x="10761845" y="91179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97C96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29" name="object 229"/>
          <p:cNvSpPr/>
          <p:nvPr/>
        </p:nvSpPr>
        <p:spPr>
          <a:xfrm>
            <a:off x="10761845" y="91502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98C96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0" name="object 230"/>
          <p:cNvSpPr/>
          <p:nvPr/>
        </p:nvSpPr>
        <p:spPr>
          <a:xfrm>
            <a:off x="10761845" y="91825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99C96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1" name="object 231"/>
          <p:cNvSpPr/>
          <p:nvPr/>
        </p:nvSpPr>
        <p:spPr>
          <a:xfrm>
            <a:off x="10761845" y="92147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9DCC7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2" name="object 232"/>
          <p:cNvSpPr/>
          <p:nvPr/>
        </p:nvSpPr>
        <p:spPr>
          <a:xfrm>
            <a:off x="10761845" y="92470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9DCC7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3" name="object 233"/>
          <p:cNvSpPr/>
          <p:nvPr/>
        </p:nvSpPr>
        <p:spPr>
          <a:xfrm>
            <a:off x="10761845" y="92793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A0CF7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4" name="object 234"/>
          <p:cNvSpPr/>
          <p:nvPr/>
        </p:nvSpPr>
        <p:spPr>
          <a:xfrm>
            <a:off x="10761845" y="93116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A0CF7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5" name="object 235"/>
          <p:cNvSpPr/>
          <p:nvPr/>
        </p:nvSpPr>
        <p:spPr>
          <a:xfrm>
            <a:off x="10761845" y="93438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A3CF7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6" name="object 236"/>
          <p:cNvSpPr/>
          <p:nvPr/>
        </p:nvSpPr>
        <p:spPr>
          <a:xfrm>
            <a:off x="10761845" y="93761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A5D17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7" name="object 237"/>
          <p:cNvSpPr/>
          <p:nvPr/>
        </p:nvSpPr>
        <p:spPr>
          <a:xfrm>
            <a:off x="10761845" y="94084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A5D17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8" name="object 238"/>
          <p:cNvSpPr/>
          <p:nvPr/>
        </p:nvSpPr>
        <p:spPr>
          <a:xfrm>
            <a:off x="10761845" y="94407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A7D17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39" name="object 239"/>
          <p:cNvSpPr/>
          <p:nvPr/>
        </p:nvSpPr>
        <p:spPr>
          <a:xfrm>
            <a:off x="10761845" y="94729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AAD37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0" name="object 240"/>
          <p:cNvSpPr/>
          <p:nvPr/>
        </p:nvSpPr>
        <p:spPr>
          <a:xfrm>
            <a:off x="10761845" y="95052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ACD37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1" name="object 241"/>
          <p:cNvSpPr/>
          <p:nvPr/>
        </p:nvSpPr>
        <p:spPr>
          <a:xfrm>
            <a:off x="10761845" y="95375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AFD67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2" name="object 242"/>
          <p:cNvSpPr/>
          <p:nvPr/>
        </p:nvSpPr>
        <p:spPr>
          <a:xfrm>
            <a:off x="10761845" y="95698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0D67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3" name="object 243"/>
          <p:cNvSpPr/>
          <p:nvPr/>
        </p:nvSpPr>
        <p:spPr>
          <a:xfrm>
            <a:off x="10761845" y="96020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1D68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4" name="object 244"/>
          <p:cNvSpPr/>
          <p:nvPr/>
        </p:nvSpPr>
        <p:spPr>
          <a:xfrm>
            <a:off x="10761845" y="96343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2D881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5" name="object 245"/>
          <p:cNvSpPr/>
          <p:nvPr/>
        </p:nvSpPr>
        <p:spPr>
          <a:xfrm>
            <a:off x="10761845" y="96666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6D884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6" name="object 246"/>
          <p:cNvSpPr/>
          <p:nvPr/>
        </p:nvSpPr>
        <p:spPr>
          <a:xfrm>
            <a:off x="10761845" y="96989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8DA85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7" name="object 247"/>
          <p:cNvSpPr/>
          <p:nvPr/>
        </p:nvSpPr>
        <p:spPr>
          <a:xfrm>
            <a:off x="10761845" y="97311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8DA85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8" name="object 248"/>
          <p:cNvSpPr/>
          <p:nvPr/>
        </p:nvSpPr>
        <p:spPr>
          <a:xfrm>
            <a:off x="10761845" y="97634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9DA8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49" name="object 249"/>
          <p:cNvSpPr/>
          <p:nvPr/>
        </p:nvSpPr>
        <p:spPr>
          <a:xfrm>
            <a:off x="10761845" y="97957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EDE8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0" name="object 250"/>
          <p:cNvSpPr/>
          <p:nvPr/>
        </p:nvSpPr>
        <p:spPr>
          <a:xfrm>
            <a:off x="10761845" y="98280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EDE8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1" name="object 251"/>
          <p:cNvSpPr/>
          <p:nvPr/>
        </p:nvSpPr>
        <p:spPr>
          <a:xfrm>
            <a:off x="10761845" y="98602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FDE8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2" name="object 252"/>
          <p:cNvSpPr/>
          <p:nvPr/>
        </p:nvSpPr>
        <p:spPr>
          <a:xfrm>
            <a:off x="10761845" y="98925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1DF8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3" name="object 253"/>
          <p:cNvSpPr/>
          <p:nvPr/>
        </p:nvSpPr>
        <p:spPr>
          <a:xfrm>
            <a:off x="10761845" y="99248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4DF9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4" name="object 254"/>
          <p:cNvSpPr/>
          <p:nvPr/>
        </p:nvSpPr>
        <p:spPr>
          <a:xfrm>
            <a:off x="10761845" y="99571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5E391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5" name="object 255"/>
          <p:cNvSpPr/>
          <p:nvPr/>
        </p:nvSpPr>
        <p:spPr>
          <a:xfrm>
            <a:off x="10761845" y="99894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7E39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6" name="object 256"/>
          <p:cNvSpPr/>
          <p:nvPr/>
        </p:nvSpPr>
        <p:spPr>
          <a:xfrm>
            <a:off x="10761845" y="100216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7E39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7" name="object 257"/>
          <p:cNvSpPr/>
          <p:nvPr/>
        </p:nvSpPr>
        <p:spPr>
          <a:xfrm>
            <a:off x="10761845" y="100539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CE594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8" name="object 258"/>
          <p:cNvSpPr/>
          <p:nvPr/>
        </p:nvSpPr>
        <p:spPr>
          <a:xfrm>
            <a:off x="10761845" y="100862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DE59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59" name="object 259"/>
          <p:cNvSpPr/>
          <p:nvPr/>
        </p:nvSpPr>
        <p:spPr>
          <a:xfrm>
            <a:off x="10761845" y="101185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0E79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0" name="object 260"/>
          <p:cNvSpPr/>
          <p:nvPr/>
        </p:nvSpPr>
        <p:spPr>
          <a:xfrm>
            <a:off x="10761845" y="101507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2E79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1" name="object 261"/>
          <p:cNvSpPr/>
          <p:nvPr/>
        </p:nvSpPr>
        <p:spPr>
          <a:xfrm>
            <a:off x="10761845" y="101830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2E79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2" name="object 262"/>
          <p:cNvSpPr/>
          <p:nvPr/>
        </p:nvSpPr>
        <p:spPr>
          <a:xfrm>
            <a:off x="10761845" y="102153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6EB9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3" name="object 263"/>
          <p:cNvSpPr/>
          <p:nvPr/>
        </p:nvSpPr>
        <p:spPr>
          <a:xfrm>
            <a:off x="10761845" y="102476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8EB9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4" name="object 264"/>
          <p:cNvSpPr/>
          <p:nvPr/>
        </p:nvSpPr>
        <p:spPr>
          <a:xfrm>
            <a:off x="10761845" y="102798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9ECA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5" name="object 265"/>
          <p:cNvSpPr/>
          <p:nvPr/>
        </p:nvSpPr>
        <p:spPr>
          <a:xfrm>
            <a:off x="10761845" y="103121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AECA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6" name="object 266"/>
          <p:cNvSpPr/>
          <p:nvPr/>
        </p:nvSpPr>
        <p:spPr>
          <a:xfrm>
            <a:off x="10761845" y="103444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CECA4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7" name="object 267"/>
          <p:cNvSpPr/>
          <p:nvPr/>
        </p:nvSpPr>
        <p:spPr>
          <a:xfrm>
            <a:off x="10761845" y="103767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FF0A5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8" name="object 268"/>
          <p:cNvSpPr/>
          <p:nvPr/>
        </p:nvSpPr>
        <p:spPr>
          <a:xfrm>
            <a:off x="10761845" y="104089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0F0A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69" name="object 269"/>
          <p:cNvSpPr/>
          <p:nvPr/>
        </p:nvSpPr>
        <p:spPr>
          <a:xfrm>
            <a:off x="10761845" y="104412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0F0A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0" name="object 270"/>
          <p:cNvSpPr/>
          <p:nvPr/>
        </p:nvSpPr>
        <p:spPr>
          <a:xfrm>
            <a:off x="10761845" y="104735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5F2A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1" name="object 271"/>
          <p:cNvSpPr/>
          <p:nvPr/>
        </p:nvSpPr>
        <p:spPr>
          <a:xfrm>
            <a:off x="10761845" y="105058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6F2A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2" name="object 272"/>
          <p:cNvSpPr/>
          <p:nvPr/>
        </p:nvSpPr>
        <p:spPr>
          <a:xfrm>
            <a:off x="10761845" y="105380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AF4A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3" name="object 273"/>
          <p:cNvSpPr/>
          <p:nvPr/>
        </p:nvSpPr>
        <p:spPr>
          <a:xfrm>
            <a:off x="10761845" y="105703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AF4A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4" name="object 274"/>
          <p:cNvSpPr/>
          <p:nvPr/>
        </p:nvSpPr>
        <p:spPr>
          <a:xfrm>
            <a:off x="10761845" y="106026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BF4B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5" name="object 275"/>
          <p:cNvSpPr/>
          <p:nvPr/>
        </p:nvSpPr>
        <p:spPr>
          <a:xfrm>
            <a:off x="10761845" y="106349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FF7B2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6" name="object 276"/>
          <p:cNvSpPr/>
          <p:nvPr/>
        </p:nvSpPr>
        <p:spPr>
          <a:xfrm>
            <a:off x="10761845" y="106671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0F7B2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7" name="object 277"/>
          <p:cNvSpPr/>
          <p:nvPr/>
        </p:nvSpPr>
        <p:spPr>
          <a:xfrm>
            <a:off x="10761845" y="106994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3F9B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8" name="object 278"/>
          <p:cNvSpPr/>
          <p:nvPr/>
        </p:nvSpPr>
        <p:spPr>
          <a:xfrm>
            <a:off x="10761845" y="107317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3F9B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79" name="object 279"/>
          <p:cNvSpPr/>
          <p:nvPr/>
        </p:nvSpPr>
        <p:spPr>
          <a:xfrm>
            <a:off x="10761845" y="107640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6F9B8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80" name="object 280"/>
          <p:cNvSpPr/>
          <p:nvPr/>
        </p:nvSpPr>
        <p:spPr>
          <a:xfrm>
            <a:off x="10761845" y="107962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8FCB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81" name="object 281"/>
          <p:cNvSpPr/>
          <p:nvPr/>
        </p:nvSpPr>
        <p:spPr>
          <a:xfrm>
            <a:off x="10761845" y="108285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9FCB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82" name="object 282"/>
          <p:cNvSpPr/>
          <p:nvPr/>
        </p:nvSpPr>
        <p:spPr>
          <a:xfrm>
            <a:off x="10761845" y="108608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EFFB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83" name="object 283"/>
          <p:cNvSpPr/>
          <p:nvPr/>
        </p:nvSpPr>
        <p:spPr>
          <a:xfrm>
            <a:off x="10761845" y="108931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FFFB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84" name="object 284"/>
          <p:cNvSpPr/>
          <p:nvPr/>
        </p:nvSpPr>
        <p:spPr>
          <a:xfrm>
            <a:off x="11078116" y="1087699"/>
            <a:ext cx="29584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85" name="object 285"/>
          <p:cNvSpPr/>
          <p:nvPr/>
        </p:nvSpPr>
        <p:spPr>
          <a:xfrm>
            <a:off x="11078116" y="1065106"/>
            <a:ext cx="29584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43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86" name="object 286"/>
          <p:cNvSpPr/>
          <p:nvPr/>
        </p:nvSpPr>
        <p:spPr>
          <a:xfrm>
            <a:off x="10761845" y="106671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FFFB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87" name="object 287"/>
          <p:cNvSpPr/>
          <p:nvPr/>
        </p:nvSpPr>
        <p:spPr>
          <a:xfrm>
            <a:off x="10761845" y="106994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FFDB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88" name="object 288"/>
          <p:cNvSpPr/>
          <p:nvPr/>
        </p:nvSpPr>
        <p:spPr>
          <a:xfrm>
            <a:off x="10761845" y="107317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FFAB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89" name="object 289"/>
          <p:cNvSpPr/>
          <p:nvPr/>
        </p:nvSpPr>
        <p:spPr>
          <a:xfrm>
            <a:off x="10761845" y="107640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FF8B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90" name="object 290"/>
          <p:cNvSpPr/>
          <p:nvPr/>
        </p:nvSpPr>
        <p:spPr>
          <a:xfrm>
            <a:off x="10761845" y="107962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FF7B8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91" name="object 291"/>
          <p:cNvSpPr/>
          <p:nvPr/>
        </p:nvSpPr>
        <p:spPr>
          <a:xfrm>
            <a:off x="10761845" y="108285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FF4B8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92" name="object 292"/>
          <p:cNvSpPr/>
          <p:nvPr/>
        </p:nvSpPr>
        <p:spPr>
          <a:xfrm>
            <a:off x="10761845" y="108608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CF0B2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93" name="object 293"/>
          <p:cNvSpPr/>
          <p:nvPr/>
        </p:nvSpPr>
        <p:spPr>
          <a:xfrm>
            <a:off x="10761845" y="108931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CEFB1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94" name="object 294"/>
          <p:cNvSpPr/>
          <p:nvPr/>
        </p:nvSpPr>
        <p:spPr>
          <a:xfrm>
            <a:off x="10761845" y="109254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CECA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95" name="object 295"/>
          <p:cNvSpPr/>
          <p:nvPr/>
        </p:nvSpPr>
        <p:spPr>
          <a:xfrm>
            <a:off x="10761845" y="109576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CEBA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96" name="object 296"/>
          <p:cNvSpPr/>
          <p:nvPr/>
        </p:nvSpPr>
        <p:spPr>
          <a:xfrm>
            <a:off x="10761845" y="109899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CE7A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97" name="object 297"/>
          <p:cNvSpPr/>
          <p:nvPr/>
        </p:nvSpPr>
        <p:spPr>
          <a:xfrm>
            <a:off x="10761845" y="110222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CE5A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98" name="object 298"/>
          <p:cNvSpPr/>
          <p:nvPr/>
        </p:nvSpPr>
        <p:spPr>
          <a:xfrm>
            <a:off x="10761845" y="110545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CE5A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299" name="object 299"/>
          <p:cNvSpPr/>
          <p:nvPr/>
        </p:nvSpPr>
        <p:spPr>
          <a:xfrm>
            <a:off x="10761845" y="110867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CE3A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00" name="object 300"/>
          <p:cNvSpPr/>
          <p:nvPr/>
        </p:nvSpPr>
        <p:spPr>
          <a:xfrm>
            <a:off x="10761845" y="111190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CDFA4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01" name="object 301"/>
          <p:cNvSpPr/>
          <p:nvPr/>
        </p:nvSpPr>
        <p:spPr>
          <a:xfrm>
            <a:off x="10761845" y="111513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9DDA1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02" name="object 302"/>
          <p:cNvSpPr/>
          <p:nvPr/>
        </p:nvSpPr>
        <p:spPr>
          <a:xfrm>
            <a:off x="10761845" y="111836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9DC9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03" name="object 303"/>
          <p:cNvSpPr/>
          <p:nvPr/>
        </p:nvSpPr>
        <p:spPr>
          <a:xfrm>
            <a:off x="10761845" y="112158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9D99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04" name="object 304"/>
          <p:cNvSpPr/>
          <p:nvPr/>
        </p:nvSpPr>
        <p:spPr>
          <a:xfrm>
            <a:off x="10761845" y="112481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9D89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05" name="object 305"/>
          <p:cNvSpPr/>
          <p:nvPr/>
        </p:nvSpPr>
        <p:spPr>
          <a:xfrm>
            <a:off x="10761845" y="112804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9D49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06" name="object 306"/>
          <p:cNvSpPr/>
          <p:nvPr/>
        </p:nvSpPr>
        <p:spPr>
          <a:xfrm>
            <a:off x="10761845" y="113127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9D39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07" name="object 307"/>
          <p:cNvSpPr/>
          <p:nvPr/>
        </p:nvSpPr>
        <p:spPr>
          <a:xfrm>
            <a:off x="10761845" y="113449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9D298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08" name="object 308"/>
          <p:cNvSpPr/>
          <p:nvPr/>
        </p:nvSpPr>
        <p:spPr>
          <a:xfrm>
            <a:off x="10761845" y="113772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7CD9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09" name="object 309"/>
          <p:cNvSpPr/>
          <p:nvPr/>
        </p:nvSpPr>
        <p:spPr>
          <a:xfrm>
            <a:off x="10761845" y="114095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7CC9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10" name="object 310"/>
          <p:cNvSpPr/>
          <p:nvPr/>
        </p:nvSpPr>
        <p:spPr>
          <a:xfrm>
            <a:off x="10761845" y="114418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7CB92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11" name="object 311"/>
          <p:cNvSpPr/>
          <p:nvPr/>
        </p:nvSpPr>
        <p:spPr>
          <a:xfrm>
            <a:off x="10761845" y="114740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7CA92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12" name="object 312"/>
          <p:cNvSpPr/>
          <p:nvPr/>
        </p:nvSpPr>
        <p:spPr>
          <a:xfrm>
            <a:off x="10761845" y="115063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7C68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13" name="object 313"/>
          <p:cNvSpPr/>
          <p:nvPr/>
        </p:nvSpPr>
        <p:spPr>
          <a:xfrm>
            <a:off x="10761845" y="115386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7C58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14" name="object 314"/>
          <p:cNvSpPr/>
          <p:nvPr/>
        </p:nvSpPr>
        <p:spPr>
          <a:xfrm>
            <a:off x="10761845" y="115709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4C18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15" name="object 315"/>
          <p:cNvSpPr/>
          <p:nvPr/>
        </p:nvSpPr>
        <p:spPr>
          <a:xfrm>
            <a:off x="10761845" y="116031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4C08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16" name="object 316"/>
          <p:cNvSpPr/>
          <p:nvPr/>
        </p:nvSpPr>
        <p:spPr>
          <a:xfrm>
            <a:off x="10761845" y="116354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4BE8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17" name="object 317"/>
          <p:cNvSpPr/>
          <p:nvPr/>
        </p:nvSpPr>
        <p:spPr>
          <a:xfrm>
            <a:off x="10761845" y="116677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4BE8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18" name="object 318"/>
          <p:cNvSpPr/>
          <p:nvPr/>
        </p:nvSpPr>
        <p:spPr>
          <a:xfrm>
            <a:off x="10761845" y="117000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4BA84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19" name="object 319"/>
          <p:cNvSpPr/>
          <p:nvPr/>
        </p:nvSpPr>
        <p:spPr>
          <a:xfrm>
            <a:off x="10761845" y="117322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2B88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20" name="object 320"/>
          <p:cNvSpPr/>
          <p:nvPr/>
        </p:nvSpPr>
        <p:spPr>
          <a:xfrm>
            <a:off x="10761845" y="117645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2B67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21" name="object 321"/>
          <p:cNvSpPr/>
          <p:nvPr/>
        </p:nvSpPr>
        <p:spPr>
          <a:xfrm>
            <a:off x="10761845" y="117968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2B67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22" name="object 322"/>
          <p:cNvSpPr/>
          <p:nvPr/>
        </p:nvSpPr>
        <p:spPr>
          <a:xfrm>
            <a:off x="10761845" y="118291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2B27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23" name="object 323"/>
          <p:cNvSpPr/>
          <p:nvPr/>
        </p:nvSpPr>
        <p:spPr>
          <a:xfrm>
            <a:off x="10761845" y="118614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2B17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24" name="object 324"/>
          <p:cNvSpPr/>
          <p:nvPr/>
        </p:nvSpPr>
        <p:spPr>
          <a:xfrm>
            <a:off x="10761845" y="118936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2AF7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25" name="object 325"/>
          <p:cNvSpPr/>
          <p:nvPr/>
        </p:nvSpPr>
        <p:spPr>
          <a:xfrm>
            <a:off x="10761845" y="119259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0AC78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26" name="object 326"/>
          <p:cNvSpPr/>
          <p:nvPr/>
        </p:nvSpPr>
        <p:spPr>
          <a:xfrm>
            <a:off x="10761845" y="119582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0AA78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27" name="object 327"/>
          <p:cNvSpPr/>
          <p:nvPr/>
        </p:nvSpPr>
        <p:spPr>
          <a:xfrm>
            <a:off x="10761845" y="119905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0A774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28" name="object 328"/>
          <p:cNvSpPr/>
          <p:nvPr/>
        </p:nvSpPr>
        <p:spPr>
          <a:xfrm>
            <a:off x="10761845" y="120227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0A672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29" name="object 329"/>
          <p:cNvSpPr/>
          <p:nvPr/>
        </p:nvSpPr>
        <p:spPr>
          <a:xfrm>
            <a:off x="10761845" y="120550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F0A572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30" name="object 330"/>
          <p:cNvSpPr/>
          <p:nvPr/>
        </p:nvSpPr>
        <p:spPr>
          <a:xfrm>
            <a:off x="10761845" y="120873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CA16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31" name="object 331"/>
          <p:cNvSpPr/>
          <p:nvPr/>
        </p:nvSpPr>
        <p:spPr>
          <a:xfrm>
            <a:off x="10761845" y="121196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C9F6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32" name="object 332"/>
          <p:cNvSpPr/>
          <p:nvPr/>
        </p:nvSpPr>
        <p:spPr>
          <a:xfrm>
            <a:off x="10761845" y="121518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C9E6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33" name="object 333"/>
          <p:cNvSpPr/>
          <p:nvPr/>
        </p:nvSpPr>
        <p:spPr>
          <a:xfrm>
            <a:off x="10761845" y="121841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C9E6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34" name="object 334"/>
          <p:cNvSpPr/>
          <p:nvPr/>
        </p:nvSpPr>
        <p:spPr>
          <a:xfrm>
            <a:off x="10761845" y="122164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B996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35" name="object 335"/>
          <p:cNvSpPr/>
          <p:nvPr/>
        </p:nvSpPr>
        <p:spPr>
          <a:xfrm>
            <a:off x="10761845" y="122487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B996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36" name="object 336"/>
          <p:cNvSpPr/>
          <p:nvPr/>
        </p:nvSpPr>
        <p:spPr>
          <a:xfrm>
            <a:off x="10761845" y="122809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B976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37" name="object 337"/>
          <p:cNvSpPr/>
          <p:nvPr/>
        </p:nvSpPr>
        <p:spPr>
          <a:xfrm>
            <a:off x="10761845" y="123132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B9365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38" name="object 338"/>
          <p:cNvSpPr/>
          <p:nvPr/>
        </p:nvSpPr>
        <p:spPr>
          <a:xfrm>
            <a:off x="10761845" y="123455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79264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39" name="object 339"/>
          <p:cNvSpPr/>
          <p:nvPr/>
        </p:nvSpPr>
        <p:spPr>
          <a:xfrm>
            <a:off x="10761845" y="123778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78D6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40" name="object 340"/>
          <p:cNvSpPr/>
          <p:nvPr/>
        </p:nvSpPr>
        <p:spPr>
          <a:xfrm>
            <a:off x="10761845" y="124100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78D6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41" name="object 341"/>
          <p:cNvSpPr/>
          <p:nvPr/>
        </p:nvSpPr>
        <p:spPr>
          <a:xfrm>
            <a:off x="10761845" y="124423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78C5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42" name="object 342"/>
          <p:cNvSpPr/>
          <p:nvPr/>
        </p:nvSpPr>
        <p:spPr>
          <a:xfrm>
            <a:off x="10761845" y="124746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78C5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43" name="object 343"/>
          <p:cNvSpPr/>
          <p:nvPr/>
        </p:nvSpPr>
        <p:spPr>
          <a:xfrm>
            <a:off x="10761845" y="125069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5865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44" name="object 344"/>
          <p:cNvSpPr/>
          <p:nvPr/>
        </p:nvSpPr>
        <p:spPr>
          <a:xfrm>
            <a:off x="10761845" y="125392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5865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45" name="object 345"/>
          <p:cNvSpPr/>
          <p:nvPr/>
        </p:nvSpPr>
        <p:spPr>
          <a:xfrm>
            <a:off x="10761845" y="125714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5855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46" name="object 346"/>
          <p:cNvSpPr/>
          <p:nvPr/>
        </p:nvSpPr>
        <p:spPr>
          <a:xfrm>
            <a:off x="10761845" y="126037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5845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47" name="object 347"/>
          <p:cNvSpPr/>
          <p:nvPr/>
        </p:nvSpPr>
        <p:spPr>
          <a:xfrm>
            <a:off x="10761845" y="126360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37F5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48" name="object 348"/>
          <p:cNvSpPr/>
          <p:nvPr/>
        </p:nvSpPr>
        <p:spPr>
          <a:xfrm>
            <a:off x="10761845" y="126683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37F5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49" name="object 349"/>
          <p:cNvSpPr/>
          <p:nvPr/>
        </p:nvSpPr>
        <p:spPr>
          <a:xfrm>
            <a:off x="10761845" y="127005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E37C5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50" name="object 350"/>
          <p:cNvSpPr/>
          <p:nvPr/>
        </p:nvSpPr>
        <p:spPr>
          <a:xfrm>
            <a:off x="10761845" y="127328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F7951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51" name="object 351"/>
          <p:cNvSpPr/>
          <p:nvPr/>
        </p:nvSpPr>
        <p:spPr>
          <a:xfrm>
            <a:off x="10761845" y="127651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F7951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52" name="object 352"/>
          <p:cNvSpPr/>
          <p:nvPr/>
        </p:nvSpPr>
        <p:spPr>
          <a:xfrm>
            <a:off x="10761845" y="127974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F744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53" name="object 353"/>
          <p:cNvSpPr/>
          <p:nvPr/>
        </p:nvSpPr>
        <p:spPr>
          <a:xfrm>
            <a:off x="10761845" y="128296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F744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54" name="object 354"/>
          <p:cNvSpPr/>
          <p:nvPr/>
        </p:nvSpPr>
        <p:spPr>
          <a:xfrm>
            <a:off x="10761845" y="128619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E724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55" name="object 355"/>
          <p:cNvSpPr/>
          <p:nvPr/>
        </p:nvSpPr>
        <p:spPr>
          <a:xfrm>
            <a:off x="10761845" y="128942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E724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56" name="object 356"/>
          <p:cNvSpPr/>
          <p:nvPr/>
        </p:nvSpPr>
        <p:spPr>
          <a:xfrm>
            <a:off x="10761845" y="129265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E6D4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57" name="object 357"/>
          <p:cNvSpPr/>
          <p:nvPr/>
        </p:nvSpPr>
        <p:spPr>
          <a:xfrm>
            <a:off x="10761845" y="129587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E6D4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58" name="object 358"/>
          <p:cNvSpPr/>
          <p:nvPr/>
        </p:nvSpPr>
        <p:spPr>
          <a:xfrm>
            <a:off x="10761845" y="129910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A6B4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59" name="object 359"/>
          <p:cNvSpPr/>
          <p:nvPr/>
        </p:nvSpPr>
        <p:spPr>
          <a:xfrm>
            <a:off x="10761845" y="130233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A694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60" name="object 360"/>
          <p:cNvSpPr/>
          <p:nvPr/>
        </p:nvSpPr>
        <p:spPr>
          <a:xfrm>
            <a:off x="10761845" y="130556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A6644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61" name="object 361"/>
          <p:cNvSpPr/>
          <p:nvPr/>
        </p:nvSpPr>
        <p:spPr>
          <a:xfrm>
            <a:off x="10761845" y="130878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8664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62" name="object 362"/>
          <p:cNvSpPr/>
          <p:nvPr/>
        </p:nvSpPr>
        <p:spPr>
          <a:xfrm>
            <a:off x="10761845" y="131201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8644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63" name="object 363"/>
          <p:cNvSpPr/>
          <p:nvPr/>
        </p:nvSpPr>
        <p:spPr>
          <a:xfrm>
            <a:off x="10761845" y="131524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8614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64" name="object 364"/>
          <p:cNvSpPr/>
          <p:nvPr/>
        </p:nvSpPr>
        <p:spPr>
          <a:xfrm>
            <a:off x="10761845" y="131847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85F3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65" name="object 365"/>
          <p:cNvSpPr/>
          <p:nvPr/>
        </p:nvSpPr>
        <p:spPr>
          <a:xfrm>
            <a:off x="10761845" y="132170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65F3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66" name="object 366"/>
          <p:cNvSpPr/>
          <p:nvPr/>
        </p:nvSpPr>
        <p:spPr>
          <a:xfrm>
            <a:off x="10761845" y="132492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65D3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67" name="object 367"/>
          <p:cNvSpPr/>
          <p:nvPr/>
        </p:nvSpPr>
        <p:spPr>
          <a:xfrm>
            <a:off x="10761845" y="132815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65A3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68" name="object 368"/>
          <p:cNvSpPr/>
          <p:nvPr/>
        </p:nvSpPr>
        <p:spPr>
          <a:xfrm>
            <a:off x="10761845" y="1331382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3583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69" name="object 369"/>
          <p:cNvSpPr/>
          <p:nvPr/>
        </p:nvSpPr>
        <p:spPr>
          <a:xfrm>
            <a:off x="10761845" y="133461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3583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70" name="object 370"/>
          <p:cNvSpPr/>
          <p:nvPr/>
        </p:nvSpPr>
        <p:spPr>
          <a:xfrm>
            <a:off x="10761845" y="133783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3533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71" name="object 371"/>
          <p:cNvSpPr/>
          <p:nvPr/>
        </p:nvSpPr>
        <p:spPr>
          <a:xfrm>
            <a:off x="10761845" y="134106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1523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72" name="object 372"/>
          <p:cNvSpPr/>
          <p:nvPr/>
        </p:nvSpPr>
        <p:spPr>
          <a:xfrm>
            <a:off x="10761845" y="134429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1513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73" name="object 373"/>
          <p:cNvSpPr/>
          <p:nvPr/>
        </p:nvSpPr>
        <p:spPr>
          <a:xfrm>
            <a:off x="10761845" y="134752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D1513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74" name="object 374"/>
          <p:cNvSpPr/>
          <p:nvPr/>
        </p:nvSpPr>
        <p:spPr>
          <a:xfrm>
            <a:off x="10761845" y="135074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F4C32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75" name="object 375"/>
          <p:cNvSpPr/>
          <p:nvPr/>
        </p:nvSpPr>
        <p:spPr>
          <a:xfrm>
            <a:off x="10761845" y="1353975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F4C32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76" name="object 376"/>
          <p:cNvSpPr/>
          <p:nvPr/>
        </p:nvSpPr>
        <p:spPr>
          <a:xfrm>
            <a:off x="10761845" y="135720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F4A3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77" name="object 377"/>
          <p:cNvSpPr/>
          <p:nvPr/>
        </p:nvSpPr>
        <p:spPr>
          <a:xfrm>
            <a:off x="10761845" y="136043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F463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78" name="object 378"/>
          <p:cNvSpPr/>
          <p:nvPr/>
        </p:nvSpPr>
        <p:spPr>
          <a:xfrm>
            <a:off x="10761845" y="136365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C462E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79" name="object 379"/>
          <p:cNvSpPr/>
          <p:nvPr/>
        </p:nvSpPr>
        <p:spPr>
          <a:xfrm>
            <a:off x="10761845" y="136688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C452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80" name="object 380"/>
          <p:cNvSpPr/>
          <p:nvPr/>
        </p:nvSpPr>
        <p:spPr>
          <a:xfrm>
            <a:off x="10761845" y="137011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C412C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81" name="object 381"/>
          <p:cNvSpPr/>
          <p:nvPr/>
        </p:nvSpPr>
        <p:spPr>
          <a:xfrm>
            <a:off x="10761845" y="137334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93F2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82" name="object 382"/>
          <p:cNvSpPr/>
          <p:nvPr/>
        </p:nvSpPr>
        <p:spPr>
          <a:xfrm>
            <a:off x="10761845" y="1376568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93F2A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83" name="object 383"/>
          <p:cNvSpPr/>
          <p:nvPr/>
        </p:nvSpPr>
        <p:spPr>
          <a:xfrm>
            <a:off x="10761845" y="1379796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93A2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84" name="object 384"/>
          <p:cNvSpPr/>
          <p:nvPr/>
        </p:nvSpPr>
        <p:spPr>
          <a:xfrm>
            <a:off x="10761845" y="138302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63927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85" name="object 385"/>
          <p:cNvSpPr/>
          <p:nvPr/>
        </p:nvSpPr>
        <p:spPr>
          <a:xfrm>
            <a:off x="10761845" y="138625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6392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86" name="object 386"/>
          <p:cNvSpPr/>
          <p:nvPr/>
        </p:nvSpPr>
        <p:spPr>
          <a:xfrm>
            <a:off x="10761845" y="1389479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63626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87" name="object 387"/>
          <p:cNvSpPr/>
          <p:nvPr/>
        </p:nvSpPr>
        <p:spPr>
          <a:xfrm>
            <a:off x="10761845" y="139270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4332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88" name="object 388"/>
          <p:cNvSpPr/>
          <p:nvPr/>
        </p:nvSpPr>
        <p:spPr>
          <a:xfrm>
            <a:off x="10761845" y="139593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43323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89" name="object 389"/>
          <p:cNvSpPr/>
          <p:nvPr/>
        </p:nvSpPr>
        <p:spPr>
          <a:xfrm>
            <a:off x="10761845" y="139916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42E2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90" name="object 390"/>
          <p:cNvSpPr/>
          <p:nvPr/>
        </p:nvSpPr>
        <p:spPr>
          <a:xfrm>
            <a:off x="10761845" y="140239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12D2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91" name="object 391"/>
          <p:cNvSpPr/>
          <p:nvPr/>
        </p:nvSpPr>
        <p:spPr>
          <a:xfrm>
            <a:off x="10761845" y="140561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C12C2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92" name="object 392"/>
          <p:cNvSpPr/>
          <p:nvPr/>
        </p:nvSpPr>
        <p:spPr>
          <a:xfrm>
            <a:off x="10761845" y="140884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F281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93" name="object 393"/>
          <p:cNvSpPr/>
          <p:nvPr/>
        </p:nvSpPr>
        <p:spPr>
          <a:xfrm>
            <a:off x="10761845" y="1412071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F261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94" name="object 394"/>
          <p:cNvSpPr/>
          <p:nvPr/>
        </p:nvSpPr>
        <p:spPr>
          <a:xfrm>
            <a:off x="10761845" y="141530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F251D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95" name="object 395"/>
          <p:cNvSpPr/>
          <p:nvPr/>
        </p:nvSpPr>
        <p:spPr>
          <a:xfrm>
            <a:off x="10761845" y="141852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D211B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96" name="object 396"/>
          <p:cNvSpPr/>
          <p:nvPr/>
        </p:nvSpPr>
        <p:spPr>
          <a:xfrm>
            <a:off x="10761845" y="1421754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D1F1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97" name="object 397"/>
          <p:cNvSpPr/>
          <p:nvPr/>
        </p:nvSpPr>
        <p:spPr>
          <a:xfrm>
            <a:off x="10761845" y="1424983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D1D19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98" name="object 398"/>
          <p:cNvSpPr/>
          <p:nvPr/>
        </p:nvSpPr>
        <p:spPr>
          <a:xfrm>
            <a:off x="10761845" y="1428210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91A18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399" name="object 399"/>
          <p:cNvSpPr/>
          <p:nvPr/>
        </p:nvSpPr>
        <p:spPr>
          <a:xfrm>
            <a:off x="10761845" y="1431437"/>
            <a:ext cx="316678" cy="0"/>
          </a:xfrm>
          <a:custGeom>
            <a:avLst/>
            <a:gdLst/>
            <a:ahLst/>
            <a:cxnLst/>
            <a:rect l="l" t="t" r="r" b="b"/>
            <a:pathLst>
              <a:path w="299084">
                <a:moveTo>
                  <a:pt x="0" y="0"/>
                </a:moveTo>
                <a:lnTo>
                  <a:pt x="298700" y="0"/>
                </a:lnTo>
              </a:path>
            </a:pathLst>
          </a:custGeom>
          <a:ln w="3175">
            <a:solidFill>
              <a:srgbClr val="B91818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00" name="object 400"/>
          <p:cNvSpPr txBox="1"/>
          <p:nvPr/>
        </p:nvSpPr>
        <p:spPr>
          <a:xfrm>
            <a:off x="11581030" y="837007"/>
            <a:ext cx="725469" cy="436703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/>
          <a:p>
            <a:pPr marL="13447" marR="5379">
              <a:lnSpc>
                <a:spcPct val="101200"/>
              </a:lnSpc>
              <a:spcBef>
                <a:spcPts val="132"/>
              </a:spcBef>
            </a:pPr>
            <a:r>
              <a:rPr sz="900" spc="26" dirty="0">
                <a:latin typeface="Arial"/>
                <a:cs typeface="Arial"/>
              </a:rPr>
              <a:t>Change </a:t>
            </a:r>
            <a:r>
              <a:rPr sz="900" spc="5" dirty="0">
                <a:latin typeface="Arial"/>
                <a:cs typeface="Arial"/>
              </a:rPr>
              <a:t>in  </a:t>
            </a:r>
            <a:r>
              <a:rPr sz="900" spc="32" dirty="0">
                <a:latin typeface="Arial"/>
                <a:cs typeface="Arial"/>
              </a:rPr>
              <a:t>G</a:t>
            </a:r>
            <a:r>
              <a:rPr sz="900" dirty="0">
                <a:latin typeface="Arial"/>
                <a:cs typeface="Arial"/>
              </a:rPr>
              <a:t>r</a:t>
            </a:r>
            <a:r>
              <a:rPr sz="900" spc="32" dirty="0">
                <a:latin typeface="Arial"/>
                <a:cs typeface="Arial"/>
              </a:rPr>
              <a:t>oundwa</a:t>
            </a:r>
            <a:r>
              <a:rPr sz="900" dirty="0">
                <a:latin typeface="Arial"/>
                <a:cs typeface="Arial"/>
              </a:rPr>
              <a:t>t</a:t>
            </a:r>
            <a:r>
              <a:rPr sz="900" spc="32" dirty="0">
                <a:latin typeface="Arial"/>
                <a:cs typeface="Arial"/>
              </a:rPr>
              <a:t>e</a:t>
            </a:r>
            <a:r>
              <a:rPr sz="900" spc="11" dirty="0">
                <a:latin typeface="Arial"/>
                <a:cs typeface="Arial"/>
              </a:rPr>
              <a:t>r  </a:t>
            </a:r>
            <a:r>
              <a:rPr sz="900" spc="16" dirty="0">
                <a:latin typeface="Arial"/>
                <a:cs typeface="Arial"/>
              </a:rPr>
              <a:t>Elevation*</a:t>
            </a:r>
            <a:endParaRPr sz="900">
              <a:latin typeface="Arial"/>
              <a:cs typeface="Arial"/>
            </a:endParaRPr>
          </a:p>
        </p:txBody>
      </p:sp>
      <p:sp>
        <p:nvSpPr>
          <p:cNvPr id="401" name="object 401"/>
          <p:cNvSpPr/>
          <p:nvPr/>
        </p:nvSpPr>
        <p:spPr>
          <a:xfrm>
            <a:off x="10777982" y="1078016"/>
            <a:ext cx="26222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383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02" name="object 402"/>
          <p:cNvSpPr/>
          <p:nvPr/>
        </p:nvSpPr>
        <p:spPr>
          <a:xfrm>
            <a:off x="11032934" y="1078016"/>
            <a:ext cx="13447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03" name="object 403"/>
          <p:cNvSpPr/>
          <p:nvPr/>
        </p:nvSpPr>
        <p:spPr>
          <a:xfrm>
            <a:off x="11045843" y="1078016"/>
            <a:ext cx="2286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335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04" name="object 404"/>
          <p:cNvSpPr/>
          <p:nvPr/>
        </p:nvSpPr>
        <p:spPr>
          <a:xfrm>
            <a:off x="10900617" y="1048968"/>
            <a:ext cx="45720" cy="71269"/>
          </a:xfrm>
          <a:custGeom>
            <a:avLst/>
            <a:gdLst/>
            <a:ahLst/>
            <a:cxnLst/>
            <a:rect l="l" t="t" r="r" b="b"/>
            <a:pathLst>
              <a:path w="43179" h="67309">
                <a:moveTo>
                  <a:pt x="21335" y="0"/>
                </a:moveTo>
                <a:lnTo>
                  <a:pt x="12191" y="3048"/>
                </a:lnTo>
                <a:lnTo>
                  <a:pt x="6096" y="6096"/>
                </a:lnTo>
                <a:lnTo>
                  <a:pt x="3048" y="18289"/>
                </a:lnTo>
                <a:lnTo>
                  <a:pt x="0" y="33531"/>
                </a:lnTo>
                <a:lnTo>
                  <a:pt x="3048" y="48772"/>
                </a:lnTo>
                <a:lnTo>
                  <a:pt x="6096" y="57917"/>
                </a:lnTo>
                <a:lnTo>
                  <a:pt x="12191" y="64013"/>
                </a:lnTo>
                <a:lnTo>
                  <a:pt x="21335" y="67062"/>
                </a:lnTo>
                <a:lnTo>
                  <a:pt x="30479" y="64013"/>
                </a:lnTo>
                <a:lnTo>
                  <a:pt x="36575" y="60965"/>
                </a:lnTo>
                <a:lnTo>
                  <a:pt x="39623" y="48772"/>
                </a:lnTo>
                <a:lnTo>
                  <a:pt x="42671" y="33531"/>
                </a:lnTo>
                <a:lnTo>
                  <a:pt x="39623" y="18289"/>
                </a:lnTo>
                <a:lnTo>
                  <a:pt x="36575" y="6096"/>
                </a:lnTo>
                <a:lnTo>
                  <a:pt x="30479" y="3048"/>
                </a:lnTo>
                <a:lnTo>
                  <a:pt x="21335" y="0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05" name="object 405"/>
          <p:cNvSpPr/>
          <p:nvPr/>
        </p:nvSpPr>
        <p:spPr>
          <a:xfrm>
            <a:off x="10913526" y="1061878"/>
            <a:ext cx="19498" cy="45720"/>
          </a:xfrm>
          <a:custGeom>
            <a:avLst/>
            <a:gdLst/>
            <a:ahLst/>
            <a:cxnLst/>
            <a:rect l="l" t="t" r="r" b="b"/>
            <a:pathLst>
              <a:path w="18415" h="43180">
                <a:moveTo>
                  <a:pt x="9143" y="0"/>
                </a:moveTo>
                <a:lnTo>
                  <a:pt x="12191" y="0"/>
                </a:lnTo>
                <a:lnTo>
                  <a:pt x="15239" y="6096"/>
                </a:lnTo>
                <a:lnTo>
                  <a:pt x="18287" y="12193"/>
                </a:lnTo>
                <a:lnTo>
                  <a:pt x="18287" y="21338"/>
                </a:lnTo>
                <a:lnTo>
                  <a:pt x="18287" y="30482"/>
                </a:lnTo>
                <a:lnTo>
                  <a:pt x="15239" y="36579"/>
                </a:lnTo>
                <a:lnTo>
                  <a:pt x="12191" y="42675"/>
                </a:lnTo>
                <a:lnTo>
                  <a:pt x="9143" y="42675"/>
                </a:lnTo>
                <a:lnTo>
                  <a:pt x="6096" y="42675"/>
                </a:lnTo>
                <a:lnTo>
                  <a:pt x="3048" y="39627"/>
                </a:lnTo>
                <a:lnTo>
                  <a:pt x="3048" y="36579"/>
                </a:lnTo>
                <a:lnTo>
                  <a:pt x="0" y="30482"/>
                </a:lnTo>
                <a:lnTo>
                  <a:pt x="0" y="21338"/>
                </a:lnTo>
                <a:lnTo>
                  <a:pt x="0" y="12193"/>
                </a:lnTo>
                <a:lnTo>
                  <a:pt x="3048" y="6096"/>
                </a:lnTo>
                <a:lnTo>
                  <a:pt x="6096" y="0"/>
                </a:lnTo>
                <a:lnTo>
                  <a:pt x="9143" y="0"/>
                </a:lnTo>
              </a:path>
            </a:pathLst>
          </a:custGeom>
          <a:ln w="243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06" name="object 406"/>
          <p:cNvSpPr txBox="1"/>
          <p:nvPr/>
        </p:nvSpPr>
        <p:spPr>
          <a:xfrm>
            <a:off x="10819397" y="1009699"/>
            <a:ext cx="201706" cy="126905"/>
          </a:xfrm>
          <a:prstGeom prst="rect">
            <a:avLst/>
          </a:prstGeom>
        </p:spPr>
        <p:txBody>
          <a:bodyPr vert="horz" wrap="square" lIns="0" tIns="12775" rIns="0" bIns="0" rtlCol="0">
            <a:spAutoFit/>
          </a:bodyPr>
          <a:lstStyle/>
          <a:p>
            <a:pPr marL="13447">
              <a:spcBef>
                <a:spcPts val="101"/>
              </a:spcBef>
            </a:pPr>
            <a:r>
              <a:rPr sz="741" b="1" strike="sngStrike" spc="-5" dirty="0">
                <a:latin typeface="Arial"/>
                <a:cs typeface="Arial"/>
              </a:rPr>
              <a:t> </a:t>
            </a:r>
            <a:r>
              <a:rPr sz="741" b="1" strike="sngStrike" spc="95" dirty="0">
                <a:latin typeface="Arial"/>
                <a:cs typeface="Arial"/>
              </a:rPr>
              <a:t> </a:t>
            </a:r>
            <a:r>
              <a:rPr sz="741" b="1" strike="sngStrike" spc="-5" dirty="0">
                <a:latin typeface="Arial"/>
                <a:cs typeface="Arial"/>
              </a:rPr>
              <a:t>0</a:t>
            </a:r>
            <a:r>
              <a:rPr sz="741" b="1" strike="sngStrike" spc="37" dirty="0">
                <a:latin typeface="Arial"/>
                <a:cs typeface="Arial"/>
              </a:rPr>
              <a:t> </a:t>
            </a:r>
            <a:endParaRPr sz="741">
              <a:latin typeface="Arial"/>
              <a:cs typeface="Arial"/>
            </a:endParaRPr>
          </a:p>
        </p:txBody>
      </p:sp>
      <p:sp>
        <p:nvSpPr>
          <p:cNvPr id="407" name="object 407"/>
          <p:cNvSpPr txBox="1"/>
          <p:nvPr/>
        </p:nvSpPr>
        <p:spPr>
          <a:xfrm>
            <a:off x="10121234" y="1337727"/>
            <a:ext cx="1871830" cy="530888"/>
          </a:xfrm>
          <a:prstGeom prst="rect">
            <a:avLst/>
          </a:prstGeom>
        </p:spPr>
        <p:txBody>
          <a:bodyPr vert="horz" wrap="square" lIns="0" tIns="103542" rIns="0" bIns="0" rtlCol="0">
            <a:spAutoFit/>
          </a:bodyPr>
          <a:lstStyle/>
          <a:p>
            <a:pPr marL="47736">
              <a:spcBef>
                <a:spcPts val="815"/>
              </a:spcBef>
            </a:pPr>
            <a:r>
              <a:rPr sz="1906" spc="373" baseline="-9259" dirty="0">
                <a:latin typeface="Arial"/>
                <a:cs typeface="Arial"/>
              </a:rPr>
              <a:t>k </a:t>
            </a:r>
            <a:r>
              <a:rPr sz="635" spc="-5" dirty="0">
                <a:latin typeface="Arial"/>
                <a:cs typeface="Arial"/>
              </a:rPr>
              <a:t>Water-level </a:t>
            </a:r>
            <a:r>
              <a:rPr sz="635" dirty="0">
                <a:latin typeface="Arial"/>
                <a:cs typeface="Arial"/>
              </a:rPr>
              <a:t>data not </a:t>
            </a:r>
            <a:r>
              <a:rPr sz="635" spc="-5" dirty="0">
                <a:latin typeface="Arial"/>
                <a:cs typeface="Arial"/>
              </a:rPr>
              <a:t>available </a:t>
            </a:r>
            <a:r>
              <a:rPr sz="635" spc="-11" dirty="0">
                <a:latin typeface="Arial"/>
                <a:cs typeface="Arial"/>
              </a:rPr>
              <a:t>in </a:t>
            </a:r>
            <a:r>
              <a:rPr sz="635" spc="-5" dirty="0">
                <a:latin typeface="Arial"/>
                <a:cs typeface="Arial"/>
              </a:rPr>
              <a:t>these</a:t>
            </a:r>
            <a:r>
              <a:rPr sz="635" spc="-48" dirty="0">
                <a:latin typeface="Arial"/>
                <a:cs typeface="Arial"/>
              </a:rPr>
              <a:t> </a:t>
            </a:r>
            <a:r>
              <a:rPr sz="635" dirty="0">
                <a:latin typeface="Arial"/>
                <a:cs typeface="Arial"/>
              </a:rPr>
              <a:t>areas</a:t>
            </a:r>
            <a:endParaRPr sz="635">
              <a:latin typeface="Arial"/>
              <a:cs typeface="Arial"/>
            </a:endParaRPr>
          </a:p>
          <a:p>
            <a:pPr marL="40340" marR="32272">
              <a:lnSpc>
                <a:spcPts val="741"/>
              </a:lnSpc>
              <a:spcBef>
                <a:spcPts val="397"/>
              </a:spcBef>
            </a:pPr>
            <a:r>
              <a:rPr sz="635" spc="-5" dirty="0">
                <a:latin typeface="Arial"/>
                <a:cs typeface="Arial"/>
              </a:rPr>
              <a:t>*Data sourced </a:t>
            </a:r>
            <a:r>
              <a:rPr sz="635" dirty="0">
                <a:latin typeface="Arial"/>
                <a:cs typeface="Arial"/>
              </a:rPr>
              <a:t>from Indio </a:t>
            </a:r>
            <a:r>
              <a:rPr sz="635" spc="-5" dirty="0">
                <a:latin typeface="Arial"/>
                <a:cs typeface="Arial"/>
              </a:rPr>
              <a:t>Subbasin </a:t>
            </a:r>
            <a:r>
              <a:rPr sz="635" dirty="0">
                <a:latin typeface="Arial"/>
                <a:cs typeface="Arial"/>
              </a:rPr>
              <a:t>Annual </a:t>
            </a:r>
            <a:r>
              <a:rPr sz="635" spc="-5" dirty="0">
                <a:latin typeface="Arial"/>
                <a:cs typeface="Arial"/>
              </a:rPr>
              <a:t>Report  </a:t>
            </a:r>
            <a:r>
              <a:rPr sz="635" spc="-11" dirty="0">
                <a:latin typeface="Arial"/>
                <a:cs typeface="Arial"/>
              </a:rPr>
              <a:t>for </a:t>
            </a:r>
            <a:r>
              <a:rPr sz="635" spc="-5" dirty="0">
                <a:latin typeface="Arial"/>
                <a:cs typeface="Arial"/>
              </a:rPr>
              <a:t>Water </a:t>
            </a:r>
            <a:r>
              <a:rPr sz="635" dirty="0">
                <a:latin typeface="Arial"/>
                <a:cs typeface="Arial"/>
              </a:rPr>
              <a:t>Year </a:t>
            </a:r>
            <a:r>
              <a:rPr sz="635" spc="-5" dirty="0">
                <a:latin typeface="Arial"/>
                <a:cs typeface="Arial"/>
              </a:rPr>
              <a:t>2017-2018 </a:t>
            </a:r>
            <a:r>
              <a:rPr sz="635" dirty="0">
                <a:latin typeface="Arial"/>
                <a:cs typeface="Arial"/>
              </a:rPr>
              <a:t>(Stantec,</a:t>
            </a:r>
            <a:r>
              <a:rPr sz="635" spc="-26" dirty="0">
                <a:latin typeface="Arial"/>
                <a:cs typeface="Arial"/>
              </a:rPr>
              <a:t> </a:t>
            </a:r>
            <a:r>
              <a:rPr sz="635" dirty="0">
                <a:latin typeface="Arial"/>
                <a:cs typeface="Arial"/>
              </a:rPr>
              <a:t>2019)</a:t>
            </a:r>
            <a:endParaRPr sz="635">
              <a:latin typeface="Arial"/>
              <a:cs typeface="Arial"/>
            </a:endParaRPr>
          </a:p>
        </p:txBody>
      </p:sp>
      <p:sp>
        <p:nvSpPr>
          <p:cNvPr id="408" name="object 408"/>
          <p:cNvSpPr txBox="1"/>
          <p:nvPr/>
        </p:nvSpPr>
        <p:spPr>
          <a:xfrm>
            <a:off x="10040014" y="3611655"/>
            <a:ext cx="2159598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b="1" spc="16" dirty="0">
                <a:latin typeface="Arial"/>
                <a:cs typeface="Arial"/>
              </a:rPr>
              <a:t>Wells </a:t>
            </a:r>
            <a:r>
              <a:rPr sz="900" b="1" spc="26" dirty="0">
                <a:latin typeface="Arial"/>
                <a:cs typeface="Arial"/>
              </a:rPr>
              <a:t>with Hydrographs </a:t>
            </a:r>
            <a:r>
              <a:rPr sz="900" b="1" spc="21" dirty="0">
                <a:latin typeface="Arial"/>
                <a:cs typeface="Arial"/>
              </a:rPr>
              <a:t>in Figure</a:t>
            </a:r>
            <a:r>
              <a:rPr sz="900" b="1" spc="-42" dirty="0">
                <a:latin typeface="Arial"/>
                <a:cs typeface="Arial"/>
              </a:rPr>
              <a:t> </a:t>
            </a:r>
            <a:r>
              <a:rPr sz="900" b="1" spc="16" dirty="0">
                <a:latin typeface="Arial"/>
                <a:cs typeface="Arial"/>
              </a:rPr>
              <a:t>5-3</a:t>
            </a:r>
            <a:endParaRPr sz="900">
              <a:latin typeface="Arial"/>
              <a:cs typeface="Arial"/>
            </a:endParaRPr>
          </a:p>
        </p:txBody>
      </p:sp>
      <p:sp>
        <p:nvSpPr>
          <p:cNvPr id="409" name="object 409"/>
          <p:cNvSpPr txBox="1"/>
          <p:nvPr/>
        </p:nvSpPr>
        <p:spPr>
          <a:xfrm>
            <a:off x="10593489" y="5153931"/>
            <a:ext cx="894229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26" dirty="0">
                <a:latin typeface="Arial"/>
                <a:cs typeface="Arial"/>
              </a:rPr>
              <a:t>07S09E18H01S</a:t>
            </a:r>
            <a:endParaRPr sz="900">
              <a:latin typeface="Arial"/>
              <a:cs typeface="Arial"/>
            </a:endParaRPr>
          </a:p>
        </p:txBody>
      </p:sp>
      <p:sp>
        <p:nvSpPr>
          <p:cNvPr id="410" name="object 410"/>
          <p:cNvSpPr txBox="1"/>
          <p:nvPr/>
        </p:nvSpPr>
        <p:spPr>
          <a:xfrm>
            <a:off x="10593489" y="4902179"/>
            <a:ext cx="894229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26" dirty="0">
                <a:latin typeface="Arial"/>
                <a:cs typeface="Arial"/>
              </a:rPr>
              <a:t>07S08E35D01S</a:t>
            </a:r>
            <a:endParaRPr sz="900">
              <a:latin typeface="Arial"/>
              <a:cs typeface="Arial"/>
            </a:endParaRPr>
          </a:p>
        </p:txBody>
      </p:sp>
      <p:sp>
        <p:nvSpPr>
          <p:cNvPr id="411" name="object 411"/>
          <p:cNvSpPr txBox="1"/>
          <p:nvPr/>
        </p:nvSpPr>
        <p:spPr>
          <a:xfrm>
            <a:off x="10593489" y="4395446"/>
            <a:ext cx="894229" cy="410746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26" dirty="0">
                <a:latin typeface="Arial"/>
                <a:cs typeface="Arial"/>
              </a:rPr>
              <a:t>07S07E03D01S</a:t>
            </a:r>
            <a:endParaRPr sz="900">
              <a:latin typeface="Arial"/>
              <a:cs typeface="Arial"/>
            </a:endParaRPr>
          </a:p>
          <a:p>
            <a:pPr marL="13447">
              <a:spcBef>
                <a:spcPts val="905"/>
              </a:spcBef>
            </a:pPr>
            <a:r>
              <a:rPr sz="900" spc="26" dirty="0">
                <a:latin typeface="Arial"/>
                <a:cs typeface="Arial"/>
              </a:rPr>
              <a:t>07S08E32A01S</a:t>
            </a:r>
            <a:endParaRPr sz="900">
              <a:latin typeface="Arial"/>
              <a:cs typeface="Arial"/>
            </a:endParaRPr>
          </a:p>
        </p:txBody>
      </p:sp>
      <p:sp>
        <p:nvSpPr>
          <p:cNvPr id="412" name="object 412"/>
          <p:cNvSpPr txBox="1"/>
          <p:nvPr/>
        </p:nvSpPr>
        <p:spPr>
          <a:xfrm>
            <a:off x="10593489" y="4143695"/>
            <a:ext cx="894229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26" dirty="0">
                <a:latin typeface="Arial"/>
                <a:cs typeface="Arial"/>
              </a:rPr>
              <a:t>06S08E19R01S</a:t>
            </a:r>
            <a:endParaRPr sz="900">
              <a:latin typeface="Arial"/>
              <a:cs typeface="Arial"/>
            </a:endParaRPr>
          </a:p>
        </p:txBody>
      </p:sp>
      <p:sp>
        <p:nvSpPr>
          <p:cNvPr id="413" name="object 413"/>
          <p:cNvSpPr txBox="1"/>
          <p:nvPr/>
        </p:nvSpPr>
        <p:spPr>
          <a:xfrm>
            <a:off x="10593489" y="3891942"/>
            <a:ext cx="900953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26" dirty="0">
                <a:latin typeface="Arial"/>
                <a:cs typeface="Arial"/>
              </a:rPr>
              <a:t>05S07E08Q01S</a:t>
            </a:r>
            <a:endParaRPr sz="900">
              <a:latin typeface="Arial"/>
              <a:cs typeface="Arial"/>
            </a:endParaRPr>
          </a:p>
        </p:txBody>
      </p:sp>
      <p:sp>
        <p:nvSpPr>
          <p:cNvPr id="414" name="object 414"/>
          <p:cNvSpPr txBox="1"/>
          <p:nvPr/>
        </p:nvSpPr>
        <p:spPr>
          <a:xfrm rot="18900000">
            <a:off x="10201836" y="5179239"/>
            <a:ext cx="126466" cy="103950"/>
          </a:xfrm>
          <a:prstGeom prst="rect">
            <a:avLst/>
          </a:prstGeom>
        </p:spPr>
        <p:txBody>
          <a:bodyPr vert="horz" wrap="square" lIns="0" tIns="1345" rIns="0" bIns="0" rtlCol="0">
            <a:spAutoFit/>
          </a:bodyPr>
          <a:lstStyle/>
          <a:p>
            <a:pPr>
              <a:lnSpc>
                <a:spcPts val="799"/>
              </a:lnSpc>
              <a:spcBef>
                <a:spcPts val="11"/>
              </a:spcBef>
            </a:pPr>
            <a:r>
              <a:rPr sz="794" spc="-286" dirty="0">
                <a:solidFill>
                  <a:srgbClr val="FF0000"/>
                </a:solidFill>
                <a:latin typeface="Arial"/>
                <a:cs typeface="Arial"/>
              </a:rPr>
              <a:t>"</a:t>
            </a:r>
            <a:r>
              <a:rPr sz="794" spc="302" dirty="0">
                <a:latin typeface="Arial"/>
                <a:cs typeface="Arial"/>
              </a:rPr>
              <a:t>)</a:t>
            </a:r>
            <a:endParaRPr sz="794">
              <a:latin typeface="Arial"/>
              <a:cs typeface="Arial"/>
            </a:endParaRPr>
          </a:p>
        </p:txBody>
      </p:sp>
      <p:sp>
        <p:nvSpPr>
          <p:cNvPr id="415" name="object 415"/>
          <p:cNvSpPr txBox="1"/>
          <p:nvPr/>
        </p:nvSpPr>
        <p:spPr>
          <a:xfrm>
            <a:off x="10223969" y="4908634"/>
            <a:ext cx="99508" cy="137827"/>
          </a:xfrm>
          <a:prstGeom prst="rect">
            <a:avLst/>
          </a:prstGeom>
        </p:spPr>
        <p:txBody>
          <a:bodyPr vert="horz" wrap="square" lIns="0" tIns="15463" rIns="0" bIns="0" rtlCol="0">
            <a:spAutoFit/>
          </a:bodyPr>
          <a:lstStyle/>
          <a:p>
            <a:pPr marL="13447">
              <a:spcBef>
                <a:spcPts val="121"/>
              </a:spcBef>
            </a:pPr>
            <a:r>
              <a:rPr sz="794" spc="-286" dirty="0">
                <a:solidFill>
                  <a:srgbClr val="00C5FF"/>
                </a:solidFill>
                <a:latin typeface="Arial"/>
                <a:cs typeface="Arial"/>
              </a:rPr>
              <a:t>"</a:t>
            </a:r>
            <a:r>
              <a:rPr sz="794" spc="302" dirty="0">
                <a:latin typeface="Arial"/>
                <a:cs typeface="Arial"/>
              </a:rPr>
              <a:t>)</a:t>
            </a:r>
            <a:endParaRPr sz="794">
              <a:latin typeface="Arial"/>
              <a:cs typeface="Arial"/>
            </a:endParaRPr>
          </a:p>
        </p:txBody>
      </p:sp>
      <p:sp>
        <p:nvSpPr>
          <p:cNvPr id="416" name="object 416"/>
          <p:cNvSpPr txBox="1"/>
          <p:nvPr/>
        </p:nvSpPr>
        <p:spPr>
          <a:xfrm rot="10800000">
            <a:off x="10175769" y="4684371"/>
            <a:ext cx="197521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1"/>
              </a:lnSpc>
            </a:pPr>
            <a:r>
              <a:rPr sz="1271" spc="-709" dirty="0">
                <a:solidFill>
                  <a:srgbClr val="E500A9"/>
                </a:solidFill>
                <a:latin typeface="Arial"/>
                <a:cs typeface="Arial"/>
              </a:rPr>
              <a:t>#</a:t>
            </a:r>
            <a:r>
              <a:rPr sz="1271" spc="392" dirty="0">
                <a:latin typeface="Arial"/>
                <a:cs typeface="Arial"/>
              </a:rPr>
              <a:t>*</a:t>
            </a:r>
            <a:endParaRPr sz="1271">
              <a:latin typeface="Arial"/>
              <a:cs typeface="Arial"/>
            </a:endParaRPr>
          </a:p>
        </p:txBody>
      </p:sp>
      <p:sp>
        <p:nvSpPr>
          <p:cNvPr id="417" name="object 417"/>
          <p:cNvSpPr txBox="1"/>
          <p:nvPr/>
        </p:nvSpPr>
        <p:spPr>
          <a:xfrm>
            <a:off x="10190082" y="3806655"/>
            <a:ext cx="167416" cy="759756"/>
          </a:xfrm>
          <a:prstGeom prst="rect">
            <a:avLst/>
          </a:prstGeom>
        </p:spPr>
        <p:txBody>
          <a:bodyPr vert="horz" wrap="square" lIns="0" tIns="49082" rIns="0" bIns="0" rtlCol="0">
            <a:spAutoFit/>
          </a:bodyPr>
          <a:lstStyle/>
          <a:p>
            <a:pPr marL="13447">
              <a:spcBef>
                <a:spcPts val="386"/>
              </a:spcBef>
            </a:pPr>
            <a:r>
              <a:rPr sz="1535" spc="-1456" dirty="0">
                <a:latin typeface="Arial"/>
                <a:cs typeface="Arial"/>
              </a:rPr>
              <a:t>W</a:t>
            </a:r>
            <a:r>
              <a:rPr sz="1535" spc="74" dirty="0">
                <a:latin typeface="Arial"/>
                <a:cs typeface="Arial"/>
              </a:rPr>
              <a:t>X</a:t>
            </a:r>
            <a:endParaRPr sz="1535">
              <a:latin typeface="Arial"/>
              <a:cs typeface="Arial"/>
            </a:endParaRPr>
          </a:p>
          <a:p>
            <a:pPr marL="27565">
              <a:spcBef>
                <a:spcPts val="201"/>
              </a:spcBef>
            </a:pPr>
            <a:r>
              <a:rPr sz="1271" spc="180" dirty="0">
                <a:solidFill>
                  <a:srgbClr val="004CA7"/>
                </a:solidFill>
                <a:latin typeface="Arial"/>
                <a:cs typeface="Arial"/>
              </a:rPr>
              <a:t>#</a:t>
            </a:r>
            <a:endParaRPr sz="1271">
              <a:latin typeface="Arial"/>
              <a:cs typeface="Arial"/>
            </a:endParaRPr>
          </a:p>
          <a:p>
            <a:pPr marL="35634">
              <a:spcBef>
                <a:spcPts val="694"/>
              </a:spcBef>
            </a:pPr>
            <a:r>
              <a:rPr sz="1059" spc="48" dirty="0">
                <a:solidFill>
                  <a:srgbClr val="FFAA00"/>
                </a:solidFill>
                <a:latin typeface="Arial"/>
                <a:cs typeface="Arial"/>
              </a:rPr>
              <a:t>!</a:t>
            </a:r>
            <a:r>
              <a:rPr sz="1059" spc="48" dirty="0">
                <a:latin typeface="Arial"/>
                <a:cs typeface="Arial"/>
              </a:rPr>
              <a:t>(</a:t>
            </a:r>
            <a:endParaRPr sz="1059">
              <a:latin typeface="Arial"/>
              <a:cs typeface="Arial"/>
            </a:endParaRPr>
          </a:p>
        </p:txBody>
      </p:sp>
      <p:sp>
        <p:nvSpPr>
          <p:cNvPr id="418" name="object 418"/>
          <p:cNvSpPr txBox="1"/>
          <p:nvPr/>
        </p:nvSpPr>
        <p:spPr>
          <a:xfrm>
            <a:off x="10351445" y="5522389"/>
            <a:ext cx="1793838" cy="296793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/>
          <a:p>
            <a:pPr marL="432313" marR="5379" indent="-419539">
              <a:lnSpc>
                <a:spcPct val="101200"/>
              </a:lnSpc>
              <a:spcBef>
                <a:spcPts val="132"/>
              </a:spcBef>
            </a:pPr>
            <a:r>
              <a:rPr sz="900" b="1" spc="21" dirty="0">
                <a:latin typeface="Arial"/>
                <a:cs typeface="Arial"/>
              </a:rPr>
              <a:t>Coachella </a:t>
            </a:r>
            <a:r>
              <a:rPr sz="900" b="1" spc="11" dirty="0">
                <a:latin typeface="Arial"/>
                <a:cs typeface="Arial"/>
              </a:rPr>
              <a:t>Valley </a:t>
            </a:r>
            <a:r>
              <a:rPr sz="900" b="1" spc="16" dirty="0">
                <a:latin typeface="Arial"/>
                <a:cs typeface="Arial"/>
              </a:rPr>
              <a:t>Water </a:t>
            </a:r>
            <a:r>
              <a:rPr sz="900" b="1" spc="21" dirty="0">
                <a:latin typeface="Arial"/>
                <a:cs typeface="Arial"/>
              </a:rPr>
              <a:t>District  Areas of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21" dirty="0">
                <a:latin typeface="Arial"/>
                <a:cs typeface="Arial"/>
              </a:rPr>
              <a:t>Benefit</a:t>
            </a:r>
            <a:endParaRPr sz="900">
              <a:latin typeface="Arial"/>
              <a:cs typeface="Arial"/>
            </a:endParaRPr>
          </a:p>
        </p:txBody>
      </p:sp>
      <p:sp>
        <p:nvSpPr>
          <p:cNvPr id="419" name="object 419"/>
          <p:cNvSpPr/>
          <p:nvPr/>
        </p:nvSpPr>
        <p:spPr>
          <a:xfrm>
            <a:off x="10026030" y="6564926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94496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  <a:lnTo>
                  <a:pt x="0" y="94496"/>
                </a:lnTo>
              </a:path>
            </a:pathLst>
          </a:custGeom>
          <a:ln w="39623">
            <a:solidFill>
              <a:srgbClr val="A738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20" name="object 420"/>
          <p:cNvSpPr txBox="1"/>
          <p:nvPr/>
        </p:nvSpPr>
        <p:spPr>
          <a:xfrm>
            <a:off x="10593489" y="5948433"/>
            <a:ext cx="1617681" cy="156831"/>
          </a:xfrm>
          <a:prstGeom prst="rect">
            <a:avLst/>
          </a:prstGeom>
        </p:spPr>
        <p:txBody>
          <a:bodyPr vert="horz" wrap="square" lIns="0" tIns="18154" rIns="0" bIns="0" rtlCol="0">
            <a:spAutoFit/>
          </a:bodyPr>
          <a:lstStyle/>
          <a:p>
            <a:pPr marL="13447">
              <a:spcBef>
                <a:spcPts val="143"/>
              </a:spcBef>
            </a:pPr>
            <a:r>
              <a:rPr sz="900" spc="16" dirty="0">
                <a:latin typeface="Arial"/>
                <a:cs typeface="Arial"/>
              </a:rPr>
              <a:t>Mission </a:t>
            </a:r>
            <a:r>
              <a:rPr sz="900" spc="26" dirty="0">
                <a:latin typeface="Arial"/>
                <a:cs typeface="Arial"/>
              </a:rPr>
              <a:t>Creek Subbasin</a:t>
            </a:r>
            <a:r>
              <a:rPr sz="900" spc="-90" dirty="0">
                <a:latin typeface="Arial"/>
                <a:cs typeface="Arial"/>
              </a:rPr>
              <a:t> </a:t>
            </a:r>
            <a:r>
              <a:rPr sz="900" spc="37" dirty="0">
                <a:latin typeface="Arial"/>
                <a:cs typeface="Arial"/>
              </a:rPr>
              <a:t>AOB</a:t>
            </a:r>
            <a:endParaRPr sz="900">
              <a:latin typeface="Arial"/>
              <a:cs typeface="Arial"/>
            </a:endParaRPr>
          </a:p>
        </p:txBody>
      </p:sp>
      <p:sp>
        <p:nvSpPr>
          <p:cNvPr id="421" name="object 421"/>
          <p:cNvSpPr/>
          <p:nvPr/>
        </p:nvSpPr>
        <p:spPr>
          <a:xfrm>
            <a:off x="10026030" y="5935546"/>
            <a:ext cx="403412" cy="203723"/>
          </a:xfrm>
          <a:custGeom>
            <a:avLst/>
            <a:gdLst/>
            <a:ahLst/>
            <a:cxnLst/>
            <a:rect l="l" t="t" r="r" b="b"/>
            <a:pathLst>
              <a:path w="381000" h="192404">
                <a:moveTo>
                  <a:pt x="0" y="192041"/>
                </a:moveTo>
                <a:lnTo>
                  <a:pt x="0" y="0"/>
                </a:lnTo>
                <a:lnTo>
                  <a:pt x="380995" y="0"/>
                </a:lnTo>
                <a:lnTo>
                  <a:pt x="380995" y="192041"/>
                </a:lnTo>
                <a:lnTo>
                  <a:pt x="0" y="192041"/>
                </a:lnTo>
              </a:path>
            </a:pathLst>
          </a:custGeom>
          <a:ln w="39623">
            <a:solidFill>
              <a:srgbClr val="005BE5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  <p:sp>
        <p:nvSpPr>
          <p:cNvPr id="422" name="object 422"/>
          <p:cNvSpPr txBox="1"/>
          <p:nvPr/>
        </p:nvSpPr>
        <p:spPr>
          <a:xfrm>
            <a:off x="10593490" y="6206640"/>
            <a:ext cx="1257972" cy="602262"/>
          </a:xfrm>
          <a:prstGeom prst="rect">
            <a:avLst/>
          </a:prstGeom>
        </p:spPr>
        <p:txBody>
          <a:bodyPr vert="horz" wrap="square" lIns="0" tIns="16809" rIns="0" bIns="0" rtlCol="0">
            <a:spAutoFit/>
          </a:bodyPr>
          <a:lstStyle/>
          <a:p>
            <a:pPr marL="13447" marR="5379">
              <a:lnSpc>
                <a:spcPct val="101200"/>
              </a:lnSpc>
              <a:spcBef>
                <a:spcPts val="132"/>
              </a:spcBef>
            </a:pPr>
            <a:r>
              <a:rPr sz="900" spc="21" dirty="0">
                <a:latin typeface="Arial"/>
                <a:cs typeface="Arial"/>
              </a:rPr>
              <a:t>West Whitewater</a:t>
            </a:r>
            <a:r>
              <a:rPr sz="900" spc="-42" dirty="0">
                <a:latin typeface="Arial"/>
                <a:cs typeface="Arial"/>
              </a:rPr>
              <a:t> </a:t>
            </a:r>
            <a:r>
              <a:rPr sz="900" spc="26" dirty="0">
                <a:latin typeface="Arial"/>
                <a:cs typeface="Arial"/>
              </a:rPr>
              <a:t>River  </a:t>
            </a:r>
            <a:r>
              <a:rPr sz="900" spc="21" dirty="0">
                <a:latin typeface="Arial"/>
                <a:cs typeface="Arial"/>
              </a:rPr>
              <a:t>Subbasin</a:t>
            </a:r>
            <a:r>
              <a:rPr sz="900" spc="-21" dirty="0">
                <a:latin typeface="Arial"/>
                <a:cs typeface="Arial"/>
              </a:rPr>
              <a:t> </a:t>
            </a:r>
            <a:r>
              <a:rPr sz="900" spc="32" dirty="0">
                <a:latin typeface="Arial"/>
                <a:cs typeface="Arial"/>
              </a:rPr>
              <a:t>AOB</a:t>
            </a:r>
            <a:endParaRPr sz="900">
              <a:latin typeface="Arial"/>
              <a:cs typeface="Arial"/>
            </a:endParaRPr>
          </a:p>
          <a:p>
            <a:pPr marL="13447" marR="37651">
              <a:lnSpc>
                <a:spcPct val="101200"/>
              </a:lnSpc>
              <a:spcBef>
                <a:spcPts val="175"/>
              </a:spcBef>
            </a:pPr>
            <a:r>
              <a:rPr sz="900" spc="16" dirty="0">
                <a:latin typeface="Arial"/>
                <a:cs typeface="Arial"/>
              </a:rPr>
              <a:t>East </a:t>
            </a:r>
            <a:r>
              <a:rPr sz="900" spc="26" dirty="0">
                <a:latin typeface="Arial"/>
                <a:cs typeface="Arial"/>
              </a:rPr>
              <a:t>Whitewater</a:t>
            </a:r>
            <a:r>
              <a:rPr sz="900" spc="-48" dirty="0">
                <a:latin typeface="Arial"/>
                <a:cs typeface="Arial"/>
              </a:rPr>
              <a:t> </a:t>
            </a:r>
            <a:r>
              <a:rPr sz="900" spc="21" dirty="0">
                <a:latin typeface="Arial"/>
                <a:cs typeface="Arial"/>
              </a:rPr>
              <a:t>River  Subbasin</a:t>
            </a:r>
            <a:r>
              <a:rPr sz="900" spc="-21" dirty="0">
                <a:latin typeface="Arial"/>
                <a:cs typeface="Arial"/>
              </a:rPr>
              <a:t> </a:t>
            </a:r>
            <a:r>
              <a:rPr sz="900" spc="32" dirty="0">
                <a:latin typeface="Arial"/>
                <a:cs typeface="Arial"/>
              </a:rPr>
              <a:t>AOB</a:t>
            </a:r>
            <a:endParaRPr sz="900">
              <a:latin typeface="Arial"/>
              <a:cs typeface="Arial"/>
            </a:endParaRPr>
          </a:p>
        </p:txBody>
      </p:sp>
      <p:sp>
        <p:nvSpPr>
          <p:cNvPr id="423" name="object 423"/>
          <p:cNvSpPr/>
          <p:nvPr/>
        </p:nvSpPr>
        <p:spPr>
          <a:xfrm>
            <a:off x="10026030" y="6264759"/>
            <a:ext cx="403412" cy="200361"/>
          </a:xfrm>
          <a:custGeom>
            <a:avLst/>
            <a:gdLst/>
            <a:ahLst/>
            <a:cxnLst/>
            <a:rect l="l" t="t" r="r" b="b"/>
            <a:pathLst>
              <a:path w="381000" h="189229">
                <a:moveTo>
                  <a:pt x="0" y="188993"/>
                </a:moveTo>
                <a:lnTo>
                  <a:pt x="0" y="0"/>
                </a:lnTo>
                <a:lnTo>
                  <a:pt x="380995" y="0"/>
                </a:lnTo>
                <a:lnTo>
                  <a:pt x="380995" y="188993"/>
                </a:lnTo>
                <a:lnTo>
                  <a:pt x="0" y="188993"/>
                </a:lnTo>
              </a:path>
            </a:pathLst>
          </a:custGeom>
          <a:ln w="39623">
            <a:solidFill>
              <a:srgbClr val="4C7200"/>
            </a:solidFill>
          </a:ln>
        </p:spPr>
        <p:txBody>
          <a:bodyPr wrap="square" lIns="0" tIns="0" rIns="0" bIns="0" rtlCol="0"/>
          <a:lstStyle/>
          <a:p>
            <a:endParaRPr sz="2753"/>
          </a:p>
        </p:txBody>
      </p:sp>
    </p:spTree>
    <p:extLst>
      <p:ext uri="{BB962C8B-B14F-4D97-AF65-F5344CB8AC3E}">
        <p14:creationId xmlns:p14="http://schemas.microsoft.com/office/powerpoint/2010/main" val="89807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219200" y="1676400"/>
            <a:ext cx="12562637" cy="15087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1400" dirty="0" smtClean="0">
                <a:solidFill>
                  <a:srgbClr val="FFFF00"/>
                </a:solidFill>
              </a:rPr>
              <a:t>THANK YOU!</a:t>
            </a:r>
            <a:endParaRPr lang="en-US" sz="114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6172200"/>
            <a:ext cx="1847094" cy="1400098"/>
          </a:xfrm>
          <a:prstGeom prst="rect">
            <a:avLst/>
          </a:prstGeom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1295400" y="3672840"/>
            <a:ext cx="12562637" cy="1508760"/>
          </a:xfrm>
          <a:prstGeom prst="rect">
            <a:avLst/>
          </a:prstGeom>
          <a:ln>
            <a:noFill/>
          </a:ln>
        </p:spPr>
        <p:txBody>
          <a:bodyPr vert="horz" lIns="0" tIns="0" rIns="26080" bIns="0" anchor="b">
            <a:normAutofit fontScale="900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80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11400" dirty="0" smtClean="0">
                <a:solidFill>
                  <a:srgbClr val="FFFF00"/>
                </a:solidFill>
              </a:rPr>
              <a:t>QUESTIONS?</a:t>
            </a:r>
            <a:endParaRPr lang="en-US" sz="1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achella Valley" descr="Sand Dunes Ho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8" y="0"/>
            <a:ext cx="14674314" cy="8229600"/>
          </a:xfrm>
          <a:prstGeom prst="rect">
            <a:avLst/>
          </a:prstGeom>
        </p:spPr>
      </p:pic>
      <p:pic>
        <p:nvPicPr>
          <p:cNvPr id="14341" name="RULER" descr="Rul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45444" y="0"/>
            <a:ext cx="822958" cy="8229600"/>
          </a:xfrm>
          <a:prstGeom prst="rect">
            <a:avLst/>
          </a:prstGeom>
          <a:noFill/>
          <a:effectLst/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13045444" y="8869680"/>
            <a:ext cx="819166" cy="2103120"/>
          </a:xfrm>
          <a:prstGeom prst="rect">
            <a:avLst/>
          </a:prstGeom>
          <a:gradFill rotWithShape="1">
            <a:gsLst>
              <a:gs pos="0">
                <a:srgbClr val="66FFFF">
                  <a:alpha val="60001"/>
                </a:srgbClr>
              </a:gs>
              <a:gs pos="100000">
                <a:srgbClr val="0000FF">
                  <a:alpha val="60001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30462" tIns="65232" rIns="130462" bIns="65232" anchor="ctr"/>
          <a:lstStyle/>
          <a:p>
            <a:pPr defTabSz="130472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074" name="Algeria" descr="http://www.operationworld.org/files/ow/maps/lgmap/alge-MMAP-md.png" hidden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5"/>
            <a:ext cx="14630400" cy="82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ATES" hidden="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447800"/>
            <a:ext cx="14638746" cy="9695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-0.33333  E" pathEditMode="relative" ptsTypes="">
                                      <p:cBhvr>
                                        <p:cTn id="34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" y="-12510"/>
            <a:ext cx="14630400" cy="8229600"/>
          </a:xfrm>
          <a:prstGeom prst="rect">
            <a:avLst/>
          </a:prstGeom>
          <a:noFill/>
        </p:spPr>
      </p:pic>
      <p:cxnSp>
        <p:nvCxnSpPr>
          <p:cNvPr id="3" name="Straight Arrow Connector 2"/>
          <p:cNvCxnSpPr/>
          <p:nvPr/>
        </p:nvCxnSpPr>
        <p:spPr>
          <a:xfrm>
            <a:off x="6705600" y="4267200"/>
            <a:ext cx="3810000" cy="1295400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1721325" y="2611410"/>
            <a:ext cx="3810000" cy="1219201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62400" y="3548323"/>
            <a:ext cx="4267200" cy="1107881"/>
          </a:xfrm>
          <a:prstGeom prst="rect">
            <a:avLst/>
          </a:prstGeom>
          <a:noFill/>
        </p:spPr>
        <p:txBody>
          <a:bodyPr wrap="square" lIns="91341" tIns="45663" rIns="91341" bIns="45663" rtlCol="0">
            <a:spAutoFit/>
          </a:bodyPr>
          <a:lstStyle/>
          <a:p>
            <a:pPr algn="ctr"/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45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697666" y="3143000"/>
            <a:ext cx="1468821" cy="810612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572002" y="4419600"/>
            <a:ext cx="1143000" cy="685800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62400" y="3548323"/>
            <a:ext cx="4267200" cy="1107881"/>
          </a:xfrm>
          <a:prstGeom prst="rect">
            <a:avLst/>
          </a:prstGeom>
          <a:noFill/>
        </p:spPr>
        <p:txBody>
          <a:bodyPr wrap="square" lIns="91341" tIns="45663" rIns="91341" bIns="45663" rtlCol="0">
            <a:spAutoFit/>
          </a:bodyPr>
          <a:lstStyle/>
          <a:p>
            <a:pPr algn="ctr"/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15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0" b="14465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cxnSp>
        <p:nvCxnSpPr>
          <p:cNvPr id="3" name="Curved Connector 2"/>
          <p:cNvCxnSpPr/>
          <p:nvPr/>
        </p:nvCxnSpPr>
        <p:spPr>
          <a:xfrm>
            <a:off x="3429000" y="609600"/>
            <a:ext cx="2438400" cy="914400"/>
          </a:xfrm>
          <a:prstGeom prst="curvedConnector3">
            <a:avLst/>
          </a:prstGeom>
          <a:ln w="57150" cap="rnd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9600" y="25300"/>
            <a:ext cx="3779520" cy="931909"/>
          </a:xfrm>
          <a:prstGeom prst="rect">
            <a:avLst/>
          </a:prstGeom>
          <a:noFill/>
        </p:spPr>
        <p:txBody>
          <a:bodyPr wrap="square" lIns="130415" tIns="65208" rIns="130415" bIns="65208" rtlCol="0">
            <a:spAutoFit/>
          </a:bodyPr>
          <a:lstStyle/>
          <a:p>
            <a:pPr algn="ctr"/>
            <a:r>
              <a:rPr lang="en-US" b="1" dirty="0" smtClean="0"/>
              <a:t>San Gorgonio Pass</a:t>
            </a:r>
            <a:br>
              <a:rPr lang="en-US" b="1" dirty="0" smtClean="0"/>
            </a:br>
            <a:r>
              <a:rPr lang="en-US" b="1" dirty="0" smtClean="0"/>
              <a:t>1,600 ft.</a:t>
            </a:r>
            <a:endParaRPr lang="en-US" b="1" dirty="0"/>
          </a:p>
        </p:txBody>
      </p:sp>
      <p:cxnSp>
        <p:nvCxnSpPr>
          <p:cNvPr id="9" name="Curved Connector 8"/>
          <p:cNvCxnSpPr/>
          <p:nvPr/>
        </p:nvCxnSpPr>
        <p:spPr>
          <a:xfrm flipV="1">
            <a:off x="3057927" y="4475782"/>
            <a:ext cx="3881592" cy="1280160"/>
          </a:xfrm>
          <a:prstGeom prst="curvedConnector3">
            <a:avLst/>
          </a:prstGeom>
          <a:ln w="57150" cap="rnd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4800" y="5268916"/>
            <a:ext cx="3779520" cy="931909"/>
          </a:xfrm>
          <a:prstGeom prst="rect">
            <a:avLst/>
          </a:prstGeom>
          <a:noFill/>
        </p:spPr>
        <p:txBody>
          <a:bodyPr wrap="square" lIns="130415" tIns="65208" rIns="130415" bIns="65208" rtlCol="0">
            <a:spAutoFit/>
          </a:bodyPr>
          <a:lstStyle/>
          <a:p>
            <a:pPr algn="ctr"/>
            <a:r>
              <a:rPr lang="en-US" b="1" dirty="0" smtClean="0"/>
              <a:t>Salton Sea</a:t>
            </a:r>
            <a:br>
              <a:rPr lang="en-US" b="1" dirty="0" smtClean="0"/>
            </a:br>
            <a:r>
              <a:rPr lang="en-US" b="1" dirty="0" smtClean="0"/>
              <a:t>- 232 ft.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864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6147" name="Line 3"/>
          <p:cNvSpPr>
            <a:spLocks noChangeShapeType="1"/>
          </p:cNvSpPr>
          <p:nvPr/>
        </p:nvSpPr>
        <p:spPr bwMode="auto">
          <a:xfrm flipV="1">
            <a:off x="5943602" y="3200419"/>
            <a:ext cx="1905000" cy="160020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130415" tIns="65208" rIns="130415" bIns="6520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7291554" y="4426927"/>
            <a:ext cx="2514600" cy="747243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130415" tIns="65208" rIns="130415" bIns="65208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n-US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</a:rPr>
              <a:t>East Valley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229303" y="2853565"/>
            <a:ext cx="2819400" cy="747243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130415" tIns="65208" rIns="130415" bIns="65208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n-US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</a:rPr>
              <a:t>West Valley</a:t>
            </a:r>
          </a:p>
        </p:txBody>
      </p:sp>
    </p:spTree>
    <p:extLst>
      <p:ext uri="{BB962C8B-B14F-4D97-AF65-F5344CB8AC3E}">
        <p14:creationId xmlns:p14="http://schemas.microsoft.com/office/powerpoint/2010/main" val="304254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8" grpId="0" animBg="1"/>
      <p:bldP spid="61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610976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6147" name="Line 3"/>
          <p:cNvSpPr>
            <a:spLocks noChangeShapeType="1"/>
          </p:cNvSpPr>
          <p:nvPr/>
        </p:nvSpPr>
        <p:spPr bwMode="auto">
          <a:xfrm flipV="1">
            <a:off x="5943602" y="3200419"/>
            <a:ext cx="1905000" cy="160020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130415" tIns="65208" rIns="130415" bIns="6520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7291554" y="4426927"/>
            <a:ext cx="2514600" cy="747243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130415" tIns="65208" rIns="130415" bIns="65208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n-US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</a:rPr>
              <a:t>East Valley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229303" y="2853565"/>
            <a:ext cx="2819400" cy="747243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130415" tIns="65208" rIns="130415" bIns="65208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n-US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</a:rPr>
              <a:t>West Valley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848602" y="1981200"/>
            <a:ext cx="914398" cy="2286000"/>
          </a:xfrm>
          <a:prstGeom prst="straightConnector1">
            <a:avLst/>
          </a:prstGeom>
          <a:ln w="7620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tesian Water Text"/>
          <p:cNvSpPr txBox="1">
            <a:spLocks noChangeArrowheads="1"/>
          </p:cNvSpPr>
          <p:nvPr/>
        </p:nvSpPr>
        <p:spPr bwMode="auto">
          <a:xfrm>
            <a:off x="7620000" y="1294844"/>
            <a:ext cx="3505200" cy="74724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 lIns="130415" tIns="65208" rIns="130415" bIns="65208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n-US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</a:rPr>
              <a:t>Artesian Water</a:t>
            </a:r>
          </a:p>
        </p:txBody>
      </p:sp>
    </p:spTree>
    <p:extLst>
      <p:ext uri="{BB962C8B-B14F-4D97-AF65-F5344CB8AC3E}">
        <p14:creationId xmlns:p14="http://schemas.microsoft.com/office/powerpoint/2010/main" val="286298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V Groundwater Basin Profile Picture" descr="Aquifer Profile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4630400" cy="8229600"/>
          </a:xfrm>
          <a:noFill/>
          <a:ln/>
        </p:spPr>
      </p:pic>
      <p:sp>
        <p:nvSpPr>
          <p:cNvPr id="7172" name="Windy Point Line"/>
          <p:cNvSpPr>
            <a:spLocks noChangeShapeType="1"/>
          </p:cNvSpPr>
          <p:nvPr/>
        </p:nvSpPr>
        <p:spPr bwMode="auto">
          <a:xfrm>
            <a:off x="1219200" y="6492240"/>
            <a:ext cx="1231392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130415" tIns="65208" rIns="130415" bIns="6520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176" name="Upper Valley Lower Valley Line"/>
          <p:cNvSpPr>
            <a:spLocks noChangeShapeType="1"/>
          </p:cNvSpPr>
          <p:nvPr/>
        </p:nvSpPr>
        <p:spPr bwMode="auto">
          <a:xfrm>
            <a:off x="6217920" y="1280160"/>
            <a:ext cx="0" cy="603504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130415" tIns="65208" rIns="130415" bIns="6520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3657600" y="2103138"/>
            <a:ext cx="2682240" cy="53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415" tIns="65208" rIns="130415" bIns="65208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West </a:t>
            </a:r>
            <a:r>
              <a:rPr lang="en-US" b="1" dirty="0">
                <a:solidFill>
                  <a:srgbClr val="FF0000"/>
                </a:solidFill>
              </a:rPr>
              <a:t>Valley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9509760" y="3857645"/>
            <a:ext cx="2804160" cy="53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415" tIns="65208" rIns="130415" bIns="65208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East </a:t>
            </a:r>
            <a:r>
              <a:rPr lang="en-US" b="1" dirty="0">
                <a:solidFill>
                  <a:srgbClr val="FF0000"/>
                </a:solidFill>
              </a:rPr>
              <a:t>Valley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804160" y="5760737"/>
            <a:ext cx="2560320" cy="74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415" tIns="65208" rIns="130415" bIns="65208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39 MAF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44000" y="6000795"/>
            <a:ext cx="3413760" cy="654910"/>
          </a:xfrm>
          <a:prstGeom prst="rect">
            <a:avLst/>
          </a:prstGeom>
          <a:noFill/>
        </p:spPr>
        <p:txBody>
          <a:bodyPr wrap="square" lIns="130415" tIns="65208" rIns="130415" bIns="65208" rtlCol="0">
            <a:spAutoFit/>
          </a:bodyPr>
          <a:lstStyle/>
          <a:p>
            <a:r>
              <a:rPr lang="en-US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CONFINED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60320" y="4846329"/>
            <a:ext cx="4632960" cy="654910"/>
          </a:xfrm>
          <a:prstGeom prst="rect">
            <a:avLst/>
          </a:prstGeom>
          <a:noFill/>
        </p:spPr>
        <p:txBody>
          <a:bodyPr wrap="square" lIns="130415" tIns="65208" rIns="130415" bIns="65208" rtlCol="0">
            <a:spAutoFit/>
          </a:bodyPr>
          <a:lstStyle/>
          <a:p>
            <a:r>
              <a:rPr lang="en-US" sz="3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UNCONFINED</a:t>
            </a:r>
          </a:p>
        </p:txBody>
      </p:sp>
      <p:sp>
        <p:nvSpPr>
          <p:cNvPr id="3" name="WATER BALL"/>
          <p:cNvSpPr/>
          <p:nvPr/>
        </p:nvSpPr>
        <p:spPr>
          <a:xfrm>
            <a:off x="1981202" y="1988062"/>
            <a:ext cx="381000" cy="381000"/>
          </a:xfrm>
          <a:prstGeom prst="ellipse">
            <a:avLst/>
          </a:prstGeom>
          <a:gradFill flip="none" rotWithShape="1">
            <a:gsLst>
              <a:gs pos="0">
                <a:srgbClr val="66FFFF"/>
              </a:gs>
              <a:gs pos="50000">
                <a:srgbClr val="00B0F0"/>
              </a:gs>
              <a:gs pos="100000">
                <a:srgbClr val="00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1" tIns="45699" rIns="91401" bIns="45699" spcCol="0" rtlCol="0" anchor="ctr"/>
          <a:lstStyle/>
          <a:p>
            <a:pPr algn="ctr"/>
            <a:endParaRPr lang="en-US"/>
          </a:p>
        </p:txBody>
      </p:sp>
      <p:sp>
        <p:nvSpPr>
          <p:cNvPr id="11" name="WATER BALL"/>
          <p:cNvSpPr/>
          <p:nvPr/>
        </p:nvSpPr>
        <p:spPr>
          <a:xfrm>
            <a:off x="1981202" y="1981200"/>
            <a:ext cx="381000" cy="381000"/>
          </a:xfrm>
          <a:prstGeom prst="ellipse">
            <a:avLst/>
          </a:prstGeom>
          <a:gradFill flip="none" rotWithShape="1">
            <a:gsLst>
              <a:gs pos="0">
                <a:srgbClr val="66FFFF"/>
              </a:gs>
              <a:gs pos="50000">
                <a:srgbClr val="00B0F0"/>
              </a:gs>
              <a:gs pos="100000">
                <a:srgbClr val="00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1" tIns="45699" rIns="91401" bIns="45699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7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9306E-6 4.32099E-7 C 0.00315 0.0162 0.00325 0.03318 -1.49306E-6 0.04977 C 0.0026 0.06308 -1.49306E-6 0.04649 -1.49306E-6 0.0598 C -1.49306E-6 0.06925 0.00076 0.07851 0.00098 0.08796 C 0.00239 0.13966 0.00011 0.11516 0.00564 0.14255 C 0.00629 0.15837 0.00521 0.16319 0.00933 0.17419 C 0.0102 0.18268 0.01063 0.1929 0.01302 0.20062 C 0.0141 0.20409 0.01682 0.21065 0.01682 0.21065 C 0.01823 0.21856 0.01812 0.22627 0.02148 0.23225 C 0.02181 0.2338 0.02192 0.23553 0.02235 0.23708 C 0.02279 0.23843 0.02376 0.2392 0.0242 0.24055 C 0.02582 0.24633 0.02593 0.25154 0.02799 0.25714 C 0.03016 0.26871 0.02799 0.26582 0.03266 0.26871 C 0.03374 0.27701 0.03678 0.2826 0.04015 0.28858 C 0.04156 0.29688 0.04405 0.3015 0.04666 0.30845 C 0.04904 0.32253 0.04557 0.30536 0.04948 0.31674 C 0.05002 0.31829 0.04991 0.32022 0.05035 0.32176 C 0.05154 0.32639 0.05469 0.33198 0.05686 0.33507 C 0.05859 0.33758 0.0625 0.34163 0.0625 0.34163 C 0.06716 0.35436 0.0612 0.33951 0.06716 0.34992 C 0.07031 0.35532 0.07248 0.36265 0.07552 0.36825 C 0.07682 0.375 0.07943 0.37596 0.08203 0.38137 C 0.08496 0.38754 0.08908 0.39699 0.09331 0.39969 C 0.09755 0.41127 0.09483 0.40856 0.09983 0.41127 C 0.10525 0.41763 0.11024 0.42496 0.11382 0.43461 C 0.11523 0.44252 0.11957 0.45718 0.12315 0.46277 C 0.12478 0.46547 0.12684 0.46721 0.12869 0.46933 C 0.12966 0.47049 0.13151 0.47261 0.13151 0.47261 C 0.1327 0.47589 0.13444 0.47878 0.1352 0.48264 C 0.13552 0.48438 0.13552 0.4863 0.13618 0.48765 C 0.13693 0.4892 0.13824 0.48958 0.139 0.49093 C 0.14008 0.49286 0.14084 0.49537 0.14182 0.49749 C 0.14334 0.50637 0.14182 0.50154 0.14833 0.50907 C 0.14996 0.511 0.15386 0.51254 0.15386 0.51254 C 0.15701 0.51775 0.16016 0.52161 0.16417 0.52411 C 0.16699 0.53164 0.17068 0.53144 0.17535 0.53395 C 0.18012 0.53646 0.18924 0.54668 0.19314 0.54726 C 0.20367 0.5488 0.2143 0.54842 0.22483 0.549 C 0.23318 0.5517 0.24164 0.55478 0.25 0.55729 C 0.26432 0.55498 0.27843 0.55671 0.29286 0.55556 C 0.2972 0.55324 0.30056 0.54823 0.30501 0.54572 C 0.30794 0.54225 0.31044 0.54167 0.31348 0.53897 C 0.31716 0.53549 0.32064 0.53144 0.32465 0.52913 C 0.32715 0.52431 0.33138 0.52122 0.33485 0.5191 C 0.33691 0.5135 0.33789 0.51138 0.34136 0.50907 C 0.34201 0.50791 0.34256 0.50656 0.34331 0.50579 C 0.34418 0.50502 0.34527 0.50521 0.34603 0.50424 C 0.3469 0.50289 0.34722 0.50058 0.34798 0.49923 C 0.34874 0.49788 0.34983 0.49711 0.35069 0.49595 C 0.35351 0.4919 0.35362 0.48823 0.35731 0.48592 C 0.35905 0.47608 0.35677 0.48515 0.361 0.47762 C 0.36523 0.4701 0.36013 0.47415 0.36567 0.47106 C 0.36643 0.46721 0.36675 0.46412 0.36849 0.46103 C 0.37294 0.45313 0.37022 0.462 0.37218 0.45448 " pathEditMode="relative" ptsTypes="fffffffffffffffffffffffffffffffffffffffffffffffffffffA">
                                      <p:cBhvr>
                                        <p:cTn id="4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52 0.0079 0.00065 0.01523 -0.00098 0.02314 C -0.00185 0.03337 -0.00293 0.03452 -0.00467 0.04321 C -0.00402 0.05517 -0.00336 0.06346 -0.00185 0.07465 C -0.00119 0.07966 0.00098 0.0895 0.00098 0.0895 C -0.00163 0.09413 -0.00185 0.09818 -0.00282 0.10455 C -0.00261 0.11304 -0.00629 0.15528 0.00282 0.16589 C 0.0038 0.17187 0.00358 0.17148 0.00564 0.17746 C 0.00683 0.18094 0.00933 0.1875 0.00933 0.1875 C 0.01139 0.19849 0.01215 0.20968 0.014 0.22067 C 0.01617 0.23321 0.01975 0.24575 0.02333 0.25713 C 0.02582 0.26523 0.02886 0.2743 0.03168 0.28202 C 0.03288 0.2853 0.03548 0.29185 0.03548 0.29185 C 0.03646 0.29764 0.03765 0.30169 0.03917 0.3069 C 0.04253 0.31867 0.03776 0.30459 0.04101 0.31674 C 0.04329 0.32503 0.04579 0.33352 0.04948 0.34008 C 0.05056 0.34606 0.05219 0.34857 0.05414 0.3532 C 0.05772 0.36149 0.05859 0.36574 0.06348 0.37152 C 0.06413 0.37326 0.06478 0.3748 0.06532 0.37654 C 0.06575 0.37808 0.06565 0.38001 0.06619 0.38136 C 0.06738 0.38483 0.06923 0.3856 0.07085 0.38811 C 0.07595 0.39621 0.07899 0.40354 0.08583 0.40625 C 0.09104 0.41261 0.09342 0.41647 0.09798 0.42457 C 0.10243 0.43248 0.10189 0.43962 0.10731 0.4429 C 0.10883 0.44695 0.11089 0.45254 0.11285 0.45601 C 0.11361 0.45736 0.1148 0.45794 0.11567 0.45929 C 0.11632 0.46026 0.11686 0.46161 0.11751 0.46277 C 0.12001 0.47511 0.11632 0.45987 0.12131 0.47106 C 0.125 0.47935 0.11914 0.4728 0.12402 0.47935 C 0.12587 0.48167 0.12966 0.48591 0.12966 0.48591 C 0.13118 0.49402 0.1327 0.4998 0.13715 0.5025 C 0.13748 0.50424 0.13737 0.50636 0.13802 0.50752 C 0.13965 0.51041 0.14366 0.51408 0.14366 0.51408 C 0.14551 0.52469 0.1429 0.51466 0.14735 0.52083 C 0.15343 0.52932 0.14486 0.52295 0.15202 0.52739 C 0.15668 0.53568 0.162 0.53452 0.16786 0.53896 C 0.17111 0.54147 0.17502 0.54282 0.17817 0.54571 C 0.18435 0.55111 0.19054 0.55787 0.1977 0.55883 C 0.20453 0.55979 0.21148 0.55999 0.21831 0.56057 C 0.22591 0.56539 0.21766 0.56057 0.23503 0.56385 C 0.23937 0.56462 0.24381 0.56867 0.24815 0.5704 C 0.25944 0.5677 0.26617 0.57561 0.27702 0.5787 C 0.28179 0.58314 0.28689 0.5841 0.29199 0.58699 C 0.29633 0.58642 0.30078 0.58719 0.30501 0.58545 C 0.30631 0.58487 0.30675 0.58179 0.30783 0.58044 C 0.3087 0.57947 0.30968 0.57928 0.31065 0.5787 C 0.32509 0.58101 0.33919 0.58352 0.35351 0.58699 C 0.37847 0.5787 0.35145 0.58719 0.41884 0.58371 C 0.42318 0.58352 0.42697 0.57638 0.43099 0.57542 C 0.4362 0.57407 0.44151 0.57446 0.44683 0.57388 C 0.44954 0.56886 0.44943 0.56385 0.45052 0.55729 C 0.45193 0.54841 0.45367 0.53954 0.45519 0.53067 C 0.45486 0.52854 0.4541 0.52642 0.45432 0.52411 C 0.45453 0.52218 0.45573 0.52083 0.45616 0.51909 C 0.45703 0.51601 0.45736 0.51234 0.45801 0.50906 C 0.45877 0.4944 0.45996 0.48591 0.4617 0.4726 C 0.46083 0.45081 0.46246 0.42515 0.45898 0.4047 C 0.45996 0.39351 0.45963 0.38406 0.45801 0.37307 C 0.45692 0.32677 0.45703 0.34548 0.45703 0.31674 " pathEditMode="relative" ptsTypes="ffffffffffffffffffffffffffffffffffffffffffffffffffffffffffA">
                                      <p:cBhvr>
                                        <p:cTn id="6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7176" grpId="0" animBg="1"/>
      <p:bldP spid="7177" grpId="0"/>
      <p:bldP spid="7178" grpId="0"/>
      <p:bldP spid="10" grpId="0"/>
      <p:bldP spid="2" grpId="0"/>
      <p:bldP spid="9" grpId="0"/>
      <p:bldP spid="3" grpId="0" animBg="1"/>
      <p:bldP spid="3" grpId="1" animBg="1"/>
      <p:bldP spid="3" grpId="2" animBg="1"/>
      <p:bldP spid="3" grpId="3" animBg="1"/>
      <p:bldP spid="11" grpId="0" animBg="1"/>
      <p:bldP spid="11" grpId="2" animBg="1"/>
      <p:bldP spid="11" grpId="3" animBg="1"/>
    </p:bld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12721</TotalTime>
  <Words>1798</Words>
  <Application>Microsoft Office PowerPoint</Application>
  <PresentationFormat>Custom</PresentationFormat>
  <Paragraphs>749</Paragraphs>
  <Slides>27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Arial</vt:lpstr>
      <vt:lpstr>Arial Black</vt:lpstr>
      <vt:lpstr>Calibri</vt:lpstr>
      <vt:lpstr>Constantia</vt:lpstr>
      <vt:lpstr>Microsoft Sans Serif</vt:lpstr>
      <vt:lpstr>Times New Roman</vt:lpstr>
      <vt:lpstr>Tw Cen MT Condensed Extra Bold</vt:lpstr>
      <vt:lpstr>Wingdings 2</vt:lpstr>
      <vt:lpstr>11_Default Design</vt:lpstr>
      <vt:lpstr>12_Default Design</vt:lpstr>
      <vt:lpstr>13_Default Design</vt:lpstr>
      <vt:lpstr>16_Default Design</vt:lpstr>
      <vt:lpstr>Flow</vt:lpstr>
      <vt:lpstr>1_Default Design</vt:lpstr>
      <vt:lpstr> Sources of Water &amp; Replenishment in the  Coachella Valley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take a look at the subbasins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CVWD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Hempe</dc:creator>
  <cp:lastModifiedBy>Maureen Perry</cp:lastModifiedBy>
  <cp:revision>296</cp:revision>
  <cp:lastPrinted>2015-09-28T16:54:58Z</cp:lastPrinted>
  <dcterms:created xsi:type="dcterms:W3CDTF">2015-09-21T16:07:48Z</dcterms:created>
  <dcterms:modified xsi:type="dcterms:W3CDTF">2020-02-12T14:46:49Z</dcterms:modified>
</cp:coreProperties>
</file>