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62" r:id="rId4"/>
    <p:sldId id="259" r:id="rId5"/>
    <p:sldId id="315" r:id="rId6"/>
    <p:sldId id="261" r:id="rId7"/>
    <p:sldId id="260" r:id="rId8"/>
    <p:sldId id="263" r:id="rId9"/>
    <p:sldId id="306" r:id="rId10"/>
    <p:sldId id="308" r:id="rId11"/>
    <p:sldId id="325" r:id="rId12"/>
    <p:sldId id="288" r:id="rId13"/>
    <p:sldId id="265" r:id="rId14"/>
    <p:sldId id="323" r:id="rId15"/>
    <p:sldId id="294" r:id="rId16"/>
    <p:sldId id="328" r:id="rId17"/>
    <p:sldId id="282" r:id="rId18"/>
    <p:sldId id="301" r:id="rId19"/>
    <p:sldId id="271" r:id="rId20"/>
    <p:sldId id="342" r:id="rId21"/>
    <p:sldId id="332" r:id="rId22"/>
    <p:sldId id="334" r:id="rId23"/>
    <p:sldId id="341" r:id="rId24"/>
    <p:sldId id="331" r:id="rId25"/>
    <p:sldId id="336" r:id="rId26"/>
    <p:sldId id="338" r:id="rId27"/>
    <p:sldId id="349" r:id="rId28"/>
    <p:sldId id="286" r:id="rId29"/>
    <p:sldId id="281" r:id="rId30"/>
    <p:sldId id="287" r:id="rId31"/>
    <p:sldId id="350" r:id="rId32"/>
    <p:sldId id="302" r:id="rId33"/>
    <p:sldId id="310" r:id="rId34"/>
    <p:sldId id="322" r:id="rId35"/>
    <p:sldId id="351" r:id="rId36"/>
    <p:sldId id="318" r:id="rId37"/>
    <p:sldId id="284" r:id="rId38"/>
    <p:sldId id="298" r:id="rId39"/>
    <p:sldId id="340" r:id="rId40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82" autoAdjust="0"/>
    <p:restoredTop sz="94307" autoAdjust="0"/>
  </p:normalViewPr>
  <p:slideViewPr>
    <p:cSldViewPr>
      <p:cViewPr varScale="1">
        <p:scale>
          <a:sx n="75" d="100"/>
          <a:sy n="75" d="100"/>
        </p:scale>
        <p:origin x="788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79" cy="465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31" y="0"/>
            <a:ext cx="3043979" cy="465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E6A002BE-8A54-4E3D-88E2-41FC7CEED527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1738"/>
            <a:ext cx="3043979" cy="46577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31" y="8841738"/>
            <a:ext cx="3043979" cy="46577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9B595285-C096-4E20-AA92-520A347147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618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460D6BC7-468A-45DE-8214-D3823AA59530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0BD9FA55-BB13-49FC-A331-E8F998A335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244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9FA55-BB13-49FC-A331-E8F998A335C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650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9FA55-BB13-49FC-A331-E8F998A335C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720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9FA55-BB13-49FC-A331-E8F998A335C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379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9FA55-BB13-49FC-A331-E8F998A335C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50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2213" y="704850"/>
            <a:ext cx="4638675" cy="3478213"/>
          </a:xfrm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78132" y="8841638"/>
            <a:ext cx="3043343" cy="46585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/>
            <a:fld id="{A24579EC-7B08-4ADB-81FA-F9CF31200E16}" type="slidenum">
              <a:rPr lang="en-US"/>
              <a:pPr eaLnBrk="0" hangingPunct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87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3800" y="706438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951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706438"/>
            <a:ext cx="4635500" cy="3476625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760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9FA55-BB13-49FC-A331-E8F998A335C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505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9FA55-BB13-49FC-A331-E8F998A335C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203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9FA55-BB13-49FC-A331-E8F998A335C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43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9FA55-BB13-49FC-A331-E8F998A335C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397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Photography courtesy Robert Windeler  in Palm Springs Life  http://www.palmspringslife.com/Palm-Springs-Life/January-2011/Before-the-Hope/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9FA55-BB13-49FC-A331-E8F998A335C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544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9FA55-BB13-49FC-A331-E8F998A335CE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949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9FA55-BB13-49FC-A331-E8F998A335C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17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9FA55-BB13-49FC-A331-E8F998A335C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856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9FA55-BB13-49FC-A331-E8F998A335C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338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9FA55-BB13-49FC-A331-E8F998A335C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149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9FA55-BB13-49FC-A331-E8F998A335C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39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9FA55-BB13-49FC-A331-E8F998A335C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085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9FA55-BB13-49FC-A331-E8F998A335C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38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9958-E7D6-4F19-BA65-8241EBAAA9EF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0B0CE-3A61-466F-8E90-5A29C558B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335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9958-E7D6-4F19-BA65-8241EBAAA9EF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0B0CE-3A61-466F-8E90-5A29C558B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04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9958-E7D6-4F19-BA65-8241EBAAA9EF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0B0CE-3A61-466F-8E90-5A29C558B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355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9958-E7D6-4F19-BA65-8241EBAAA9EF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0B0CE-3A61-466F-8E90-5A29C558B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2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9958-E7D6-4F19-BA65-8241EBAAA9EF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0B0CE-3A61-466F-8E90-5A29C558B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8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9958-E7D6-4F19-BA65-8241EBAAA9EF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0B0CE-3A61-466F-8E90-5A29C558B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215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9958-E7D6-4F19-BA65-8241EBAAA9EF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0B0CE-3A61-466F-8E90-5A29C558B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307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9958-E7D6-4F19-BA65-8241EBAAA9EF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0B0CE-3A61-466F-8E90-5A29C558B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064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9958-E7D6-4F19-BA65-8241EBAAA9EF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0B0CE-3A61-466F-8E90-5A29C558B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31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9958-E7D6-4F19-BA65-8241EBAAA9EF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0B0CE-3A61-466F-8E90-5A29C558B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936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9958-E7D6-4F19-BA65-8241EBAAA9EF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0B0CE-3A61-466F-8E90-5A29C558B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807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49958-E7D6-4F19-BA65-8241EBAAA9EF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0B0CE-3A61-466F-8E90-5A29C558B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8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esert willow golf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Golf and Nonpotable Water in the Coachella Valley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59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PDMS100\User_Data\WaterWiki\Photos for Powerpoint\Golf Course\Indian Wells Golf Resort – Celebrity Course 20130530-5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9337716" cy="21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55245"/>
            <a:ext cx="8915400" cy="63055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34 golf courses in the mid-valley </a:t>
            </a:r>
            <a:r>
              <a:rPr lang="en-US" sz="2000" dirty="0" smtClean="0"/>
              <a:t>available </a:t>
            </a:r>
            <a:r>
              <a:rPr lang="en-US" sz="2000" dirty="0" smtClean="0"/>
              <a:t>for </a:t>
            </a:r>
            <a:r>
              <a:rPr lang="en-US" sz="2000" dirty="0" smtClean="0">
                <a:solidFill>
                  <a:srgbClr val="C00000"/>
                </a:solidFill>
              </a:rPr>
              <a:t>in-lieu recharge</a:t>
            </a:r>
            <a:r>
              <a:rPr lang="en-US" sz="2000" dirty="0" smtClean="0"/>
              <a:t> opportunities.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90173"/>
            <a:ext cx="9144000" cy="163099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FF00"/>
                </a:solidFill>
              </a:rPr>
              <a:t>Instead of delivering </a:t>
            </a:r>
            <a:r>
              <a:rPr lang="en-US" b="1" dirty="0" smtClean="0">
                <a:solidFill>
                  <a:srgbClr val="FFFF00"/>
                </a:solidFill>
              </a:rPr>
              <a:t>Colorado river water to </a:t>
            </a:r>
            <a:r>
              <a:rPr lang="en-US" b="1" dirty="0" smtClean="0">
                <a:solidFill>
                  <a:srgbClr val="FFFF00"/>
                </a:solidFill>
              </a:rPr>
              <a:t>percolation ponds to replenish the aquifer, an alternate water source (nonpotable water) is delivered to golf courses for  irrigation, leaving groundwater in the ground.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09599"/>
            <a:ext cx="6629400" cy="40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0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524000"/>
            <a:ext cx="3600450" cy="262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Nonpotable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Types </a:t>
            </a:r>
            <a:r>
              <a:rPr lang="en-US" dirty="0"/>
              <a:t>of nonpotable water </a:t>
            </a:r>
            <a:r>
              <a:rPr lang="en-US" dirty="0" smtClean="0"/>
              <a:t>for golf courses: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Canal Water (Colorado River)</a:t>
            </a:r>
          </a:p>
          <a:p>
            <a:pPr marL="400050" lvl="1" indent="0">
              <a:buNone/>
            </a:pPr>
            <a:r>
              <a:rPr lang="en-US" dirty="0" smtClean="0"/>
              <a:t>-Mid-Valley </a:t>
            </a:r>
            <a:r>
              <a:rPr lang="en-US" dirty="0"/>
              <a:t>Pipeline</a:t>
            </a:r>
            <a:r>
              <a:rPr lang="en-US" dirty="0" smtClean="0"/>
              <a:t>, and </a:t>
            </a:r>
          </a:p>
          <a:p>
            <a:pPr marL="400050" lvl="1" indent="0">
              <a:buNone/>
            </a:pPr>
            <a:r>
              <a:rPr lang="en-US" dirty="0" smtClean="0"/>
              <a:t>-Canal </a:t>
            </a:r>
            <a:r>
              <a:rPr lang="en-US" dirty="0"/>
              <a:t>water distribution system</a:t>
            </a:r>
            <a:r>
              <a:rPr lang="en-US" dirty="0" smtClean="0"/>
              <a:t>.</a:t>
            </a:r>
          </a:p>
          <a:p>
            <a:pPr marL="400050" lvl="1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dirty="0"/>
              <a:t>Recycled Water </a:t>
            </a:r>
          </a:p>
          <a:p>
            <a:pPr marL="400050" lvl="1" indent="0">
              <a:buNone/>
            </a:pPr>
            <a:r>
              <a:rPr lang="en-US" dirty="0"/>
              <a:t>-Water Reclamation Plant (WRP7 or WRP10</a:t>
            </a:r>
            <a:r>
              <a:rPr lang="en-US" dirty="0" smtClean="0"/>
              <a:t>),</a:t>
            </a:r>
          </a:p>
          <a:p>
            <a:pPr marL="400050" lvl="1" indent="0">
              <a:buNone/>
            </a:pPr>
            <a:r>
              <a:rPr lang="en-US" dirty="0" smtClean="0"/>
              <a:t>-Tertiary Disinfected Recycled Water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Nonpotable </a:t>
            </a:r>
            <a:r>
              <a:rPr lang="en-US" dirty="0"/>
              <a:t>customers </a:t>
            </a:r>
            <a:r>
              <a:rPr lang="en-US" dirty="0" smtClean="0"/>
              <a:t>irrigate with water that is not deemed safe for drinking.  They no </a:t>
            </a:r>
            <a:r>
              <a:rPr lang="en-US" dirty="0"/>
              <a:t>longer relying primarily on the </a:t>
            </a:r>
            <a:r>
              <a:rPr lang="en-US" dirty="0" smtClean="0"/>
              <a:t>groundwater, </a:t>
            </a:r>
            <a:r>
              <a:rPr lang="en-US" dirty="0"/>
              <a:t>our potable water </a:t>
            </a:r>
            <a:r>
              <a:rPr lang="en-US" dirty="0" smtClean="0"/>
              <a:t>source, for nonpotable purposes.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53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Coachella Valley Water Management Plan </a:t>
            </a:r>
            <a:br>
              <a:rPr lang="en-US" sz="4000" dirty="0" smtClean="0"/>
            </a:br>
            <a:r>
              <a:rPr lang="en-US" sz="3100" dirty="0" smtClean="0"/>
              <a:t>(2002 and 2010 update and 2014 update)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1118"/>
            <a:ext cx="9144000" cy="551688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goal of the CVWMP is to reliably meet current and future water demands in a cost effective and sustainable manner.</a:t>
            </a:r>
          </a:p>
          <a:p>
            <a:pPr marL="514350" indent="-514350">
              <a:buAutoNum type="arabicPeriod"/>
            </a:pPr>
            <a:r>
              <a:rPr lang="en-US" dirty="0" smtClean="0"/>
              <a:t>Eliminate </a:t>
            </a:r>
            <a:r>
              <a:rPr lang="en-US" dirty="0"/>
              <a:t>groundwater overdraft and its associated adverse </a:t>
            </a:r>
            <a:r>
              <a:rPr lang="en-US" dirty="0" smtClean="0"/>
              <a:t>impacts.</a:t>
            </a:r>
            <a:r>
              <a:rPr lang="en-US" dirty="0"/>
              <a:t> </a:t>
            </a:r>
            <a:endParaRPr lang="en-US" dirty="0" smtClean="0"/>
          </a:p>
          <a:p>
            <a:pPr lvl="2"/>
            <a:r>
              <a:rPr lang="en-US" dirty="0"/>
              <a:t>Storage Loss </a:t>
            </a:r>
          </a:p>
          <a:p>
            <a:pPr lvl="2"/>
            <a:r>
              <a:rPr lang="en-US" dirty="0"/>
              <a:t>Declining Groundwater Levels </a:t>
            </a:r>
          </a:p>
          <a:p>
            <a:pPr lvl="2"/>
            <a:r>
              <a:rPr lang="en-US" dirty="0"/>
              <a:t>Land Subsidence </a:t>
            </a:r>
          </a:p>
          <a:p>
            <a:pPr lvl="2"/>
            <a:r>
              <a:rPr lang="en-US" dirty="0"/>
              <a:t>Water Quality </a:t>
            </a:r>
            <a:r>
              <a:rPr lang="en-US" dirty="0" smtClean="0"/>
              <a:t>Degradation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CC00FF"/>
                </a:solidFill>
              </a:rPr>
              <a:t>Maximize </a:t>
            </a:r>
            <a:r>
              <a:rPr lang="en-US" dirty="0">
                <a:solidFill>
                  <a:srgbClr val="CC00FF"/>
                </a:solidFill>
              </a:rPr>
              <a:t>conjunctive </a:t>
            </a:r>
            <a:r>
              <a:rPr lang="en-US" dirty="0" smtClean="0">
                <a:solidFill>
                  <a:srgbClr val="CC00FF"/>
                </a:solidFill>
              </a:rPr>
              <a:t>use opportunities (includes in-lieu recharge).</a:t>
            </a:r>
            <a:endParaRPr lang="en-US" dirty="0">
              <a:solidFill>
                <a:srgbClr val="CC00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Minimize </a:t>
            </a:r>
            <a:r>
              <a:rPr lang="en-US" dirty="0"/>
              <a:t>adverse economic impacts to </a:t>
            </a:r>
            <a:r>
              <a:rPr lang="en-US" dirty="0" smtClean="0"/>
              <a:t>Coachella Valley </a:t>
            </a:r>
            <a:r>
              <a:rPr lang="en-US" dirty="0"/>
              <a:t>water </a:t>
            </a:r>
            <a:r>
              <a:rPr lang="en-US" dirty="0" smtClean="0"/>
              <a:t>customers.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Minimize </a:t>
            </a:r>
            <a:r>
              <a:rPr lang="en-US" dirty="0"/>
              <a:t>environmental </a:t>
            </a:r>
            <a:r>
              <a:rPr lang="en-US" dirty="0" smtClean="0"/>
              <a:t>impacts.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115" y="2956562"/>
            <a:ext cx="165784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62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CVWMP objectives for golf courses: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2057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Conservation with improved irrigation systems and techniques and technology. 10%.</a:t>
            </a:r>
          </a:p>
          <a:p>
            <a:r>
              <a:rPr lang="en-US" dirty="0"/>
              <a:t>Utilize nonpotable water sources for golf courses. </a:t>
            </a:r>
            <a:r>
              <a:rPr lang="en-US" dirty="0" smtClean="0"/>
              <a:t>  In-Lieu recharge projects.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194" name="Picture 2" descr="\\PDMS100\User_Data\WaterWiki\Photos for Powerpoint\Golf Course\Indian Wells Golf Resort – Celebrity Course 20130530-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9880"/>
            <a:ext cx="9144000" cy="383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00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Golf and Water Task Force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Mission </a:t>
            </a:r>
            <a:r>
              <a:rPr lang="en-US" b="1" dirty="0"/>
              <a:t>Statement 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To ensure a sustainable water supply for future generations, to meet if not exceed the goals of the Coachella Valley Water Management Plan, </a:t>
            </a:r>
            <a:r>
              <a:rPr lang="en-US" b="1" dirty="0">
                <a:solidFill>
                  <a:srgbClr val="CC00FF"/>
                </a:solidFill>
              </a:rPr>
              <a:t>to pursue all feasible water conservation measures, to promote and expedite the use of </a:t>
            </a:r>
            <a:r>
              <a:rPr lang="en-US" b="1" dirty="0" err="1" smtClean="0">
                <a:solidFill>
                  <a:srgbClr val="CC00FF"/>
                </a:solidFill>
              </a:rPr>
              <a:t>nonpotable</a:t>
            </a:r>
            <a:r>
              <a:rPr lang="en-US" b="1" dirty="0" smtClean="0">
                <a:solidFill>
                  <a:srgbClr val="CC00FF"/>
                </a:solidFill>
              </a:rPr>
              <a:t> </a:t>
            </a:r>
            <a:r>
              <a:rPr lang="en-US" b="1" dirty="0">
                <a:solidFill>
                  <a:srgbClr val="CC00FF"/>
                </a:solidFill>
              </a:rPr>
              <a:t>water</a:t>
            </a:r>
            <a:r>
              <a:rPr lang="en-US" b="1" dirty="0"/>
              <a:t>,</a:t>
            </a:r>
            <a:r>
              <a:rPr lang="en-US" dirty="0"/>
              <a:t> and to educate Valley residents regarding the importance of pursuing these goals for the environmental and economic quality of life in the Coachella Valley. </a:t>
            </a:r>
          </a:p>
        </p:txBody>
      </p:sp>
    </p:spTree>
    <p:extLst>
      <p:ext uri="{BB962C8B-B14F-4D97-AF65-F5344CB8AC3E}">
        <p14:creationId xmlns:p14="http://schemas.microsoft.com/office/powerpoint/2010/main" val="92356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"/>
            <a:ext cx="9144000" cy="6553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Nonpotable Water for golf courses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20260"/>
            <a:ext cx="9144000" cy="22072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East </a:t>
            </a:r>
            <a:r>
              <a:rPr lang="en-US" dirty="0"/>
              <a:t>Valley GC’s to Colorado River </a:t>
            </a:r>
            <a:r>
              <a:rPr lang="en-US" dirty="0" smtClean="0"/>
              <a:t>water: </a:t>
            </a:r>
            <a:endParaRPr lang="en-US" dirty="0"/>
          </a:p>
          <a:p>
            <a:r>
              <a:rPr lang="en-US" dirty="0" smtClean="0"/>
              <a:t>Goal = 34,500 </a:t>
            </a:r>
            <a:r>
              <a:rPr lang="en-US" dirty="0"/>
              <a:t>afy </a:t>
            </a:r>
            <a:r>
              <a:rPr lang="en-US" dirty="0" smtClean="0"/>
              <a:t> and in 2019 = 17,011 </a:t>
            </a:r>
            <a:r>
              <a:rPr lang="en-US" dirty="0" err="1" smtClean="0"/>
              <a:t>af</a:t>
            </a:r>
            <a:r>
              <a:rPr lang="en-US" dirty="0" smtClean="0"/>
              <a:t> meeting 69% of total irrigation demand.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Mid </a:t>
            </a:r>
            <a:r>
              <a:rPr lang="en-US" dirty="0"/>
              <a:t>Valley </a:t>
            </a:r>
            <a:r>
              <a:rPr lang="en-US" dirty="0" smtClean="0"/>
              <a:t>NPW connections: </a:t>
            </a:r>
            <a:endParaRPr lang="en-US" dirty="0"/>
          </a:p>
          <a:p>
            <a:r>
              <a:rPr lang="en-US" dirty="0" smtClean="0"/>
              <a:t>Goal = 52,000 </a:t>
            </a:r>
            <a:r>
              <a:rPr lang="en-US" dirty="0"/>
              <a:t>afy </a:t>
            </a:r>
            <a:r>
              <a:rPr lang="en-US" dirty="0" smtClean="0"/>
              <a:t>and in 2019 = 22,462 </a:t>
            </a:r>
            <a:r>
              <a:rPr lang="en-US" dirty="0" err="1" smtClean="0"/>
              <a:t>af</a:t>
            </a:r>
            <a:r>
              <a:rPr lang="en-US" dirty="0" smtClean="0"/>
              <a:t> meeting 91% of total irrigation demand.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 descr="Canal and Golf cour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685800"/>
            <a:ext cx="8595360" cy="372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48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oachella_Valley_Map_from_Poster_in_Libra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7" name="Line 5"/>
          <p:cNvSpPr>
            <a:spLocks noChangeShapeType="1"/>
          </p:cNvSpPr>
          <p:nvPr/>
        </p:nvSpPr>
        <p:spPr bwMode="auto">
          <a:xfrm flipH="1">
            <a:off x="5105400" y="3428206"/>
            <a:ext cx="914400" cy="7620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6019800" y="2956559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0000"/>
                </a:solidFill>
                <a:latin typeface="Impact" pitchFamily="34" charset="0"/>
              </a:rPr>
              <a:t>Coachella Canal</a:t>
            </a:r>
            <a:endParaRPr lang="en-US" altLang="en-US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94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Bob Hope Classic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763000" cy="533400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Conversion of golf courses to canal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715000"/>
            <a:ext cx="91440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The 4.5 remaining conversions are expected to be completed by 2025.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500331"/>
              </p:ext>
            </p:extLst>
          </p:nvPr>
        </p:nvGraphicFramePr>
        <p:xfrm>
          <a:off x="2392680" y="3032760"/>
          <a:ext cx="6629400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8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0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92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New Connections </a:t>
                      </a:r>
                      <a:r>
                        <a:rPr lang="en-US" sz="1600" u="none" strike="noStrike" dirty="0" smtClean="0">
                          <a:effectLst/>
                        </a:rPr>
                        <a:t>: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1988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PGA West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1994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Indio Muni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1996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Plantation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1997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Traditions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1998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The Hills (Terra Lago)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1999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Heritage Palms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2000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The Palms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2001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Hideaway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2002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Trilogy, PGA West Weiskopf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2005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Silver Rock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2006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Outdoor Resort, PGA-Norman, Ranch La Quinta, Shadow Hills (front nine)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2007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Mountain View, Vineyards, Andalusia, Shadow Hills (back nine), Madison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2010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Indian Palms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2014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Indian Palms (2nd connection)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2016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La Quinta CC, La Quinta Resorts Dunes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2020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La Quinta Resorts Mountain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473417"/>
              </p:ext>
            </p:extLst>
          </p:nvPr>
        </p:nvGraphicFramePr>
        <p:xfrm>
          <a:off x="228599" y="457194"/>
          <a:ext cx="1981200" cy="59436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377636019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685077499"/>
                    </a:ext>
                  </a:extLst>
                </a:gridCol>
              </a:tblGrid>
              <a:tr h="14584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Year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East Valley Golf Courses using Canal Water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28949011"/>
                  </a:ext>
                </a:extLst>
              </a:tr>
              <a:tr h="2242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2000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7884.1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51828504"/>
                  </a:ext>
                </a:extLst>
              </a:tr>
              <a:tr h="2242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2001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9335.6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91234384"/>
                  </a:ext>
                </a:extLst>
              </a:tr>
              <a:tr h="2242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2002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11540.6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83200031"/>
                  </a:ext>
                </a:extLst>
              </a:tr>
              <a:tr h="2242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2003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6385.1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40336959"/>
                  </a:ext>
                </a:extLst>
              </a:tr>
              <a:tr h="2242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2004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7511.3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0564901"/>
                  </a:ext>
                </a:extLst>
              </a:tr>
              <a:tr h="2242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2005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10290.3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88871694"/>
                  </a:ext>
                </a:extLst>
              </a:tr>
              <a:tr h="2242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2006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10395.7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09922480"/>
                  </a:ext>
                </a:extLst>
              </a:tr>
              <a:tr h="2242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2007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11469.7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9305575"/>
                  </a:ext>
                </a:extLst>
              </a:tr>
              <a:tr h="2242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2008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12805.9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87816494"/>
                  </a:ext>
                </a:extLst>
              </a:tr>
              <a:tr h="2242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2009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15282.9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10394313"/>
                  </a:ext>
                </a:extLst>
              </a:tr>
              <a:tr h="2242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2010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15927.8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31514389"/>
                  </a:ext>
                </a:extLst>
              </a:tr>
              <a:tr h="2242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2011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17076.7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84216804"/>
                  </a:ext>
                </a:extLst>
              </a:tr>
              <a:tr h="2242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2012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16873.2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05982443"/>
                  </a:ext>
                </a:extLst>
              </a:tr>
              <a:tr h="2242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2013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16828.6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58015290"/>
                  </a:ext>
                </a:extLst>
              </a:tr>
              <a:tr h="2242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2014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20053.5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24463768"/>
                  </a:ext>
                </a:extLst>
              </a:tr>
              <a:tr h="2242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2015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20883.2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31370828"/>
                  </a:ext>
                </a:extLst>
              </a:tr>
              <a:tr h="2242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2016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21351.8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04025244"/>
                  </a:ext>
                </a:extLst>
              </a:tr>
              <a:tr h="2242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2017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18678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06487650"/>
                  </a:ext>
                </a:extLst>
              </a:tr>
              <a:tr h="2242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2018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18586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53501813"/>
                  </a:ext>
                </a:extLst>
              </a:tr>
              <a:tr h="2242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2019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17011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1980814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680" y="228600"/>
            <a:ext cx="66294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urple Pipe 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145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Recycled Water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14500"/>
            <a:ext cx="9144000" cy="51435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Recycled water has been a </a:t>
            </a:r>
            <a:r>
              <a:rPr lang="en-US" dirty="0" smtClean="0"/>
              <a:t>water </a:t>
            </a:r>
            <a:r>
              <a:rPr lang="en-US" dirty="0"/>
              <a:t>supply </a:t>
            </a:r>
            <a:r>
              <a:rPr lang="en-US" dirty="0" smtClean="0"/>
              <a:t>source in </a:t>
            </a:r>
            <a:r>
              <a:rPr lang="en-US" dirty="0"/>
              <a:t>the Valley since </a:t>
            </a:r>
            <a:r>
              <a:rPr lang="en-US" dirty="0" smtClean="0"/>
              <a:t>1965 at Palm Desert Country Club.   CVWD acquired this WRP in 1968.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CVWD has </a:t>
            </a:r>
            <a:r>
              <a:rPr lang="en-US" dirty="0" smtClean="0"/>
              <a:t>5 </a:t>
            </a:r>
            <a:r>
              <a:rPr lang="en-US" dirty="0"/>
              <a:t>wastewater treatment plants, 2 that provide recycled water </a:t>
            </a:r>
            <a:r>
              <a:rPr lang="en-US" dirty="0" smtClean="0"/>
              <a:t>for golf course and landscape irrigation.</a:t>
            </a:r>
          </a:p>
          <a:p>
            <a:endParaRPr lang="en-US" dirty="0" smtClean="0"/>
          </a:p>
          <a:p>
            <a:r>
              <a:rPr lang="en-US" dirty="0" smtClean="0"/>
              <a:t>CVWD delivers disinfected tertiary recycled water for golf course and landscape irrigation.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5019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610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First golf course in the valley…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9906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…was the O’Donnell </a:t>
            </a:r>
            <a:r>
              <a:rPr lang="en-US" sz="2400" dirty="0"/>
              <a:t>in 1926, second was Indian Palms (used to be Cochran-Odlum) in 1947, third </a:t>
            </a:r>
            <a:r>
              <a:rPr lang="en-US" sz="2400" dirty="0" smtClean="0"/>
              <a:t>Thunderbird 1951…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65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0"/>
            <a:ext cx="9144000" cy="259080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Municipal </a:t>
            </a:r>
            <a:r>
              <a:rPr lang="en-US" dirty="0"/>
              <a:t>wastewater </a:t>
            </a:r>
            <a:r>
              <a:rPr lang="en-US" dirty="0" smtClean="0"/>
              <a:t>collected from homes and businesses that </a:t>
            </a:r>
            <a:r>
              <a:rPr lang="en-US" dirty="0"/>
              <a:t>receives a high level of treatment at a water </a:t>
            </a:r>
            <a:r>
              <a:rPr lang="en-US" dirty="0" smtClean="0"/>
              <a:t>reclamation plant.  It is monitored 24/7, water quality samples are collected and tested to ensure permit regulation limitations are met, </a:t>
            </a:r>
            <a:r>
              <a:rPr lang="en-US" dirty="0"/>
              <a:t>so that it can </a:t>
            </a:r>
            <a:r>
              <a:rPr lang="en-US" dirty="0" smtClean="0"/>
              <a:t>safely be beneficially reused.  It is no longer considered wastewater.  </a:t>
            </a:r>
            <a:endParaRPr lang="en-US" dirty="0"/>
          </a:p>
          <a:p>
            <a:endParaRPr lang="en-US" dirty="0"/>
          </a:p>
        </p:txBody>
      </p:sp>
      <p:pic>
        <p:nvPicPr>
          <p:cNvPr id="3074" name="Picture 2" descr="C:\Users\ot0565\AppData\Local\Microsoft\Windows\Temporary Internet Files\Content.Outlook\18LQ1GOZ\DSC_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438281"/>
            <a:ext cx="6553200" cy="434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08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2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4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6178044" cy="868680"/>
          </a:xfrm>
        </p:spPr>
        <p:txBody>
          <a:bodyPr/>
          <a:lstStyle/>
          <a:p>
            <a:r>
              <a:rPr lang="en-US" dirty="0" smtClean="0"/>
              <a:t>Rules and Regulations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442" y="1712699"/>
            <a:ext cx="8229600" cy="4906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Dos and Don’ts</a:t>
            </a:r>
          </a:p>
          <a:p>
            <a:r>
              <a:rPr lang="en-US" dirty="0" smtClean="0"/>
              <a:t>Training</a:t>
            </a:r>
          </a:p>
          <a:p>
            <a:r>
              <a:rPr lang="en-US" dirty="0" smtClean="0"/>
              <a:t>Permit</a:t>
            </a:r>
          </a:p>
          <a:p>
            <a:r>
              <a:rPr lang="en-US" dirty="0" smtClean="0"/>
              <a:t>Agreement</a:t>
            </a:r>
          </a:p>
          <a:p>
            <a:r>
              <a:rPr lang="en-US" dirty="0" smtClean="0"/>
              <a:t>Purple </a:t>
            </a:r>
          </a:p>
          <a:p>
            <a:r>
              <a:rPr lang="en-US" dirty="0" smtClean="0"/>
              <a:t>Signs</a:t>
            </a:r>
          </a:p>
          <a:p>
            <a:r>
              <a:rPr lang="en-US" dirty="0" smtClean="0"/>
              <a:t>Public notification</a:t>
            </a:r>
          </a:p>
          <a:p>
            <a:r>
              <a:rPr lang="en-US" dirty="0" smtClean="0"/>
              <a:t>Cross-connection Test</a:t>
            </a:r>
          </a:p>
          <a:p>
            <a:r>
              <a:rPr lang="en-US" dirty="0" smtClean="0"/>
              <a:t>Annual Survey</a:t>
            </a:r>
          </a:p>
          <a:p>
            <a:r>
              <a:rPr lang="en-US" dirty="0" smtClean="0"/>
              <a:t>Monitoring and Reporting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244" y="152400"/>
            <a:ext cx="2457192" cy="312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419" y="3389509"/>
            <a:ext cx="2605666" cy="166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028" name="Picture 4" descr="Purple Pipe 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66800"/>
            <a:ext cx="3086100" cy="2206199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105400" y="4953001"/>
            <a:ext cx="3954344" cy="1904999"/>
            <a:chOff x="2209800" y="4431268"/>
            <a:chExt cx="4636532" cy="235053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09800" y="4552950"/>
              <a:ext cx="4495800" cy="2228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5410200" y="4431268"/>
              <a:ext cx="13716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5975866" y="5225534"/>
              <a:ext cx="13716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2050" name="Picture 2" descr="J:\Sanitation Treatment\Recycled Water\RecycledH2O\CVWD Nonpotable program\Recycled water symbol for CVW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285148"/>
            <a:ext cx="1722474" cy="183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37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9144000" cy="9144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Allowed Uses of Recycled Water</a:t>
            </a:r>
            <a:endParaRPr lang="en-US" dirty="0"/>
          </a:p>
        </p:txBody>
      </p:sp>
      <p:pic>
        <p:nvPicPr>
          <p:cNvPr id="5" name="Picture 4" descr="scan00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35138"/>
            <a:ext cx="9144000" cy="1182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4979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62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Sanitation Treatment\Recycled Water\RecycledH2O\Powerpoint presentations\GolfMarriottdesertsprings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Recycled Water Use in Coachella Valley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4800600"/>
            <a:ext cx="6400800" cy="2057400"/>
          </a:xfrm>
        </p:spPr>
        <p:txBody>
          <a:bodyPr>
            <a:normAutofit fontScale="70000" lnSpcReduction="20000"/>
          </a:bodyPr>
          <a:lstStyle/>
          <a:p>
            <a:pPr marL="6858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Golf Course and landscape irrigation: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Golf Courses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Home-Owner Associations (HOAs)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High-School Athletic Fields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Landscaped areas at CVWD’s Palm Desert offices and WRPs.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06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8100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Why Do We Recycle Water in Coachella Valley?</a:t>
            </a:r>
          </a:p>
        </p:txBody>
      </p:sp>
      <p:sp>
        <p:nvSpPr>
          <p:cNvPr id="27238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862" y="1600200"/>
            <a:ext cx="9144000" cy="5257800"/>
          </a:xfrm>
        </p:spPr>
        <p:txBody>
          <a:bodyPr>
            <a:normAutofit/>
          </a:bodyPr>
          <a:lstStyle/>
          <a:p>
            <a:pPr lvl="0"/>
            <a:r>
              <a:rPr lang="en-US" sz="2400" dirty="0" smtClean="0"/>
              <a:t>CVWD </a:t>
            </a:r>
            <a:r>
              <a:rPr lang="en-US" sz="2400" dirty="0"/>
              <a:t>adopted and is implementing the </a:t>
            </a:r>
            <a:r>
              <a:rPr lang="en-US" sz="2400" dirty="0" smtClean="0"/>
              <a:t>CVWMP </a:t>
            </a:r>
            <a:r>
              <a:rPr lang="en-US" sz="2400" dirty="0"/>
              <a:t>to </a:t>
            </a:r>
            <a:r>
              <a:rPr lang="en-US" sz="2400" dirty="0" smtClean="0"/>
              <a:t>eliminate overdraft, includes source substitution for golf courses.</a:t>
            </a:r>
            <a:endParaRPr lang="en-US" sz="2400" dirty="0"/>
          </a:p>
          <a:p>
            <a:pPr lvl="0"/>
            <a:r>
              <a:rPr lang="en-US" sz="2400" dirty="0" smtClean="0"/>
              <a:t>Irrigating </a:t>
            </a:r>
            <a:r>
              <a:rPr lang="en-US" sz="2400" dirty="0"/>
              <a:t>with Recycled water </a:t>
            </a:r>
            <a:r>
              <a:rPr lang="en-US" sz="2400" dirty="0" smtClean="0"/>
              <a:t>saves groundwater.</a:t>
            </a:r>
          </a:p>
          <a:p>
            <a:pPr eaLnBrk="1" hangingPunct="1"/>
            <a:r>
              <a:rPr lang="en-US" sz="2400" dirty="0" smtClean="0"/>
              <a:t>Treatment technology can produce a safe recycled water for any given use.</a:t>
            </a:r>
          </a:p>
          <a:p>
            <a:pPr lvl="0"/>
            <a:r>
              <a:rPr lang="en-US" sz="2400" dirty="0"/>
              <a:t>Recycled water is a </a:t>
            </a:r>
            <a:r>
              <a:rPr lang="en-US" sz="2400" dirty="0" smtClean="0"/>
              <a:t>reliable local water </a:t>
            </a:r>
            <a:r>
              <a:rPr lang="en-US" sz="2400" dirty="0"/>
              <a:t>supply for irrigation.</a:t>
            </a:r>
          </a:p>
          <a:p>
            <a:pPr eaLnBrk="1" hangingPunct="1"/>
            <a:r>
              <a:rPr lang="en-US" sz="2400" dirty="0" smtClean="0"/>
              <a:t>Recycled water percolation is highly regulated and will soon require significant upgrades to the WRP treatment process, unless we find a home for it elsewhere…golf courses.</a:t>
            </a:r>
          </a:p>
          <a:p>
            <a:pPr eaLnBrk="1" hangingPunct="1"/>
            <a:r>
              <a:rPr lang="en-US" sz="2400" dirty="0" smtClean="0"/>
              <a:t>More affordable to connect golf courses to recycled water than to complete these significant upgrades at the WRP.</a:t>
            </a:r>
          </a:p>
        </p:txBody>
      </p:sp>
    </p:spTree>
    <p:extLst>
      <p:ext uri="{BB962C8B-B14F-4D97-AF65-F5344CB8AC3E}">
        <p14:creationId xmlns:p14="http://schemas.microsoft.com/office/powerpoint/2010/main" val="70575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SC_01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482600"/>
          </a:xfrm>
          <a:solidFill>
            <a:srgbClr val="CC00FF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Not enough recycled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60700"/>
            <a:ext cx="8839200" cy="3446463"/>
          </a:xfrm>
        </p:spPr>
        <p:txBody>
          <a:bodyPr>
            <a:normAutofit/>
          </a:bodyPr>
          <a:lstStyle/>
          <a:p>
            <a:r>
              <a:rPr lang="en-US" dirty="0" smtClean="0"/>
              <a:t>Recycled water supply is not a sufficient water supply for all golf courses in the mid-valley area.</a:t>
            </a:r>
          </a:p>
          <a:p>
            <a:r>
              <a:rPr lang="en-US" dirty="0" smtClean="0"/>
              <a:t>Recycled water supply runs out in the summer and golf courses would supplement with groundwater.</a:t>
            </a:r>
          </a:p>
        </p:txBody>
      </p:sp>
    </p:spTree>
    <p:extLst>
      <p:ext uri="{BB962C8B-B14F-4D97-AF65-F5344CB8AC3E}">
        <p14:creationId xmlns:p14="http://schemas.microsoft.com/office/powerpoint/2010/main" val="317254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VP photos 032008 0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533400"/>
            <a:ext cx="8763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Mid-Valley Pipeline In-Lieu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38400"/>
            <a:ext cx="9113520" cy="4419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</a:t>
            </a:r>
            <a:r>
              <a:rPr lang="en-US" sz="2400" dirty="0"/>
              <a:t>MVP </a:t>
            </a:r>
            <a:r>
              <a:rPr lang="en-US" sz="2400" dirty="0" smtClean="0"/>
              <a:t>delivers canal </a:t>
            </a:r>
            <a:r>
              <a:rPr lang="en-US" sz="2400" dirty="0"/>
              <a:t>water </a:t>
            </a:r>
            <a:r>
              <a:rPr lang="en-US" sz="2400" dirty="0" smtClean="0"/>
              <a:t>to WRP10.  Completed in 2009.  7 mile, 54” pipeline of welded steel with cement mortar lining in the wash. </a:t>
            </a:r>
          </a:p>
          <a:p>
            <a:r>
              <a:rPr lang="en-US" sz="2400" dirty="0" smtClean="0"/>
              <a:t>Canal water supplements the recycled water supply and provided to golf courses in lieu of their pumping groundwater.  </a:t>
            </a:r>
          </a:p>
          <a:p>
            <a:r>
              <a:rPr lang="en-US" sz="2400" dirty="0" smtClean="0"/>
              <a:t>Completion </a:t>
            </a:r>
            <a:r>
              <a:rPr lang="en-US" sz="2400" dirty="0"/>
              <a:t>of </a:t>
            </a:r>
            <a:r>
              <a:rPr lang="en-US" sz="2400" dirty="0" smtClean="0"/>
              <a:t>the MVP </a:t>
            </a:r>
            <a:r>
              <a:rPr lang="en-US" sz="2400" dirty="0"/>
              <a:t>system </a:t>
            </a:r>
            <a:r>
              <a:rPr lang="en-US" sz="2400" dirty="0" smtClean="0"/>
              <a:t>after 2027 </a:t>
            </a:r>
            <a:r>
              <a:rPr lang="en-US" sz="2400" dirty="0"/>
              <a:t>to provide up </a:t>
            </a:r>
            <a:r>
              <a:rPr lang="en-US" sz="2400" dirty="0" smtClean="0"/>
              <a:t>to 37,000 </a:t>
            </a:r>
            <a:r>
              <a:rPr lang="en-US" sz="2400" dirty="0"/>
              <a:t>AFY of Canal water and 15,000 AFY of </a:t>
            </a:r>
            <a:r>
              <a:rPr lang="en-US" sz="2400" dirty="0" smtClean="0"/>
              <a:t>WRP10 </a:t>
            </a:r>
            <a:r>
              <a:rPr lang="en-US" sz="2400" dirty="0"/>
              <a:t>recycled water </a:t>
            </a:r>
            <a:r>
              <a:rPr lang="en-US" sz="2400" dirty="0" smtClean="0"/>
              <a:t>to Mid- Valley </a:t>
            </a:r>
            <a:r>
              <a:rPr lang="en-US" sz="2400" dirty="0"/>
              <a:t>golf courses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In 2019, </a:t>
            </a:r>
            <a:r>
              <a:rPr lang="en-US" sz="2400" dirty="0"/>
              <a:t>CVWD provided </a:t>
            </a:r>
            <a:r>
              <a:rPr lang="en-US" sz="2400" dirty="0" smtClean="0"/>
              <a:t>22,462 </a:t>
            </a:r>
            <a:r>
              <a:rPr lang="en-US" sz="2400" dirty="0" err="1" smtClean="0"/>
              <a:t>acft</a:t>
            </a:r>
            <a:r>
              <a:rPr lang="en-US" sz="2400" dirty="0" smtClean="0"/>
              <a:t> </a:t>
            </a:r>
            <a:r>
              <a:rPr lang="en-US" sz="2400" dirty="0"/>
              <a:t>of nonpotable water (which includes </a:t>
            </a:r>
            <a:r>
              <a:rPr lang="en-US" sz="2400" dirty="0" smtClean="0"/>
              <a:t>8,759 </a:t>
            </a:r>
            <a:r>
              <a:rPr lang="en-US" sz="2400" dirty="0"/>
              <a:t>acft of recycled water) to golf courses in the mid-valley area.  Meeting </a:t>
            </a:r>
            <a:r>
              <a:rPr lang="en-US" sz="2400" dirty="0" smtClean="0"/>
              <a:t>91% </a:t>
            </a:r>
            <a:r>
              <a:rPr lang="en-US" sz="2400" dirty="0"/>
              <a:t>of their demand. 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928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Now, there are 120 golf courses in the valley!</a:t>
            </a:r>
            <a:endParaRPr lang="en-US" sz="3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839199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85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425" r="25997" b="-20293"/>
          <a:stretch/>
        </p:blipFill>
        <p:spPr bwMode="auto">
          <a:xfrm>
            <a:off x="0" y="0"/>
            <a:ext cx="9144000" cy="861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81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22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23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Nonpotable Water use in Mid-Valley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496194"/>
              </p:ext>
            </p:extLst>
          </p:nvPr>
        </p:nvGraphicFramePr>
        <p:xfrm>
          <a:off x="2797276" y="3276600"/>
          <a:ext cx="6346723" cy="3604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8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5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4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75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New Connections</a:t>
                      </a:r>
                      <a:endParaRPr lang="en-US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1968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Palm Desert Country Club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1987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Santa Rosa, Palm Desert Greens, Portola CC</a:t>
                      </a:r>
                      <a:endParaRPr lang="pt-B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1991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Golf Center, Marriott Desert Springs, Vista Del </a:t>
                      </a:r>
                      <a:r>
                        <a:rPr lang="en-US" sz="1400" u="none" strike="noStrike" dirty="0" err="1">
                          <a:effectLst/>
                        </a:rPr>
                        <a:t>Montanas</a:t>
                      </a:r>
                      <a:r>
                        <a:rPr lang="en-US" sz="1400" u="none" strike="noStrike" dirty="0">
                          <a:effectLst/>
                        </a:rPr>
                        <a:t>, Silver Sands, Casa Blanca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1992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West Coast Turf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1993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Sunrise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1994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Indian Ridge CC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1996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Palm Desert High School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1997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Sun City Palm Desert, Desert Willow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1998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Mountain View Falls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2006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Toscana, Shadow Hills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2012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CVWD's PDA &amp; PDO, Indian Wells Golf Resort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2014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Classic Club, Palm Desert CC (remaining)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2016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 err="1">
                          <a:effectLst/>
                        </a:rPr>
                        <a:t>Desert</a:t>
                      </a:r>
                      <a:r>
                        <a:rPr lang="fr-FR" sz="1400" u="none" strike="noStrike" dirty="0">
                          <a:effectLst/>
                        </a:rPr>
                        <a:t> Horizons, </a:t>
                      </a:r>
                      <a:r>
                        <a:rPr lang="fr-FR" sz="1400" u="none" strike="noStrike" dirty="0" err="1">
                          <a:effectLst/>
                        </a:rPr>
                        <a:t>Lakes</a:t>
                      </a:r>
                      <a:r>
                        <a:rPr lang="fr-FR" sz="1400" u="none" strike="noStrike" dirty="0">
                          <a:effectLst/>
                        </a:rPr>
                        <a:t> CC, </a:t>
                      </a:r>
                      <a:r>
                        <a:rPr lang="fr-FR" sz="1400" u="none" strike="noStrike" dirty="0" err="1">
                          <a:effectLst/>
                        </a:rPr>
                        <a:t>Avondale</a:t>
                      </a:r>
                      <a:endParaRPr lang="fr-F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2017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Desert Falls, Palm Valley Country Club,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2018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Indian Springs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730800"/>
              </p:ext>
            </p:extLst>
          </p:nvPr>
        </p:nvGraphicFramePr>
        <p:xfrm>
          <a:off x="381000" y="1066800"/>
          <a:ext cx="1752600" cy="5151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0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Year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total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2000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8831.9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2001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8565.2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2002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8299.4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2003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6844.2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2004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8208.9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2005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8109.3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2006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9342.7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2007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10127.0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2008 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9750.2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2009 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11162.6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2010 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11915.5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2011 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12281.2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2012 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12756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2013 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13385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2014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14602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2015 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16876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2016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19796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2017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20516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2018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23139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effectLst/>
                          <a:latin typeface="+mn-lt"/>
                        </a:rPr>
                        <a:t>2019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effectLst/>
                          <a:latin typeface="+mn-lt"/>
                        </a:rPr>
                        <a:t>22462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4896571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1" y="545123"/>
            <a:ext cx="6705600" cy="265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0744"/>
          </a:xfrm>
        </p:spPr>
        <p:txBody>
          <a:bodyPr>
            <a:normAutofit/>
          </a:bodyPr>
          <a:lstStyle/>
          <a:p>
            <a:r>
              <a:rPr lang="en-US" sz="4800" dirty="0" smtClean="0"/>
              <a:t>NPW Connections</a:t>
            </a:r>
            <a:endParaRPr lang="en-US" sz="4800" dirty="0"/>
          </a:p>
        </p:txBody>
      </p:sp>
      <p:pic>
        <p:nvPicPr>
          <p:cNvPr id="4098" name="Picture 2" descr="\\PDMS100\User_Data\WaterWiki\Photos for Powerpoint\Golf Course\Recycled Water Line at Desert Horizons Country Club 20140903-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46776"/>
            <a:ext cx="4191000" cy="275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PDMS100\User_Data\WaterWiki\Photos for Powerpoint\Golf Course\Mid-Valley Pipeline Phase II 20111012-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4" y="762016"/>
            <a:ext cx="4988407" cy="335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J:\Sanitation Treatment\Recycled Water\RecycledH2O\Mid-Valley Pipeline\MVP photos\MVP photos 032008\MVP photos 032008 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83" y="3521124"/>
            <a:ext cx="4347633" cy="326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J:\Sanitation Treatment\Recycled Water\RecycledH2O\Mid-Valley Pipeline\MVP photos\MVP photos 032008\MVP photos 032008 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4" y="4008120"/>
            <a:ext cx="4988407" cy="277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78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495" y="0"/>
            <a:ext cx="5494105" cy="3660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7655"/>
            <a:ext cx="5029200" cy="335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484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When NPW build out is complete…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635959"/>
              </p:ext>
            </p:extLst>
          </p:nvPr>
        </p:nvGraphicFramePr>
        <p:xfrm>
          <a:off x="228600" y="1295399"/>
          <a:ext cx="8686800" cy="4800600"/>
        </p:xfrm>
        <a:graphic>
          <a:graphicData uri="http://schemas.openxmlformats.org/drawingml/2006/table">
            <a:tbl>
              <a:tblPr/>
              <a:tblGrid>
                <a:gridCol w="7155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1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Canal via Canal distribution system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 smtClean="0">
                          <a:effectLst/>
                          <a:latin typeface="Calibri"/>
                        </a:rPr>
                        <a:t>34.5</a:t>
                      </a:r>
                      <a:endParaRPr lang="en-US" sz="28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Canal via Mid Valley Pipeline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 smtClean="0">
                          <a:effectLst/>
                          <a:latin typeface="Calibri"/>
                        </a:rPr>
                        <a:t>Recycled Water/canal</a:t>
                      </a:r>
                      <a:endParaRPr lang="en-US" sz="28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0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34.5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Not planned for an Alternate Water Supply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effectLst/>
                          <a:latin typeface="Calibri"/>
                        </a:rPr>
                        <a:t>Total Golf Courses: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 smtClean="0">
                          <a:effectLst/>
                          <a:latin typeface="Calibri"/>
                        </a:rPr>
                        <a:t>105</a:t>
                      </a:r>
                      <a:endParaRPr lang="en-US" sz="28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 err="1" smtClean="0">
                          <a:effectLst/>
                          <a:latin typeface="Calibri"/>
                        </a:rPr>
                        <a:t>Nonpotable</a:t>
                      </a:r>
                      <a:r>
                        <a:rPr lang="en-US" sz="2800" b="0" i="0" u="none" strike="noStrike" dirty="0" smtClean="0">
                          <a:effectLst/>
                          <a:latin typeface="Calibri"/>
                        </a:rPr>
                        <a:t> </a:t>
                      </a:r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Water Source: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effectLst/>
                          <a:latin typeface="Calibri"/>
                        </a:rPr>
                        <a:t>92</a:t>
                      </a:r>
                      <a:endParaRPr lang="en-US" sz="28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Per Cent Using </a:t>
                      </a:r>
                      <a:r>
                        <a:rPr lang="en-US" sz="2800" b="0" i="0" u="none" strike="noStrike" dirty="0" err="1" smtClean="0">
                          <a:effectLst/>
                          <a:latin typeface="Calibri"/>
                        </a:rPr>
                        <a:t>Nonpotable</a:t>
                      </a:r>
                      <a:r>
                        <a:rPr lang="en-US" sz="2800" b="0" i="0" u="none" strike="noStrike" dirty="0" smtClean="0">
                          <a:effectLst/>
                          <a:latin typeface="Calibri"/>
                        </a:rPr>
                        <a:t> </a:t>
                      </a:r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Water Source: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88%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58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1219200"/>
          </a:xfrm>
        </p:spPr>
        <p:txBody>
          <a:bodyPr>
            <a:noAutofit/>
          </a:bodyPr>
          <a:lstStyle/>
          <a:p>
            <a:r>
              <a:rPr lang="en-US" sz="3600" dirty="0" smtClean="0"/>
              <a:t>Golf courses using nonpotable water will allow potable water to be available for potable uses.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n-US" sz="5100" b="1" dirty="0" smtClean="0"/>
              <a:t>Estimated annual use of water is 1000 acft / year per golf course</a:t>
            </a:r>
          </a:p>
          <a:p>
            <a:pPr marL="0" indent="0" algn="ctr">
              <a:buNone/>
            </a:pPr>
            <a:r>
              <a:rPr lang="en-US" sz="5100" b="1" dirty="0" smtClean="0">
                <a:solidFill>
                  <a:srgbClr val="FF0000"/>
                </a:solidFill>
              </a:rPr>
              <a:t>1000 AFY x 120 golf courses= </a:t>
            </a:r>
            <a:r>
              <a:rPr lang="en-US" sz="7500" b="1" dirty="0" smtClean="0">
                <a:solidFill>
                  <a:srgbClr val="FF0000"/>
                </a:solidFill>
              </a:rPr>
              <a:t>120,000 AFY</a:t>
            </a:r>
          </a:p>
          <a:p>
            <a:endParaRPr lang="en-US" b="1" dirty="0" smtClean="0"/>
          </a:p>
          <a:p>
            <a:pPr marL="0" indent="0" algn="ctr">
              <a:buNone/>
            </a:pPr>
            <a:r>
              <a:rPr lang="en-US" sz="4500" b="1" dirty="0" smtClean="0"/>
              <a:t>30.5 golf courses in the east valley have access to canal water and 5 are focused on for future canal water use.</a:t>
            </a:r>
          </a:p>
          <a:p>
            <a:pPr marL="0" indent="0" algn="ctr">
              <a:buNone/>
            </a:pPr>
            <a:r>
              <a:rPr lang="en-US" sz="5100" b="1" dirty="0" smtClean="0">
                <a:solidFill>
                  <a:srgbClr val="FF0000"/>
                </a:solidFill>
              </a:rPr>
              <a:t>1000 AFY x (29.5 golf courses + 5 golf courses) = 34,500 AFY</a:t>
            </a:r>
          </a:p>
          <a:p>
            <a:pPr marL="0" indent="0">
              <a:buNone/>
            </a:pPr>
            <a:endParaRPr lang="en-US" sz="5100" b="1" dirty="0" smtClean="0"/>
          </a:p>
          <a:p>
            <a:pPr marL="0" indent="0" algn="ctr">
              <a:buNone/>
            </a:pPr>
            <a:r>
              <a:rPr lang="en-US" sz="4500" b="1" dirty="0" smtClean="0"/>
              <a:t>23.5 golf courses in the mid-valley use nonpotable water.</a:t>
            </a:r>
          </a:p>
          <a:p>
            <a:pPr marL="0" indent="0" algn="ctr">
              <a:buNone/>
            </a:pPr>
            <a:r>
              <a:rPr lang="en-US" sz="5100" b="1" dirty="0" smtClean="0">
                <a:solidFill>
                  <a:srgbClr val="FF0000"/>
                </a:solidFill>
              </a:rPr>
              <a:t>1000 AFY x 23.5 golf courses = 23,500 AFY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sz="4500" b="1" dirty="0" smtClean="0"/>
              <a:t>6 golf courses in upper valley (DWA) use recycled water</a:t>
            </a:r>
            <a:r>
              <a:rPr lang="en-US" b="1" dirty="0" smtClean="0"/>
              <a:t>.</a:t>
            </a:r>
          </a:p>
          <a:p>
            <a:pPr marL="0" indent="0" algn="ctr">
              <a:buNone/>
            </a:pPr>
            <a:r>
              <a:rPr lang="en-US" sz="5100" b="1" dirty="0" smtClean="0">
                <a:solidFill>
                  <a:srgbClr val="FF0000"/>
                </a:solidFill>
              </a:rPr>
              <a:t>1000 AFY x 6 golf courses = 6,000 AFY</a:t>
            </a:r>
          </a:p>
          <a:p>
            <a:pPr marL="0" indent="0">
              <a:buNone/>
            </a:pPr>
            <a:endParaRPr lang="en-US" sz="51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500" b="1" dirty="0" smtClean="0"/>
              <a:t>The future Mid-Valley Pipeline Project, includes 34 golf courses in mid-valley to use recycled/canal water blend</a:t>
            </a:r>
            <a:r>
              <a:rPr lang="en-US" b="1" dirty="0" smtClean="0"/>
              <a:t> </a:t>
            </a:r>
          </a:p>
          <a:p>
            <a:pPr marL="0" indent="0" algn="ctr">
              <a:buNone/>
            </a:pPr>
            <a:r>
              <a:rPr lang="en-US" sz="5100" b="1" dirty="0" smtClean="0">
                <a:solidFill>
                  <a:srgbClr val="FF0000"/>
                </a:solidFill>
              </a:rPr>
              <a:t>1000 AFY x 34 golf courses = 34,000 AFY</a:t>
            </a:r>
          </a:p>
          <a:p>
            <a:pPr marL="0" indent="0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5100" b="1" dirty="0" smtClean="0">
                <a:solidFill>
                  <a:srgbClr val="FF0000"/>
                </a:solidFill>
              </a:rPr>
              <a:t>120,000 AFY – 34,500 AFY – 23,500 AFY - 6,000 AFY – 34,000 AFY = </a:t>
            </a:r>
            <a:r>
              <a:rPr lang="en-US" sz="8000" b="1" dirty="0" smtClean="0">
                <a:solidFill>
                  <a:srgbClr val="FF0000"/>
                </a:solidFill>
              </a:rPr>
              <a:t>22,000 AFY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9858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:\Sanitation Treatment\Recycled Water\RecycledH2O\CVWD Nonpotable program\Recycled water symbol for CVW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1524000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900" y="5309419"/>
            <a:ext cx="46482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Thank you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62600"/>
            <a:ext cx="9144000" cy="12954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9600" dirty="0" smtClean="0"/>
              <a:t>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8000" b="1" dirty="0" smtClean="0"/>
          </a:p>
          <a:p>
            <a:pPr marL="0" indent="0" algn="ctr">
              <a:buNone/>
            </a:pPr>
            <a:r>
              <a:rPr lang="en-US" sz="11200" b="1" dirty="0" smtClean="0">
                <a:solidFill>
                  <a:srgbClr val="7030A0"/>
                </a:solidFill>
              </a:rPr>
              <a:t>Olivia Bennett</a:t>
            </a:r>
          </a:p>
          <a:p>
            <a:pPr marL="0" indent="0" algn="ctr">
              <a:buNone/>
            </a:pPr>
            <a:r>
              <a:rPr lang="en-US" sz="11200" b="1" dirty="0" smtClean="0">
                <a:solidFill>
                  <a:srgbClr val="7030A0"/>
                </a:solidFill>
              </a:rPr>
              <a:t>Nonpotable Water Operations Manager</a:t>
            </a:r>
          </a:p>
        </p:txBody>
      </p:sp>
    </p:spTree>
    <p:extLst>
      <p:ext uri="{BB962C8B-B14F-4D97-AF65-F5344CB8AC3E}">
        <p14:creationId xmlns:p14="http://schemas.microsoft.com/office/powerpoint/2010/main" val="181302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52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105 of the golf courses are within CVWD’s boundaries. </a:t>
            </a:r>
            <a:endParaRPr lang="en-US" sz="3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333853"/>
              </p:ext>
            </p:extLst>
          </p:nvPr>
        </p:nvGraphicFramePr>
        <p:xfrm>
          <a:off x="152400" y="1524004"/>
          <a:ext cx="8839200" cy="4849090"/>
        </p:xfrm>
        <a:graphic>
          <a:graphicData uri="http://schemas.openxmlformats.org/drawingml/2006/table">
            <a:tbl>
              <a:tblPr/>
              <a:tblGrid>
                <a:gridCol w="7413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5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4909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Canal via Canal distribution system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 smtClean="0">
                          <a:effectLst/>
                          <a:latin typeface="Calibri"/>
                        </a:rPr>
                        <a:t>29</a:t>
                      </a:r>
                      <a:endParaRPr lang="en-US" sz="28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909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Future Canal via Canal distribution system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 smtClean="0">
                          <a:effectLst/>
                          <a:latin typeface="Calibri"/>
                        </a:rPr>
                        <a:t>4.5</a:t>
                      </a:r>
                      <a:endParaRPr lang="en-US" sz="28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909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Canal via Mid Valley Pipeline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909">
                <a:tc>
                  <a:txBody>
                    <a:bodyPr/>
                    <a:lstStyle/>
                    <a:p>
                      <a:pPr algn="r" fontAlgn="ctr"/>
                      <a:r>
                        <a:rPr lang="it-IT" sz="2800" b="0" i="0" u="none" strike="noStrike" dirty="0">
                          <a:effectLst/>
                          <a:latin typeface="Calibri"/>
                        </a:rPr>
                        <a:t>Future Canal via Mid Valley Pipeline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909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 smtClean="0">
                          <a:effectLst/>
                          <a:latin typeface="Calibri"/>
                        </a:rPr>
                        <a:t>Recycled water/canal</a:t>
                      </a:r>
                      <a:endParaRPr lang="en-US" sz="28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00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17.5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909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Future </a:t>
                      </a:r>
                      <a:r>
                        <a:rPr lang="en-US" sz="2800" b="0" i="0" u="none" strike="noStrike" dirty="0" smtClean="0">
                          <a:effectLst/>
                          <a:latin typeface="Calibri"/>
                        </a:rPr>
                        <a:t>Recycled water/canal</a:t>
                      </a:r>
                      <a:endParaRPr lang="en-US" sz="28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909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Not planned for an Alternate Water Supply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4909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Total Golf Courses: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 smtClean="0">
                          <a:effectLst/>
                          <a:latin typeface="Calibri"/>
                        </a:rPr>
                        <a:t>105</a:t>
                      </a:r>
                      <a:endParaRPr lang="en-US" sz="28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4909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 err="1" smtClean="0">
                          <a:effectLst/>
                          <a:latin typeface="Calibri"/>
                        </a:rPr>
                        <a:t>Nonpotable</a:t>
                      </a:r>
                      <a:r>
                        <a:rPr lang="en-US" sz="2800" b="0" i="0" u="none" strike="noStrike" dirty="0" smtClean="0">
                          <a:effectLst/>
                          <a:latin typeface="Calibri"/>
                        </a:rPr>
                        <a:t>  Water </a:t>
                      </a:r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Source: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effectLst/>
                          <a:latin typeface="Calibri"/>
                        </a:rPr>
                        <a:t>53</a:t>
                      </a:r>
                      <a:endParaRPr lang="en-US" sz="28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4909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Per Cent Using </a:t>
                      </a:r>
                      <a:r>
                        <a:rPr lang="en-US" sz="2800" b="0" i="0" u="none" strike="noStrike" dirty="0" err="1" smtClean="0">
                          <a:effectLst/>
                          <a:latin typeface="Calibri"/>
                        </a:rPr>
                        <a:t>Nonpotable</a:t>
                      </a:r>
                      <a:r>
                        <a:rPr lang="en-US" sz="2800" b="0" i="0" u="none" strike="noStrike" dirty="0" smtClean="0">
                          <a:effectLst/>
                          <a:latin typeface="Calibri"/>
                        </a:rPr>
                        <a:t> </a:t>
                      </a:r>
                      <a:r>
                        <a:rPr lang="en-US" sz="2800" b="0" i="0" u="none" strike="noStrike" dirty="0">
                          <a:effectLst/>
                          <a:latin typeface="Calibri"/>
                        </a:rPr>
                        <a:t>Water Source: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effectLst/>
                          <a:latin typeface="Calibri"/>
                        </a:rPr>
                        <a:t>50%</a:t>
                      </a:r>
                      <a:endParaRPr lang="en-US" sz="28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624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8" y="-25400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dirty="0" smtClean="0"/>
              <a:t>Sources of golf course irrigation water: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520" y="4419600"/>
            <a:ext cx="3714559" cy="2057400"/>
          </a:xfrm>
        </p:spPr>
        <p:txBody>
          <a:bodyPr>
            <a:normAutofit/>
          </a:bodyPr>
          <a:lstStyle/>
          <a:p>
            <a:r>
              <a:rPr lang="en-US" dirty="0" smtClean="0"/>
              <a:t>Storm water</a:t>
            </a:r>
          </a:p>
          <a:p>
            <a:r>
              <a:rPr lang="en-US" dirty="0" smtClean="0"/>
              <a:t>Ground water</a:t>
            </a:r>
          </a:p>
          <a:p>
            <a:r>
              <a:rPr lang="en-US" dirty="0" err="1" smtClean="0"/>
              <a:t>Nonpotable</a:t>
            </a:r>
            <a:r>
              <a:rPr lang="en-US" dirty="0" smtClean="0"/>
              <a:t> Water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http://www.gsl1.net/images/golf_course_cup_test_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10" y="855133"/>
            <a:ext cx="340821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31" y="2417233"/>
            <a:ext cx="4703616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0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057400"/>
            <a:ext cx="8610599" cy="462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How much water is used by a golf course annually?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" y="685800"/>
            <a:ext cx="9067801" cy="1371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It depends primarily on the ETo zone, irrigated acreage and lake area.  Anywhere from about 300 AF/Yr for our smaller courses in a protected area to about 1400 AF/Yr for our large courses in the windy areas. </a:t>
            </a:r>
            <a:r>
              <a:rPr lang="en-US" sz="2000" b="1" dirty="0" smtClean="0">
                <a:solidFill>
                  <a:srgbClr val="FF0000"/>
                </a:solidFill>
              </a:rPr>
              <a:t>Average of 885 AF/Yr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8791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PDMS100\User_Data\WaterWiki\Photos for Powerpoint\Golf Course\Desert Willo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838200"/>
            <a:ext cx="522732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"/>
            <a:ext cx="8229600" cy="883920"/>
          </a:xfrm>
        </p:spPr>
        <p:txBody>
          <a:bodyPr>
            <a:normAutofit/>
          </a:bodyPr>
          <a:lstStyle/>
          <a:p>
            <a:r>
              <a:rPr lang="en-US" dirty="0" smtClean="0"/>
              <a:t>Average water use for a golf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8280" y="914400"/>
            <a:ext cx="3810000" cy="55626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The average water use on a golf course is around 885 acft/yr.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To </a:t>
            </a:r>
            <a:r>
              <a:rPr lang="en-US" dirty="0"/>
              <a:t>make it </a:t>
            </a:r>
            <a:r>
              <a:rPr lang="en-US" dirty="0" smtClean="0"/>
              <a:t>easy, </a:t>
            </a:r>
            <a:r>
              <a:rPr lang="en-US" dirty="0"/>
              <a:t>we round up </a:t>
            </a:r>
            <a:r>
              <a:rPr lang="en-US" dirty="0" smtClean="0"/>
              <a:t>to say that “a typical golf course uses 1,000 </a:t>
            </a:r>
            <a:r>
              <a:rPr lang="en-US" dirty="0"/>
              <a:t>acft </a:t>
            </a:r>
            <a:r>
              <a:rPr lang="en-US" dirty="0" smtClean="0"/>
              <a:t>per year”.</a:t>
            </a:r>
            <a:r>
              <a:rPr lang="en-US" dirty="0"/>
              <a:t>  </a:t>
            </a:r>
            <a:endParaRPr lang="en-US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Golf Courses in the valley use up to 120,000 acft of water per year.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75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400" dirty="0" smtClean="0"/>
              <a:t>What’s the big deal?      Overdraft and subsidence.</a:t>
            </a:r>
            <a:endParaRPr lang="en-US" sz="3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0" y="1001077"/>
            <a:ext cx="3962400" cy="340328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Final </a:t>
            </a:r>
            <a:r>
              <a:rPr lang="en-US" sz="2400" dirty="0"/>
              <a:t>USGS report published in 2014.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CVWD and USGS </a:t>
            </a:r>
            <a:r>
              <a:rPr lang="en-US" sz="2400" dirty="0"/>
              <a:t>study </a:t>
            </a:r>
            <a:r>
              <a:rPr lang="en-US" sz="2400" dirty="0" smtClean="0"/>
              <a:t>since 1996.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Yellow </a:t>
            </a:r>
            <a:r>
              <a:rPr lang="en-US" sz="2400" dirty="0"/>
              <a:t>and red show areas of most subsidence.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Up </a:t>
            </a:r>
            <a:r>
              <a:rPr lang="en-US" sz="2400" dirty="0"/>
              <a:t>to 410mm (1.35ft)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609600"/>
            <a:ext cx="5562600" cy="6147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\\PDMS100\User_Data\WaterWiki\Photos for Powerpoint\Golf Course\SilverRock Canal Relocation Project 20140709-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35"/>
            <a:ext cx="3886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20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2148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/>
              <a:t>To minimize and eliminate further overdraft, the aquifer has been replenished with imported water.</a:t>
            </a:r>
            <a:endParaRPr lang="en-US" sz="3400" dirty="0"/>
          </a:p>
        </p:txBody>
      </p:sp>
      <p:pic>
        <p:nvPicPr>
          <p:cNvPr id="1118" name="Picture 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4" y="611534"/>
            <a:ext cx="9144000" cy="373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566" y="4167864"/>
            <a:ext cx="6172200" cy="270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8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3416</TotalTime>
  <Words>1659</Words>
  <Application>Microsoft Office PowerPoint</Application>
  <PresentationFormat>On-screen Show (4:3)</PresentationFormat>
  <Paragraphs>330</Paragraphs>
  <Slides>39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Impact</vt:lpstr>
      <vt:lpstr>Times New Roman</vt:lpstr>
      <vt:lpstr>Office Theme</vt:lpstr>
      <vt:lpstr>Golf and Nonpotable Water in the Coachella Valley  </vt:lpstr>
      <vt:lpstr>First golf course in the valley…</vt:lpstr>
      <vt:lpstr>Now, there are 120 golf courses in the valley!</vt:lpstr>
      <vt:lpstr>105 of the golf courses are within CVWD’s boundaries. </vt:lpstr>
      <vt:lpstr>Sources of golf course irrigation water:</vt:lpstr>
      <vt:lpstr>How much water is used by a golf course annually?</vt:lpstr>
      <vt:lpstr>Average water use for a golf course</vt:lpstr>
      <vt:lpstr>What’s the big deal?      Overdraft and subsidence.</vt:lpstr>
      <vt:lpstr>PowerPoint Presentation</vt:lpstr>
      <vt:lpstr>34 golf courses in the mid-valley available for in-lieu recharge opportunities.</vt:lpstr>
      <vt:lpstr>Nonpotable Water</vt:lpstr>
      <vt:lpstr>Coachella Valley Water Management Plan  (2002 and 2010 update and 2014 update)</vt:lpstr>
      <vt:lpstr>CVWMP objectives for golf courses:</vt:lpstr>
      <vt:lpstr>Golf and Water Task Force</vt:lpstr>
      <vt:lpstr>Nonpotable Water for golf courses</vt:lpstr>
      <vt:lpstr>PowerPoint Presentation</vt:lpstr>
      <vt:lpstr>Conversion of golf courses to canal water</vt:lpstr>
      <vt:lpstr>PowerPoint Presentation</vt:lpstr>
      <vt:lpstr>Recycled Water</vt:lpstr>
      <vt:lpstr>PowerPoint Presentation</vt:lpstr>
      <vt:lpstr>PowerPoint Presentation</vt:lpstr>
      <vt:lpstr>PowerPoint Presentation</vt:lpstr>
      <vt:lpstr>Rules and Regulations</vt:lpstr>
      <vt:lpstr>Allowed Uses of Recycled Water</vt:lpstr>
      <vt:lpstr>PowerPoint Presentation</vt:lpstr>
      <vt:lpstr>Recycled Water Use in Coachella Valley</vt:lpstr>
      <vt:lpstr>Why Do We Recycle Water in Coachella Valley?</vt:lpstr>
      <vt:lpstr>Not enough recycled water</vt:lpstr>
      <vt:lpstr>Mid-Valley Pipeline In-Lieu Project</vt:lpstr>
      <vt:lpstr>PowerPoint Presentation</vt:lpstr>
      <vt:lpstr>PowerPoint Presentation</vt:lpstr>
      <vt:lpstr>Nonpotable Water use in Mid-Valley</vt:lpstr>
      <vt:lpstr>NPW Connections</vt:lpstr>
      <vt:lpstr>PowerPoint Presentation</vt:lpstr>
      <vt:lpstr>PowerPoint Presentation</vt:lpstr>
      <vt:lpstr>When NPW build out is complete…</vt:lpstr>
      <vt:lpstr>Golf courses using nonpotable water will allow potable water to be available for potable uses.</vt:lpstr>
      <vt:lpstr>Thank you</vt:lpstr>
      <vt:lpstr>PowerPoint Presentation</vt:lpstr>
    </vt:vector>
  </TitlesOfParts>
  <Company>CVWD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Golf in the Coachella Valley</dc:title>
  <dc:creator>Admin</dc:creator>
  <cp:lastModifiedBy>Olivia Bennett</cp:lastModifiedBy>
  <cp:revision>316</cp:revision>
  <cp:lastPrinted>2018-02-19T21:46:00Z</cp:lastPrinted>
  <dcterms:created xsi:type="dcterms:W3CDTF">2013-09-26T15:14:26Z</dcterms:created>
  <dcterms:modified xsi:type="dcterms:W3CDTF">2020-01-30T18:28:35Z</dcterms:modified>
</cp:coreProperties>
</file>